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70" r:id="rId8"/>
    <p:sldId id="262" r:id="rId9"/>
    <p:sldId id="263" r:id="rId10"/>
    <p:sldId id="264" r:id="rId11"/>
    <p:sldId id="265" r:id="rId12"/>
    <p:sldId id="266" r:id="rId13"/>
    <p:sldId id="267" r:id="rId14"/>
    <p:sldId id="268" r:id="rId15"/>
    <p:sldId id="272" r:id="rId16"/>
    <p:sldId id="271" r:id="rId17"/>
    <p:sldId id="298" r:id="rId18"/>
    <p:sldId id="274" r:id="rId19"/>
    <p:sldId id="290" r:id="rId20"/>
    <p:sldId id="275" r:id="rId21"/>
    <p:sldId id="291" r:id="rId22"/>
    <p:sldId id="276" r:id="rId23"/>
    <p:sldId id="292" r:id="rId24"/>
    <p:sldId id="277" r:id="rId25"/>
    <p:sldId id="278" r:id="rId26"/>
    <p:sldId id="279" r:id="rId27"/>
    <p:sldId id="280" r:id="rId28"/>
    <p:sldId id="293" r:id="rId29"/>
    <p:sldId id="281" r:id="rId30"/>
    <p:sldId id="294" r:id="rId31"/>
    <p:sldId id="282" r:id="rId32"/>
    <p:sldId id="295" r:id="rId33"/>
    <p:sldId id="314" r:id="rId34"/>
    <p:sldId id="283" r:id="rId35"/>
    <p:sldId id="296" r:id="rId36"/>
    <p:sldId id="284" r:id="rId37"/>
    <p:sldId id="297" r:id="rId38"/>
    <p:sldId id="285" r:id="rId39"/>
    <p:sldId id="286" r:id="rId40"/>
    <p:sldId id="287" r:id="rId41"/>
    <p:sldId id="288" r:id="rId42"/>
    <p:sldId id="28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23" r:id="rId58"/>
    <p:sldId id="315" r:id="rId59"/>
    <p:sldId id="316" r:id="rId60"/>
    <p:sldId id="317" r:id="rId61"/>
    <p:sldId id="318" r:id="rId62"/>
    <p:sldId id="319" r:id="rId63"/>
    <p:sldId id="320" r:id="rId64"/>
    <p:sldId id="321" r:id="rId65"/>
    <p:sldId id="322" r:id="rId66"/>
    <p:sldId id="324"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84" y="7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CB72822-BDBB-4AE9-B9F1-A82F928BF030}" type="datetimeFigureOut">
              <a:rPr lang="en-US" smtClean="0"/>
              <a:t>11/7/2018</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2755A55-EB1E-47A5-90A3-89561B0B55BA}"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269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B72822-BDBB-4AE9-B9F1-A82F928BF030}"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55A55-EB1E-47A5-90A3-89561B0B55BA}" type="slidenum">
              <a:rPr lang="en-US" smtClean="0"/>
              <a:t>‹#›</a:t>
            </a:fld>
            <a:endParaRPr lang="en-US"/>
          </a:p>
        </p:txBody>
      </p:sp>
    </p:spTree>
    <p:extLst>
      <p:ext uri="{BB962C8B-B14F-4D97-AF65-F5344CB8AC3E}">
        <p14:creationId xmlns:p14="http://schemas.microsoft.com/office/powerpoint/2010/main" val="313372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B72822-BDBB-4AE9-B9F1-A82F928BF030}"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55A55-EB1E-47A5-90A3-89561B0B55BA}" type="slidenum">
              <a:rPr lang="en-US" smtClean="0"/>
              <a:t>‹#›</a:t>
            </a:fld>
            <a:endParaRPr lang="en-US"/>
          </a:p>
        </p:txBody>
      </p:sp>
    </p:spTree>
    <p:extLst>
      <p:ext uri="{BB962C8B-B14F-4D97-AF65-F5344CB8AC3E}">
        <p14:creationId xmlns:p14="http://schemas.microsoft.com/office/powerpoint/2010/main" val="62552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B72822-BDBB-4AE9-B9F1-A82F928BF030}"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55A55-EB1E-47A5-90A3-89561B0B55BA}" type="slidenum">
              <a:rPr lang="en-US" smtClean="0"/>
              <a:t>‹#›</a:t>
            </a:fld>
            <a:endParaRPr lang="en-US"/>
          </a:p>
        </p:txBody>
      </p:sp>
    </p:spTree>
    <p:extLst>
      <p:ext uri="{BB962C8B-B14F-4D97-AF65-F5344CB8AC3E}">
        <p14:creationId xmlns:p14="http://schemas.microsoft.com/office/powerpoint/2010/main" val="43914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CB72822-BDBB-4AE9-B9F1-A82F928BF030}" type="datetimeFigureOut">
              <a:rPr lang="en-US" smtClean="0"/>
              <a:t>11/7/2018</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2755A55-EB1E-47A5-90A3-89561B0B55BA}"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9837049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B72822-BDBB-4AE9-B9F1-A82F928BF030}"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55A55-EB1E-47A5-90A3-89561B0B55BA}" type="slidenum">
              <a:rPr lang="en-US" smtClean="0"/>
              <a:t>‹#›</a:t>
            </a:fld>
            <a:endParaRPr lang="en-US"/>
          </a:p>
        </p:txBody>
      </p:sp>
    </p:spTree>
    <p:extLst>
      <p:ext uri="{BB962C8B-B14F-4D97-AF65-F5344CB8AC3E}">
        <p14:creationId xmlns:p14="http://schemas.microsoft.com/office/powerpoint/2010/main" val="27432701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B72822-BDBB-4AE9-B9F1-A82F928BF030}" type="datetimeFigureOut">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755A55-EB1E-47A5-90A3-89561B0B55BA}" type="slidenum">
              <a:rPr lang="en-US" smtClean="0"/>
              <a:t>‹#›</a:t>
            </a:fld>
            <a:endParaRPr lang="en-US"/>
          </a:p>
        </p:txBody>
      </p:sp>
    </p:spTree>
    <p:extLst>
      <p:ext uri="{BB962C8B-B14F-4D97-AF65-F5344CB8AC3E}">
        <p14:creationId xmlns:p14="http://schemas.microsoft.com/office/powerpoint/2010/main" val="279503384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B72822-BDBB-4AE9-B9F1-A82F928BF030}"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755A55-EB1E-47A5-90A3-89561B0B55BA}" type="slidenum">
              <a:rPr lang="en-US" smtClean="0"/>
              <a:t>‹#›</a:t>
            </a:fld>
            <a:endParaRPr lang="en-US"/>
          </a:p>
        </p:txBody>
      </p:sp>
    </p:spTree>
    <p:extLst>
      <p:ext uri="{BB962C8B-B14F-4D97-AF65-F5344CB8AC3E}">
        <p14:creationId xmlns:p14="http://schemas.microsoft.com/office/powerpoint/2010/main" val="3853864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72822-BDBB-4AE9-B9F1-A82F928BF030}" type="datetimeFigureOut">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755A55-EB1E-47A5-90A3-89561B0B55BA}" type="slidenum">
              <a:rPr lang="en-US" smtClean="0"/>
              <a:t>‹#›</a:t>
            </a:fld>
            <a:endParaRPr lang="en-US"/>
          </a:p>
        </p:txBody>
      </p:sp>
    </p:spTree>
    <p:extLst>
      <p:ext uri="{BB962C8B-B14F-4D97-AF65-F5344CB8AC3E}">
        <p14:creationId xmlns:p14="http://schemas.microsoft.com/office/powerpoint/2010/main" val="237064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2CB72822-BDBB-4AE9-B9F1-A82F928BF030}" type="datetimeFigureOut">
              <a:rPr lang="en-US" smtClean="0"/>
              <a:t>11/7/2018</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32755A55-EB1E-47A5-90A3-89561B0B55BA}"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410079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2CB72822-BDBB-4AE9-B9F1-A82F928BF030}" type="datetimeFigureOut">
              <a:rPr lang="en-US" smtClean="0"/>
              <a:t>11/7/2018</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32755A55-EB1E-47A5-90A3-89561B0B55BA}" type="slidenum">
              <a:rPr lang="en-US" smtClean="0"/>
              <a:t>‹#›</a:t>
            </a:fld>
            <a:endParaRPr lang="en-US"/>
          </a:p>
        </p:txBody>
      </p:sp>
    </p:spTree>
    <p:extLst>
      <p:ext uri="{BB962C8B-B14F-4D97-AF65-F5344CB8AC3E}">
        <p14:creationId xmlns:p14="http://schemas.microsoft.com/office/powerpoint/2010/main" val="278535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CB72822-BDBB-4AE9-B9F1-A82F928BF030}" type="datetimeFigureOut">
              <a:rPr lang="en-US" smtClean="0"/>
              <a:t>11/7/2018</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2755A55-EB1E-47A5-90A3-89561B0B55BA}"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380791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Reproduction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2566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Interphase</a:t>
            </a:r>
            <a:endParaRPr lang="en-US" dirty="0"/>
          </a:p>
        </p:txBody>
      </p:sp>
      <p:sp>
        <p:nvSpPr>
          <p:cNvPr id="3" name="Content Placeholder 2"/>
          <p:cNvSpPr>
            <a:spLocks noGrp="1"/>
          </p:cNvSpPr>
          <p:nvPr>
            <p:ph idx="1"/>
          </p:nvPr>
        </p:nvSpPr>
        <p:spPr>
          <a:xfrm>
            <a:off x="1251678" y="1686911"/>
            <a:ext cx="10178322" cy="3593591"/>
          </a:xfrm>
        </p:spPr>
        <p:txBody>
          <a:bodyPr>
            <a:noAutofit/>
          </a:bodyPr>
          <a:lstStyle/>
          <a:p>
            <a:r>
              <a:rPr lang="en-US" sz="3600" dirty="0" smtClean="0"/>
              <a:t>G</a:t>
            </a:r>
            <a:r>
              <a:rPr lang="en-US" sz="3600" baseline="-25000" dirty="0" smtClean="0"/>
              <a:t>2</a:t>
            </a:r>
            <a:r>
              <a:rPr lang="en-US" sz="3600" dirty="0" smtClean="0"/>
              <a:t> </a:t>
            </a:r>
            <a:r>
              <a:rPr lang="en-US" sz="3600" dirty="0"/>
              <a:t>phase or gap 2 phase</a:t>
            </a:r>
          </a:p>
          <a:p>
            <a:pPr lvl="1"/>
            <a:r>
              <a:rPr lang="en-US" sz="3200" dirty="0" smtClean="0"/>
              <a:t>Mitotic </a:t>
            </a:r>
            <a:r>
              <a:rPr lang="en-US" sz="3200" dirty="0"/>
              <a:t>spindle proteins are synthesized (this is the structure responsible for moving chromosomes during mitosis).</a:t>
            </a:r>
          </a:p>
          <a:p>
            <a:r>
              <a:rPr lang="en-US" sz="3600" dirty="0" smtClean="0"/>
              <a:t>M </a:t>
            </a:r>
            <a:r>
              <a:rPr lang="en-US" sz="3600" dirty="0"/>
              <a:t>phase-mitosis and cytokinesis</a:t>
            </a:r>
          </a:p>
          <a:p>
            <a:pPr lvl="1"/>
            <a:r>
              <a:rPr lang="en-US" sz="3200" dirty="0" smtClean="0"/>
              <a:t>Division </a:t>
            </a:r>
            <a:r>
              <a:rPr lang="en-US" sz="3200" dirty="0"/>
              <a:t>of the nucleus which is followed by division of the cytoplasm called cytokinesis.</a:t>
            </a:r>
          </a:p>
        </p:txBody>
      </p:sp>
    </p:spTree>
    <p:extLst>
      <p:ext uri="{BB962C8B-B14F-4D97-AF65-F5344CB8AC3E}">
        <p14:creationId xmlns:p14="http://schemas.microsoft.com/office/powerpoint/2010/main" val="77692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of the Cell Cycle</a:t>
            </a:r>
            <a:endParaRPr lang="en-US" dirty="0"/>
          </a:p>
        </p:txBody>
      </p:sp>
      <p:sp>
        <p:nvSpPr>
          <p:cNvPr id="3" name="Content Placeholder 2"/>
          <p:cNvSpPr>
            <a:spLocks noGrp="1"/>
          </p:cNvSpPr>
          <p:nvPr>
            <p:ph idx="1"/>
          </p:nvPr>
        </p:nvSpPr>
        <p:spPr>
          <a:xfrm>
            <a:off x="1251678" y="1261243"/>
            <a:ext cx="10178322" cy="3593591"/>
          </a:xfrm>
        </p:spPr>
        <p:txBody>
          <a:bodyPr>
            <a:noAutofit/>
          </a:bodyPr>
          <a:lstStyle/>
          <a:p>
            <a:r>
              <a:rPr lang="en-US" sz="3600" dirty="0"/>
              <a:t>Regulation of the cell cycle: </a:t>
            </a:r>
          </a:p>
          <a:p>
            <a:r>
              <a:rPr lang="en-US" sz="3600" dirty="0"/>
              <a:t>Different types of cells take different amounts of time: </a:t>
            </a:r>
          </a:p>
          <a:p>
            <a:pPr lvl="1"/>
            <a:r>
              <a:rPr lang="en-US" sz="3200" dirty="0"/>
              <a:t>Ex. Bean cells take 19 hours to complete a cycle. </a:t>
            </a:r>
          </a:p>
          <a:p>
            <a:pPr lvl="1"/>
            <a:r>
              <a:rPr lang="en-US" sz="3200" dirty="0"/>
              <a:t>Nerve cells do not go through the cell cycle and no longer divide. </a:t>
            </a:r>
          </a:p>
          <a:p>
            <a:r>
              <a:rPr lang="en-US" sz="3600" dirty="0"/>
              <a:t>If cells divide too rapidly they invade specialized tissues disrupting the function of that tissue. This is cancer.</a:t>
            </a:r>
          </a:p>
        </p:txBody>
      </p:sp>
    </p:spTree>
    <p:extLst>
      <p:ext uri="{BB962C8B-B14F-4D97-AF65-F5344CB8AC3E}">
        <p14:creationId xmlns:p14="http://schemas.microsoft.com/office/powerpoint/2010/main" val="3226177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of the Cell </a:t>
            </a:r>
            <a:r>
              <a:rPr lang="en-US" dirty="0" smtClean="0"/>
              <a:t>Cycle</a:t>
            </a:r>
            <a:endParaRPr lang="en-US" dirty="0"/>
          </a:p>
        </p:txBody>
      </p:sp>
      <p:sp>
        <p:nvSpPr>
          <p:cNvPr id="3" name="Content Placeholder 2"/>
          <p:cNvSpPr>
            <a:spLocks noGrp="1"/>
          </p:cNvSpPr>
          <p:nvPr>
            <p:ph idx="1"/>
          </p:nvPr>
        </p:nvSpPr>
        <p:spPr>
          <a:xfrm>
            <a:off x="1251678" y="2033753"/>
            <a:ext cx="10178322" cy="3593591"/>
          </a:xfrm>
        </p:spPr>
        <p:txBody>
          <a:bodyPr>
            <a:noAutofit/>
          </a:bodyPr>
          <a:lstStyle/>
          <a:p>
            <a:r>
              <a:rPr lang="en-US" sz="3600" dirty="0"/>
              <a:t>What can control the cell cycle? </a:t>
            </a:r>
          </a:p>
          <a:p>
            <a:pPr lvl="1"/>
            <a:r>
              <a:rPr lang="en-US" sz="3200" dirty="0" smtClean="0"/>
              <a:t>Certain </a:t>
            </a:r>
            <a:r>
              <a:rPr lang="en-US" sz="3200" dirty="0"/>
              <a:t>chemicals in the cytoplasm, that normally drive the cell cycle. </a:t>
            </a:r>
          </a:p>
          <a:p>
            <a:pPr lvl="1"/>
            <a:r>
              <a:rPr lang="en-US" sz="3200" dirty="0" smtClean="0"/>
              <a:t>The Cell Cycle </a:t>
            </a:r>
            <a:r>
              <a:rPr lang="en-US" sz="3200" dirty="0"/>
              <a:t>C</a:t>
            </a:r>
            <a:r>
              <a:rPr lang="en-US" sz="3200" dirty="0" smtClean="0"/>
              <a:t>ontrol </a:t>
            </a:r>
            <a:r>
              <a:rPr lang="en-US" sz="3200" dirty="0"/>
              <a:t>S</a:t>
            </a:r>
            <a:r>
              <a:rPr lang="en-US" sz="3200" dirty="0" smtClean="0"/>
              <a:t>ystem </a:t>
            </a:r>
            <a:r>
              <a:rPr lang="en-US" sz="3200" dirty="0"/>
              <a:t>is a set of molecules that act like a clock to coordinate key events. </a:t>
            </a:r>
          </a:p>
          <a:p>
            <a:pPr lvl="1"/>
            <a:r>
              <a:rPr lang="en-US" sz="3200" dirty="0" smtClean="0"/>
              <a:t>Cell size:  cells </a:t>
            </a:r>
            <a:r>
              <a:rPr lang="en-US" sz="3200" dirty="0"/>
              <a:t>can only divide when they reach a particular size.</a:t>
            </a:r>
          </a:p>
        </p:txBody>
      </p:sp>
    </p:spTree>
    <p:extLst>
      <p:ext uri="{BB962C8B-B14F-4D97-AF65-F5344CB8AC3E}">
        <p14:creationId xmlns:p14="http://schemas.microsoft.com/office/powerpoint/2010/main" val="3419969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272026"/>
            <a:ext cx="10178322" cy="1492132"/>
          </a:xfrm>
        </p:spPr>
        <p:txBody>
          <a:bodyPr/>
          <a:lstStyle/>
          <a:p>
            <a:r>
              <a:rPr lang="en-US" dirty="0"/>
              <a:t>Regulation of the Cell </a:t>
            </a:r>
            <a:r>
              <a:rPr lang="en-US" dirty="0" smtClean="0"/>
              <a:t>Cycle</a:t>
            </a:r>
            <a:endParaRPr lang="en-US" dirty="0"/>
          </a:p>
        </p:txBody>
      </p:sp>
      <p:sp>
        <p:nvSpPr>
          <p:cNvPr id="3" name="Content Placeholder 2"/>
          <p:cNvSpPr>
            <a:spLocks noGrp="1"/>
          </p:cNvSpPr>
          <p:nvPr>
            <p:ph idx="1"/>
          </p:nvPr>
        </p:nvSpPr>
        <p:spPr>
          <a:xfrm>
            <a:off x="1251678" y="1667985"/>
            <a:ext cx="10178322" cy="3593591"/>
          </a:xfrm>
        </p:spPr>
        <p:txBody>
          <a:bodyPr>
            <a:noAutofit/>
          </a:bodyPr>
          <a:lstStyle/>
          <a:p>
            <a:r>
              <a:rPr lang="en-US" sz="3600" dirty="0"/>
              <a:t>What can control the cell cycle? </a:t>
            </a:r>
            <a:r>
              <a:rPr lang="en-US" sz="3600" dirty="0" err="1"/>
              <a:t>cont</a:t>
            </a:r>
            <a:r>
              <a:rPr lang="en-US" sz="3600" dirty="0"/>
              <a:t> . . . </a:t>
            </a:r>
          </a:p>
          <a:p>
            <a:pPr lvl="1"/>
            <a:r>
              <a:rPr lang="en-US" sz="3200" dirty="0" smtClean="0"/>
              <a:t>Environmental </a:t>
            </a:r>
            <a:r>
              <a:rPr lang="en-US" sz="3200" dirty="0"/>
              <a:t>factors such as depletion of nutrients, change in </a:t>
            </a:r>
            <a:r>
              <a:rPr lang="en-US" sz="3200" dirty="0" smtClean="0"/>
              <a:t>Temperature </a:t>
            </a:r>
            <a:r>
              <a:rPr lang="en-US" sz="3200" dirty="0"/>
              <a:t>and pH and availability of growth factors. </a:t>
            </a:r>
            <a:endParaRPr lang="en-US" sz="3200" dirty="0" smtClean="0"/>
          </a:p>
          <a:p>
            <a:pPr lvl="2"/>
            <a:r>
              <a:rPr lang="en-US" sz="2800" dirty="0" smtClean="0"/>
              <a:t>Ex</a:t>
            </a:r>
            <a:r>
              <a:rPr lang="en-US" sz="2800" dirty="0"/>
              <a:t>. Platelet derived growth factor at wound sites to accelerate cell division for healing. </a:t>
            </a:r>
          </a:p>
          <a:p>
            <a:pPr lvl="1"/>
            <a:r>
              <a:rPr lang="en-US" sz="3200" dirty="0" smtClean="0"/>
              <a:t>Density </a:t>
            </a:r>
            <a:r>
              <a:rPr lang="en-US" sz="3200" dirty="0"/>
              <a:t>of </a:t>
            </a:r>
            <a:r>
              <a:rPr lang="en-US" sz="3200" dirty="0" smtClean="0"/>
              <a:t>cells:  Cells </a:t>
            </a:r>
            <a:r>
              <a:rPr lang="en-US" sz="3200" dirty="0"/>
              <a:t>need space. If they are too tightly packed they will stop dividing. Cancer cells do not demonstrate this trait.</a:t>
            </a:r>
          </a:p>
        </p:txBody>
      </p:sp>
    </p:spTree>
    <p:extLst>
      <p:ext uri="{BB962C8B-B14F-4D97-AF65-F5344CB8AC3E}">
        <p14:creationId xmlns:p14="http://schemas.microsoft.com/office/powerpoint/2010/main" val="818645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of the Cell </a:t>
            </a:r>
            <a:r>
              <a:rPr lang="en-US" dirty="0" smtClean="0"/>
              <a:t>Cycle</a:t>
            </a:r>
            <a:endParaRPr lang="en-US" dirty="0"/>
          </a:p>
        </p:txBody>
      </p:sp>
      <p:sp>
        <p:nvSpPr>
          <p:cNvPr id="3" name="Content Placeholder 2"/>
          <p:cNvSpPr>
            <a:spLocks noGrp="1"/>
          </p:cNvSpPr>
          <p:nvPr>
            <p:ph idx="1"/>
          </p:nvPr>
        </p:nvSpPr>
        <p:spPr>
          <a:xfrm>
            <a:off x="1251678" y="1874517"/>
            <a:ext cx="10178322" cy="3593591"/>
          </a:xfrm>
        </p:spPr>
        <p:txBody>
          <a:bodyPr>
            <a:noAutofit/>
          </a:bodyPr>
          <a:lstStyle/>
          <a:p>
            <a:r>
              <a:rPr lang="en-US" sz="3600" dirty="0"/>
              <a:t>When normal cells are inhibited by one of the previous factors they stop in the G</a:t>
            </a:r>
            <a:r>
              <a:rPr lang="en-US" sz="3600" baseline="-25000" dirty="0"/>
              <a:t>1</a:t>
            </a:r>
            <a:r>
              <a:rPr lang="en-US" sz="3600" dirty="0"/>
              <a:t> phase. This is known as the restriction point. They will then enter the G</a:t>
            </a:r>
            <a:r>
              <a:rPr lang="en-US" sz="3600" baseline="-25000" dirty="0"/>
              <a:t>0</a:t>
            </a:r>
            <a:r>
              <a:rPr lang="en-US" sz="3600" dirty="0"/>
              <a:t> phase until the inhibitor is gone. </a:t>
            </a:r>
          </a:p>
          <a:p>
            <a:r>
              <a:rPr lang="en-US" sz="3600" dirty="0"/>
              <a:t>Once a cell passes the restriction point they are committed to mitosis and must divide.</a:t>
            </a:r>
          </a:p>
        </p:txBody>
      </p:sp>
    </p:spTree>
    <p:extLst>
      <p:ext uri="{BB962C8B-B14F-4D97-AF65-F5344CB8AC3E}">
        <p14:creationId xmlns:p14="http://schemas.microsoft.com/office/powerpoint/2010/main" val="2164076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of the Cell </a:t>
            </a:r>
            <a:r>
              <a:rPr lang="en-US" dirty="0" smtClean="0"/>
              <a:t>Cycle</a:t>
            </a:r>
            <a:endParaRPr lang="en-US" dirty="0"/>
          </a:p>
        </p:txBody>
      </p:sp>
      <p:sp>
        <p:nvSpPr>
          <p:cNvPr id="3" name="Content Placeholder 2"/>
          <p:cNvSpPr>
            <a:spLocks noGrp="1"/>
          </p:cNvSpPr>
          <p:nvPr>
            <p:ph idx="1"/>
          </p:nvPr>
        </p:nvSpPr>
        <p:spPr>
          <a:xfrm>
            <a:off x="1024759" y="1874517"/>
            <a:ext cx="10862441" cy="3593591"/>
          </a:xfrm>
        </p:spPr>
        <p:txBody>
          <a:bodyPr>
            <a:noAutofit/>
          </a:bodyPr>
          <a:lstStyle/>
          <a:p>
            <a:r>
              <a:rPr lang="en-US" sz="3200" dirty="0" smtClean="0"/>
              <a:t>Checkpoints:  there are 3 checkpoints set up on the cell cycle pathway to make sure that the cell is dividing properly.  If any of these checkpoints are failed, the cell aborts the division and commits cell suicide, called apoptosis.</a:t>
            </a:r>
          </a:p>
          <a:p>
            <a:pPr lvl="1"/>
            <a:r>
              <a:rPr lang="en-US" sz="2800" dirty="0" smtClean="0"/>
              <a:t>G1 checkpoint:  checks the integrity of the DNA</a:t>
            </a:r>
          </a:p>
          <a:p>
            <a:pPr lvl="1"/>
            <a:r>
              <a:rPr lang="en-US" sz="2800" dirty="0" smtClean="0"/>
              <a:t>G2 checkpoint:  makes sure that all of the DNA has replicated properly</a:t>
            </a:r>
          </a:p>
          <a:p>
            <a:pPr lvl="1"/>
            <a:r>
              <a:rPr lang="en-US" sz="2800" dirty="0" smtClean="0"/>
              <a:t>M checkpoint:  makes sure that the spindle has connected to all of the kinetochores (centromeres) properly</a:t>
            </a:r>
            <a:endParaRPr lang="en-US" sz="2800" dirty="0"/>
          </a:p>
        </p:txBody>
      </p:sp>
    </p:spTree>
    <p:extLst>
      <p:ext uri="{BB962C8B-B14F-4D97-AF65-F5344CB8AC3E}">
        <p14:creationId xmlns:p14="http://schemas.microsoft.com/office/powerpoint/2010/main" val="3795562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ell cycle checkpoi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92" y="158912"/>
            <a:ext cx="8704646" cy="66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764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Terms</a:t>
            </a:r>
            <a:endParaRPr lang="en-US" dirty="0"/>
          </a:p>
        </p:txBody>
      </p:sp>
      <p:sp>
        <p:nvSpPr>
          <p:cNvPr id="3" name="Content Placeholder 2"/>
          <p:cNvSpPr>
            <a:spLocks noGrp="1"/>
          </p:cNvSpPr>
          <p:nvPr>
            <p:ph idx="1"/>
          </p:nvPr>
        </p:nvSpPr>
        <p:spPr>
          <a:xfrm>
            <a:off x="1251678" y="1671145"/>
            <a:ext cx="10178322" cy="3593591"/>
          </a:xfrm>
        </p:spPr>
        <p:txBody>
          <a:bodyPr>
            <a:normAutofit/>
          </a:bodyPr>
          <a:lstStyle/>
          <a:p>
            <a:r>
              <a:rPr lang="en-US" sz="3200" dirty="0" smtClean="0"/>
              <a:t>Diploid:  cell has a full genome, also known as 2N.  Can also say that the cell has homologous pairs of chromosomes</a:t>
            </a:r>
          </a:p>
          <a:p>
            <a:r>
              <a:rPr lang="en-US" sz="3200" dirty="0" smtClean="0"/>
              <a:t>Haploid:  cell has only half of the genome, also known as N.  Cans also say that the cell has only 1 chromosome from each homologous pair</a:t>
            </a:r>
            <a:endParaRPr lang="en-US" sz="3200" dirty="0"/>
          </a:p>
        </p:txBody>
      </p:sp>
    </p:spTree>
    <p:extLst>
      <p:ext uri="{BB962C8B-B14F-4D97-AF65-F5344CB8AC3E}">
        <p14:creationId xmlns:p14="http://schemas.microsoft.com/office/powerpoint/2010/main" val="3447025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of mitosis</a:t>
            </a:r>
            <a:endParaRPr lang="en-US" dirty="0"/>
          </a:p>
        </p:txBody>
      </p:sp>
      <p:sp>
        <p:nvSpPr>
          <p:cNvPr id="3" name="Content Placeholder 2"/>
          <p:cNvSpPr>
            <a:spLocks noGrp="1"/>
          </p:cNvSpPr>
          <p:nvPr>
            <p:ph idx="1"/>
          </p:nvPr>
        </p:nvSpPr>
        <p:spPr>
          <a:xfrm>
            <a:off x="1251678" y="1466195"/>
            <a:ext cx="10178322" cy="3593591"/>
          </a:xfrm>
        </p:spPr>
        <p:txBody>
          <a:bodyPr>
            <a:noAutofit/>
          </a:bodyPr>
          <a:lstStyle/>
          <a:p>
            <a:r>
              <a:rPr lang="en-US" sz="3200" b="1" dirty="0"/>
              <a:t>Mitosis and Cell Division: (</a:t>
            </a:r>
            <a:r>
              <a:rPr lang="en-US" sz="3200" b="1" dirty="0" smtClean="0"/>
              <a:t>IPPMAT)</a:t>
            </a:r>
          </a:p>
          <a:p>
            <a:r>
              <a:rPr lang="en-US" sz="3200" b="1" dirty="0" smtClean="0"/>
              <a:t>Cell stays 2N for all phases except for anaphase, where the cell is 4N for a brief period of time.</a:t>
            </a:r>
            <a:endParaRPr lang="en-US" sz="3200" dirty="0"/>
          </a:p>
          <a:p>
            <a:r>
              <a:rPr lang="en-US" sz="3200" b="1" dirty="0" smtClean="0"/>
              <a:t>Interphase:  G1</a:t>
            </a:r>
            <a:r>
              <a:rPr lang="en-US" sz="3200" b="1" dirty="0"/>
              <a:t>, S and G2 phases </a:t>
            </a:r>
            <a:endParaRPr lang="en-US" sz="3200" dirty="0"/>
          </a:p>
          <a:p>
            <a:pPr lvl="1"/>
            <a:r>
              <a:rPr lang="en-US" sz="2800" b="1" dirty="0" smtClean="0"/>
              <a:t>Are </a:t>
            </a:r>
            <a:r>
              <a:rPr lang="en-US" sz="2800" b="1" dirty="0"/>
              <a:t>not part of mitosis, but ARE preparation for it. </a:t>
            </a:r>
            <a:endParaRPr lang="en-US" sz="2800" dirty="0"/>
          </a:p>
          <a:p>
            <a:pPr lvl="1"/>
            <a:r>
              <a:rPr lang="en-US" sz="2800" b="1" dirty="0"/>
              <a:t>At the end of interphase the chromosome consists of two identical DNA helices connected by the centromere</a:t>
            </a:r>
            <a:r>
              <a:rPr lang="en-US" sz="2800" b="1" dirty="0" smtClean="0"/>
              <a:t>.</a:t>
            </a:r>
            <a:r>
              <a:rPr lang="en-US" sz="2800" b="1" dirty="0"/>
              <a:t> </a:t>
            </a:r>
            <a:endParaRPr lang="en-US" sz="2800" b="1" dirty="0" smtClean="0"/>
          </a:p>
          <a:p>
            <a:pPr lvl="1"/>
            <a:r>
              <a:rPr lang="en-US" sz="2800" b="1" dirty="0" smtClean="0"/>
              <a:t>In animal cells, the centriole copies itself so that there are 2 now</a:t>
            </a:r>
            <a:endParaRPr lang="en-US" sz="2800" dirty="0"/>
          </a:p>
        </p:txBody>
      </p:sp>
    </p:spTree>
    <p:extLst>
      <p:ext uri="{BB962C8B-B14F-4D97-AF65-F5344CB8AC3E}">
        <p14:creationId xmlns:p14="http://schemas.microsoft.com/office/powerpoint/2010/main" val="2760090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interph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127" y="287665"/>
            <a:ext cx="8010963" cy="628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879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The Cell Cycle</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86610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mitosis</a:t>
            </a:r>
          </a:p>
        </p:txBody>
      </p:sp>
      <p:sp>
        <p:nvSpPr>
          <p:cNvPr id="3" name="Content Placeholder 2"/>
          <p:cNvSpPr>
            <a:spLocks noGrp="1"/>
          </p:cNvSpPr>
          <p:nvPr>
            <p:ph idx="1"/>
          </p:nvPr>
        </p:nvSpPr>
        <p:spPr>
          <a:xfrm>
            <a:off x="1251678" y="1387367"/>
            <a:ext cx="10178322" cy="3593591"/>
          </a:xfrm>
        </p:spPr>
        <p:txBody>
          <a:bodyPr>
            <a:noAutofit/>
          </a:bodyPr>
          <a:lstStyle/>
          <a:p>
            <a:r>
              <a:rPr lang="en-US" sz="3600" b="1" dirty="0"/>
              <a:t>Prophase-</a:t>
            </a:r>
            <a:endParaRPr lang="en-US" sz="3600" dirty="0"/>
          </a:p>
          <a:p>
            <a:pPr lvl="1"/>
            <a:r>
              <a:rPr lang="en-US" sz="3200" b="1" dirty="0" smtClean="0"/>
              <a:t>Chromosomes </a:t>
            </a:r>
            <a:r>
              <a:rPr lang="en-US" sz="3200" b="1" dirty="0"/>
              <a:t>condense becoming more compact and visible. This is the way chromosomes are drawn.</a:t>
            </a:r>
            <a:endParaRPr lang="en-US" sz="3200" dirty="0"/>
          </a:p>
          <a:p>
            <a:pPr lvl="1"/>
            <a:r>
              <a:rPr lang="en-US" sz="3200" b="1" dirty="0" smtClean="0"/>
              <a:t>Nucleoli </a:t>
            </a:r>
            <a:r>
              <a:rPr lang="en-US" sz="3200" b="1" dirty="0"/>
              <a:t>disappear because chromosomal parts are pulled out of it.</a:t>
            </a:r>
            <a:endParaRPr lang="en-US" sz="3200" dirty="0"/>
          </a:p>
          <a:p>
            <a:pPr lvl="1"/>
            <a:r>
              <a:rPr lang="en-US" sz="3200" b="1" dirty="0" smtClean="0"/>
              <a:t>Each </a:t>
            </a:r>
            <a:r>
              <a:rPr lang="en-US" sz="3200" b="1" dirty="0"/>
              <a:t>chromosome has 2 sister chromatids joined by a centromere.</a:t>
            </a:r>
            <a:endParaRPr lang="en-US" sz="3200" dirty="0"/>
          </a:p>
        </p:txBody>
      </p:sp>
    </p:spTree>
    <p:extLst>
      <p:ext uri="{BB962C8B-B14F-4D97-AF65-F5344CB8AC3E}">
        <p14:creationId xmlns:p14="http://schemas.microsoft.com/office/powerpoint/2010/main" val="2324190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proph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551" y="220717"/>
            <a:ext cx="8725622" cy="615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258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mitosis</a:t>
            </a:r>
          </a:p>
        </p:txBody>
      </p:sp>
      <p:sp>
        <p:nvSpPr>
          <p:cNvPr id="3" name="Content Placeholder 2"/>
          <p:cNvSpPr>
            <a:spLocks noGrp="1"/>
          </p:cNvSpPr>
          <p:nvPr>
            <p:ph idx="1"/>
          </p:nvPr>
        </p:nvSpPr>
        <p:spPr>
          <a:xfrm>
            <a:off x="1251678" y="1403133"/>
            <a:ext cx="10178322" cy="3593591"/>
          </a:xfrm>
        </p:spPr>
        <p:txBody>
          <a:bodyPr>
            <a:noAutofit/>
          </a:bodyPr>
          <a:lstStyle/>
          <a:p>
            <a:r>
              <a:rPr lang="en-US" sz="3600" b="1" dirty="0"/>
              <a:t>Prometaphase:</a:t>
            </a:r>
            <a:endParaRPr lang="en-US" sz="3600" dirty="0"/>
          </a:p>
          <a:p>
            <a:pPr lvl="1"/>
            <a:r>
              <a:rPr lang="en-US" sz="3200" b="1" dirty="0" smtClean="0"/>
              <a:t>Nuclear </a:t>
            </a:r>
            <a:r>
              <a:rPr lang="en-US" sz="3200" b="1" dirty="0"/>
              <a:t>envelope fragments</a:t>
            </a:r>
            <a:endParaRPr lang="en-US" sz="3200" dirty="0"/>
          </a:p>
          <a:p>
            <a:pPr lvl="1"/>
            <a:r>
              <a:rPr lang="en-US" sz="3200" b="1" dirty="0" smtClean="0"/>
              <a:t>Microtubules </a:t>
            </a:r>
            <a:r>
              <a:rPr lang="en-US" sz="3200" b="1" dirty="0"/>
              <a:t>of the spindle now invade the nucleus and interact with chromosomes.</a:t>
            </a:r>
            <a:endParaRPr lang="en-US" sz="3200" dirty="0"/>
          </a:p>
          <a:p>
            <a:pPr lvl="1"/>
            <a:r>
              <a:rPr lang="en-US" sz="3200" b="1" dirty="0" smtClean="0"/>
              <a:t>Spindle </a:t>
            </a:r>
            <a:r>
              <a:rPr lang="en-US" sz="3200" b="1" dirty="0"/>
              <a:t>fibers extend from the poles to the equator</a:t>
            </a:r>
            <a:r>
              <a:rPr lang="en-US" sz="3200" b="1" dirty="0" smtClean="0"/>
              <a:t>.</a:t>
            </a:r>
          </a:p>
          <a:p>
            <a:pPr lvl="2"/>
            <a:r>
              <a:rPr lang="en-US" sz="2800" b="1" dirty="0" smtClean="0"/>
              <a:t>In animal cells, while the spindle is forming, the centrioles are moving toward opposite poles</a:t>
            </a:r>
            <a:endParaRPr lang="en-US" sz="2800" dirty="0"/>
          </a:p>
        </p:txBody>
      </p:sp>
    </p:spTree>
    <p:extLst>
      <p:ext uri="{BB962C8B-B14F-4D97-AF65-F5344CB8AC3E}">
        <p14:creationId xmlns:p14="http://schemas.microsoft.com/office/powerpoint/2010/main" val="1989141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proph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786" y="235446"/>
            <a:ext cx="8727090" cy="615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583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Spindle Fibers</a:t>
            </a:r>
            <a:endParaRPr lang="en-US" dirty="0"/>
          </a:p>
        </p:txBody>
      </p:sp>
      <p:sp>
        <p:nvSpPr>
          <p:cNvPr id="3" name="Content Placeholder 2"/>
          <p:cNvSpPr>
            <a:spLocks noGrp="1"/>
          </p:cNvSpPr>
          <p:nvPr>
            <p:ph idx="1"/>
          </p:nvPr>
        </p:nvSpPr>
        <p:spPr>
          <a:xfrm>
            <a:off x="1251678" y="1340070"/>
            <a:ext cx="10178322" cy="3593591"/>
          </a:xfrm>
        </p:spPr>
        <p:txBody>
          <a:bodyPr>
            <a:noAutofit/>
          </a:bodyPr>
          <a:lstStyle/>
          <a:p>
            <a:r>
              <a:rPr lang="en-US" sz="4000" b="1" dirty="0"/>
              <a:t>The spindle apparatus-</a:t>
            </a:r>
            <a:endParaRPr lang="en-US" sz="4000" dirty="0"/>
          </a:p>
          <a:p>
            <a:pPr lvl="1"/>
            <a:r>
              <a:rPr lang="en-US" sz="3600" b="1" dirty="0"/>
              <a:t>C</a:t>
            </a:r>
            <a:r>
              <a:rPr lang="en-US" sz="3600" b="1" dirty="0" smtClean="0"/>
              <a:t>onsists </a:t>
            </a:r>
            <a:r>
              <a:rPr lang="en-US" sz="3600" b="1" dirty="0"/>
              <a:t>of 2 types of proteins-actin and tubulin. </a:t>
            </a:r>
            <a:endParaRPr lang="en-US" sz="3600" dirty="0"/>
          </a:p>
          <a:p>
            <a:pPr lvl="1"/>
            <a:r>
              <a:rPr lang="en-US" sz="3600" b="1" dirty="0" smtClean="0"/>
              <a:t>At </a:t>
            </a:r>
            <a:r>
              <a:rPr lang="en-US" sz="3600" b="1" dirty="0"/>
              <a:t>the beginning of mitosis the two centrosomes (centrioles in animal cells) move to the opposite poles of the nucleus. </a:t>
            </a:r>
            <a:endParaRPr lang="en-US" sz="3600" dirty="0"/>
          </a:p>
        </p:txBody>
      </p:sp>
    </p:spTree>
    <p:extLst>
      <p:ext uri="{BB962C8B-B14F-4D97-AF65-F5344CB8AC3E}">
        <p14:creationId xmlns:p14="http://schemas.microsoft.com/office/powerpoint/2010/main" val="3562510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Spindle Fibers</a:t>
            </a:r>
          </a:p>
        </p:txBody>
      </p:sp>
      <p:sp>
        <p:nvSpPr>
          <p:cNvPr id="3" name="Content Placeholder 2"/>
          <p:cNvSpPr>
            <a:spLocks noGrp="1"/>
          </p:cNvSpPr>
          <p:nvPr>
            <p:ph idx="1"/>
          </p:nvPr>
        </p:nvSpPr>
        <p:spPr>
          <a:xfrm>
            <a:off x="1251678" y="1466195"/>
            <a:ext cx="10178322" cy="3593591"/>
          </a:xfrm>
        </p:spPr>
        <p:txBody>
          <a:bodyPr>
            <a:noAutofit/>
          </a:bodyPr>
          <a:lstStyle/>
          <a:p>
            <a:r>
              <a:rPr lang="en-US" sz="3600" b="1" dirty="0" smtClean="0"/>
              <a:t>The </a:t>
            </a:r>
            <a:r>
              <a:rPr lang="en-US" sz="3600" b="1" dirty="0"/>
              <a:t>spindle apparatus has 3 types of fibers:</a:t>
            </a:r>
            <a:endParaRPr lang="en-US" sz="3600" dirty="0"/>
          </a:p>
          <a:p>
            <a:pPr lvl="1"/>
            <a:r>
              <a:rPr lang="en-US" sz="3200" b="1" dirty="0" smtClean="0"/>
              <a:t>kinetochore </a:t>
            </a:r>
            <a:r>
              <a:rPr lang="en-US" sz="3200" b="1" dirty="0"/>
              <a:t>spindle fibers-attach to the kinetochore of the chromosome.</a:t>
            </a:r>
            <a:endParaRPr lang="en-US" sz="3200" dirty="0"/>
          </a:p>
          <a:p>
            <a:pPr lvl="1"/>
            <a:r>
              <a:rPr lang="en-US" sz="3200" b="1" dirty="0" smtClean="0"/>
              <a:t>Polar </a:t>
            </a:r>
            <a:r>
              <a:rPr lang="en-US" sz="3200" b="1" dirty="0"/>
              <a:t>spindle fibers-attach one centrosome to the other centrosome.</a:t>
            </a:r>
            <a:endParaRPr lang="en-US" sz="3200" dirty="0"/>
          </a:p>
          <a:p>
            <a:pPr lvl="1"/>
            <a:r>
              <a:rPr lang="en-US" sz="3200" b="1" dirty="0" smtClean="0"/>
              <a:t>Aster </a:t>
            </a:r>
            <a:r>
              <a:rPr lang="en-US" sz="3200" b="1" dirty="0"/>
              <a:t>spindle fibers-attach the centrosome to the cell membrane.</a:t>
            </a:r>
            <a:endParaRPr lang="en-US" sz="3200" dirty="0"/>
          </a:p>
        </p:txBody>
      </p:sp>
    </p:spTree>
    <p:extLst>
      <p:ext uri="{BB962C8B-B14F-4D97-AF65-F5344CB8AC3E}">
        <p14:creationId xmlns:p14="http://schemas.microsoft.com/office/powerpoint/2010/main" val="1880131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Spindle Fibers</a:t>
            </a:r>
          </a:p>
        </p:txBody>
      </p:sp>
      <p:sp>
        <p:nvSpPr>
          <p:cNvPr id="3" name="Content Placeholder 2"/>
          <p:cNvSpPr>
            <a:spLocks noGrp="1"/>
          </p:cNvSpPr>
          <p:nvPr>
            <p:ph idx="1"/>
          </p:nvPr>
        </p:nvSpPr>
        <p:spPr>
          <a:xfrm>
            <a:off x="1251678" y="1545022"/>
            <a:ext cx="10178322" cy="3593591"/>
          </a:xfrm>
        </p:spPr>
        <p:txBody>
          <a:bodyPr>
            <a:normAutofit/>
          </a:bodyPr>
          <a:lstStyle/>
          <a:p>
            <a:r>
              <a:rPr lang="en-US" sz="3600" b="1" dirty="0"/>
              <a:t>The fibers to make the spindle fibers come from the cell's cytoskeleton. The cytoskeleton is partially disassembled and is reassembled after cell division is complete.</a:t>
            </a:r>
            <a:endParaRPr lang="en-US" sz="3600" dirty="0"/>
          </a:p>
        </p:txBody>
      </p:sp>
    </p:spTree>
    <p:extLst>
      <p:ext uri="{BB962C8B-B14F-4D97-AF65-F5344CB8AC3E}">
        <p14:creationId xmlns:p14="http://schemas.microsoft.com/office/powerpoint/2010/main" val="4135984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mitosis</a:t>
            </a:r>
          </a:p>
        </p:txBody>
      </p:sp>
      <p:sp>
        <p:nvSpPr>
          <p:cNvPr id="3" name="Content Placeholder 2"/>
          <p:cNvSpPr>
            <a:spLocks noGrp="1"/>
          </p:cNvSpPr>
          <p:nvPr>
            <p:ph idx="1"/>
          </p:nvPr>
        </p:nvSpPr>
        <p:spPr>
          <a:xfrm>
            <a:off x="1251678" y="1529257"/>
            <a:ext cx="10178322" cy="3593591"/>
          </a:xfrm>
        </p:spPr>
        <p:txBody>
          <a:bodyPr>
            <a:noAutofit/>
          </a:bodyPr>
          <a:lstStyle/>
          <a:p>
            <a:r>
              <a:rPr lang="en-US" sz="3600" b="1" dirty="0"/>
              <a:t>Metaphase:</a:t>
            </a:r>
            <a:endParaRPr lang="en-US" sz="3600" dirty="0"/>
          </a:p>
          <a:p>
            <a:pPr lvl="1"/>
            <a:r>
              <a:rPr lang="en-US" sz="3200" b="1" dirty="0" smtClean="0"/>
              <a:t>The </a:t>
            </a:r>
            <a:r>
              <a:rPr lang="en-US" sz="3200" b="1" dirty="0"/>
              <a:t>chromosomes line up on a plane called the metaphase plate. This is in the middle of the spindle apparatus and perpendicular to the axis of the cell. In reality the kinetochore is the only thing on the plate. The chromosomes can be pointing any direction.</a:t>
            </a:r>
            <a:endParaRPr lang="en-US" sz="3200" dirty="0"/>
          </a:p>
        </p:txBody>
      </p:sp>
    </p:spTree>
    <p:extLst>
      <p:ext uri="{BB962C8B-B14F-4D97-AF65-F5344CB8AC3E}">
        <p14:creationId xmlns:p14="http://schemas.microsoft.com/office/powerpoint/2010/main" val="143258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metaph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428" y="160376"/>
            <a:ext cx="9168524" cy="647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618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mitosis</a:t>
            </a:r>
          </a:p>
        </p:txBody>
      </p:sp>
      <p:sp>
        <p:nvSpPr>
          <p:cNvPr id="3" name="Content Placeholder 2"/>
          <p:cNvSpPr>
            <a:spLocks noGrp="1"/>
          </p:cNvSpPr>
          <p:nvPr>
            <p:ph idx="1"/>
          </p:nvPr>
        </p:nvSpPr>
        <p:spPr>
          <a:xfrm>
            <a:off x="1030960" y="1560788"/>
            <a:ext cx="10178322" cy="3593591"/>
          </a:xfrm>
        </p:spPr>
        <p:txBody>
          <a:bodyPr>
            <a:normAutofit/>
          </a:bodyPr>
          <a:lstStyle/>
          <a:p>
            <a:r>
              <a:rPr lang="en-US" sz="3600" b="1" dirty="0"/>
              <a:t>Anaphase:</a:t>
            </a:r>
            <a:endParaRPr lang="en-US" sz="3600" dirty="0"/>
          </a:p>
          <a:p>
            <a:pPr lvl="1"/>
            <a:r>
              <a:rPr lang="en-US" sz="3200" b="1" dirty="0" smtClean="0"/>
              <a:t>Centromeres </a:t>
            </a:r>
            <a:r>
              <a:rPr lang="en-US" sz="3200" b="1" dirty="0"/>
              <a:t>divide and the spindle apparatus pulls the kinetochores to the opposite poles. The chromosome is now a single strand.</a:t>
            </a:r>
            <a:endParaRPr lang="en-US" sz="3200" dirty="0"/>
          </a:p>
        </p:txBody>
      </p:sp>
    </p:spTree>
    <p:extLst>
      <p:ext uri="{BB962C8B-B14F-4D97-AF65-F5344CB8AC3E}">
        <p14:creationId xmlns:p14="http://schemas.microsoft.com/office/powerpoint/2010/main" val="1341875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Terms</a:t>
            </a:r>
            <a:endParaRPr lang="en-US" dirty="0"/>
          </a:p>
        </p:txBody>
      </p:sp>
      <p:sp>
        <p:nvSpPr>
          <p:cNvPr id="3" name="Content Placeholder 2"/>
          <p:cNvSpPr>
            <a:spLocks noGrp="1"/>
          </p:cNvSpPr>
          <p:nvPr>
            <p:ph idx="1"/>
          </p:nvPr>
        </p:nvSpPr>
        <p:spPr>
          <a:xfrm>
            <a:off x="1109788" y="1450429"/>
            <a:ext cx="10178322" cy="3593591"/>
          </a:xfrm>
        </p:spPr>
        <p:txBody>
          <a:bodyPr>
            <a:noAutofit/>
          </a:bodyPr>
          <a:lstStyle/>
          <a:p>
            <a:r>
              <a:rPr lang="en-US" sz="3200" dirty="0" smtClean="0"/>
              <a:t>Genome:  A </a:t>
            </a:r>
            <a:r>
              <a:rPr lang="en-US" sz="3200" dirty="0"/>
              <a:t>genome is a cell's total DNA </a:t>
            </a:r>
            <a:r>
              <a:rPr lang="en-US" sz="3200" dirty="0" err="1"/>
              <a:t>alotment</a:t>
            </a:r>
            <a:r>
              <a:rPr lang="en-US" sz="3200" dirty="0"/>
              <a:t>. In a human this is 46 chromosomes.</a:t>
            </a:r>
          </a:p>
          <a:p>
            <a:r>
              <a:rPr lang="en-US" sz="3200" dirty="0" smtClean="0"/>
              <a:t>Chromosome:  A </a:t>
            </a:r>
            <a:r>
              <a:rPr lang="en-US" sz="3200" dirty="0"/>
              <a:t>gene is made up of DNA that codes for one or more proteins. A chromosome is made up of many genes. The DNA is wrapped around proteins. Before DNA synthesis there is only one double stranded helix of DNA in each chromosome.</a:t>
            </a:r>
          </a:p>
        </p:txBody>
      </p:sp>
    </p:spTree>
    <p:extLst>
      <p:ext uri="{BB962C8B-B14F-4D97-AF65-F5344CB8AC3E}">
        <p14:creationId xmlns:p14="http://schemas.microsoft.com/office/powerpoint/2010/main" val="1171016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anaph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927" y="543855"/>
            <a:ext cx="9004190" cy="592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244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mitosis</a:t>
            </a:r>
          </a:p>
        </p:txBody>
      </p:sp>
      <p:sp>
        <p:nvSpPr>
          <p:cNvPr id="3" name="Content Placeholder 2"/>
          <p:cNvSpPr>
            <a:spLocks noGrp="1"/>
          </p:cNvSpPr>
          <p:nvPr>
            <p:ph idx="1"/>
          </p:nvPr>
        </p:nvSpPr>
        <p:spPr>
          <a:xfrm>
            <a:off x="1125554" y="1340070"/>
            <a:ext cx="10178322" cy="3593591"/>
          </a:xfrm>
        </p:spPr>
        <p:txBody>
          <a:bodyPr>
            <a:noAutofit/>
          </a:bodyPr>
          <a:lstStyle/>
          <a:p>
            <a:r>
              <a:rPr lang="en-US" sz="3200" b="1" dirty="0" smtClean="0"/>
              <a:t>Telophase:</a:t>
            </a:r>
            <a:endParaRPr lang="en-US" sz="3200" dirty="0" smtClean="0"/>
          </a:p>
          <a:p>
            <a:pPr lvl="1"/>
            <a:r>
              <a:rPr lang="en-US" sz="2800" b="1" dirty="0" smtClean="0"/>
              <a:t>The </a:t>
            </a:r>
            <a:r>
              <a:rPr lang="en-US" sz="2800" b="1" dirty="0"/>
              <a:t>opposite of </a:t>
            </a:r>
            <a:r>
              <a:rPr lang="en-US" sz="2800" b="1" dirty="0" smtClean="0"/>
              <a:t>prophase</a:t>
            </a:r>
            <a:endParaRPr lang="en-US" sz="2800" dirty="0"/>
          </a:p>
          <a:p>
            <a:pPr lvl="1"/>
            <a:r>
              <a:rPr lang="en-US" sz="2800" b="1" dirty="0" smtClean="0"/>
              <a:t>Chromosomes </a:t>
            </a:r>
            <a:r>
              <a:rPr lang="en-US" sz="2800" b="1" dirty="0" err="1"/>
              <a:t>decondense</a:t>
            </a:r>
            <a:endParaRPr lang="en-US" sz="2800" dirty="0"/>
          </a:p>
          <a:p>
            <a:pPr lvl="1"/>
            <a:r>
              <a:rPr lang="en-US" sz="2800" b="1" dirty="0" smtClean="0"/>
              <a:t>Nuclear </a:t>
            </a:r>
            <a:r>
              <a:rPr lang="en-US" sz="2800" b="1" dirty="0"/>
              <a:t>membrane reappears</a:t>
            </a:r>
            <a:endParaRPr lang="en-US" sz="2800" dirty="0"/>
          </a:p>
          <a:p>
            <a:pPr lvl="1"/>
            <a:r>
              <a:rPr lang="en-US" sz="2800" b="1" dirty="0" smtClean="0"/>
              <a:t>Spindle </a:t>
            </a:r>
            <a:r>
              <a:rPr lang="en-US" sz="2800" b="1" dirty="0"/>
              <a:t>fibers become </a:t>
            </a:r>
            <a:r>
              <a:rPr lang="en-US" sz="2800" b="1" dirty="0" smtClean="0"/>
              <a:t>disorganized and are broken back down into individual amino acids</a:t>
            </a:r>
            <a:endParaRPr lang="en-US" sz="2800" dirty="0"/>
          </a:p>
          <a:p>
            <a:pPr lvl="1"/>
            <a:r>
              <a:rPr lang="en-US" sz="2800" b="1" dirty="0" smtClean="0"/>
              <a:t>The </a:t>
            </a:r>
            <a:r>
              <a:rPr lang="en-US" sz="2800" b="1" dirty="0"/>
              <a:t>cell pinches in the middle, beginning the formation of 2 cells.</a:t>
            </a:r>
            <a:endParaRPr lang="en-US" sz="2800" dirty="0"/>
          </a:p>
        </p:txBody>
      </p:sp>
    </p:spTree>
    <p:extLst>
      <p:ext uri="{BB962C8B-B14F-4D97-AF65-F5344CB8AC3E}">
        <p14:creationId xmlns:p14="http://schemas.microsoft.com/office/powerpoint/2010/main" val="4201194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eloph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403" y="0"/>
            <a:ext cx="10658327" cy="6526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952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11/16</a:t>
            </a:r>
            <a:endParaRPr lang="en-US" dirty="0"/>
          </a:p>
        </p:txBody>
      </p:sp>
      <p:sp>
        <p:nvSpPr>
          <p:cNvPr id="3" name="Content Placeholder 2"/>
          <p:cNvSpPr>
            <a:spLocks noGrp="1"/>
          </p:cNvSpPr>
          <p:nvPr>
            <p:ph idx="1"/>
          </p:nvPr>
        </p:nvSpPr>
        <p:spPr>
          <a:xfrm>
            <a:off x="1251678" y="1128451"/>
            <a:ext cx="10178322" cy="3593591"/>
          </a:xfrm>
        </p:spPr>
        <p:txBody>
          <a:bodyPr>
            <a:normAutofit/>
          </a:bodyPr>
          <a:lstStyle/>
          <a:p>
            <a:r>
              <a:rPr lang="en-US" sz="3200" dirty="0" smtClean="0"/>
              <a:t>Draw the following cells (they don’t have to be great, just recognizable) and label them with the proper phase of mitosis</a:t>
            </a:r>
            <a:endParaRPr lang="en-US" sz="3200" dirty="0"/>
          </a:p>
        </p:txBody>
      </p:sp>
      <p:pic>
        <p:nvPicPr>
          <p:cNvPr id="10242" name="Picture 2" descr="Image result for phases of mitosis unlabeled"/>
          <p:cNvPicPr>
            <a:picLocks noChangeAspect="1" noChangeArrowheads="1"/>
          </p:cNvPicPr>
          <p:nvPr/>
        </p:nvPicPr>
        <p:blipFill rotWithShape="1">
          <a:blip r:embed="rId2">
            <a:extLst>
              <a:ext uri="{28A0092B-C50C-407E-A947-70E740481C1C}">
                <a14:useLocalDpi xmlns:a14="http://schemas.microsoft.com/office/drawing/2010/main" val="0"/>
              </a:ext>
            </a:extLst>
          </a:blip>
          <a:srcRect l="73308" b="17709"/>
          <a:stretch/>
        </p:blipFill>
        <p:spPr bwMode="auto">
          <a:xfrm>
            <a:off x="3741560" y="2827985"/>
            <a:ext cx="2729849" cy="25428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hases of mitosis unlabeled"/>
          <p:cNvPicPr>
            <a:picLocks noChangeAspect="1" noChangeArrowheads="1"/>
          </p:cNvPicPr>
          <p:nvPr/>
        </p:nvPicPr>
        <p:blipFill rotWithShape="1">
          <a:blip r:embed="rId2">
            <a:extLst>
              <a:ext uri="{28A0092B-C50C-407E-A947-70E740481C1C}">
                <a14:useLocalDpi xmlns:a14="http://schemas.microsoft.com/office/drawing/2010/main" val="0"/>
              </a:ext>
            </a:extLst>
          </a:blip>
          <a:srcRect l="48450" r="26556" b="17709"/>
          <a:stretch/>
        </p:blipFill>
        <p:spPr bwMode="auto">
          <a:xfrm>
            <a:off x="9495303" y="2814895"/>
            <a:ext cx="2556164" cy="25428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phases of mitosis unlabeled"/>
          <p:cNvPicPr>
            <a:picLocks noChangeAspect="1" noChangeArrowheads="1"/>
          </p:cNvPicPr>
          <p:nvPr/>
        </p:nvPicPr>
        <p:blipFill rotWithShape="1">
          <a:blip r:embed="rId2">
            <a:extLst>
              <a:ext uri="{28A0092B-C50C-407E-A947-70E740481C1C}">
                <a14:useLocalDpi xmlns:a14="http://schemas.microsoft.com/office/drawing/2010/main" val="0"/>
              </a:ext>
            </a:extLst>
          </a:blip>
          <a:srcRect l="26437" r="51821" b="17709"/>
          <a:stretch/>
        </p:blipFill>
        <p:spPr bwMode="auto">
          <a:xfrm>
            <a:off x="1370884" y="2814895"/>
            <a:ext cx="2223654" cy="25428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phases of mitosis unlabeled"/>
          <p:cNvPicPr>
            <a:picLocks noChangeAspect="1" noChangeArrowheads="1"/>
          </p:cNvPicPr>
          <p:nvPr/>
        </p:nvPicPr>
        <p:blipFill rotWithShape="1">
          <a:blip r:embed="rId2">
            <a:extLst>
              <a:ext uri="{28A0092B-C50C-407E-A947-70E740481C1C}">
                <a14:useLocalDpi xmlns:a14="http://schemas.microsoft.com/office/drawing/2010/main" val="0"/>
              </a:ext>
            </a:extLst>
          </a:blip>
          <a:srcRect r="73631" b="17709"/>
          <a:stretch/>
        </p:blipFill>
        <p:spPr bwMode="auto">
          <a:xfrm>
            <a:off x="6618432" y="2814895"/>
            <a:ext cx="2696868" cy="254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232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Cytokinesis</a:t>
            </a:r>
            <a:endParaRPr lang="en-US" dirty="0"/>
          </a:p>
        </p:txBody>
      </p:sp>
      <p:sp>
        <p:nvSpPr>
          <p:cNvPr id="3" name="Content Placeholder 2"/>
          <p:cNvSpPr>
            <a:spLocks noGrp="1"/>
          </p:cNvSpPr>
          <p:nvPr>
            <p:ph idx="1"/>
          </p:nvPr>
        </p:nvSpPr>
        <p:spPr>
          <a:xfrm>
            <a:off x="1015195" y="1513490"/>
            <a:ext cx="10178322" cy="3593591"/>
          </a:xfrm>
        </p:spPr>
        <p:txBody>
          <a:bodyPr>
            <a:normAutofit/>
          </a:bodyPr>
          <a:lstStyle/>
          <a:p>
            <a:r>
              <a:rPr lang="en-US" sz="3600" b="1" dirty="0"/>
              <a:t>Cytokinesis:</a:t>
            </a:r>
            <a:endParaRPr lang="en-US" sz="3600" dirty="0"/>
          </a:p>
          <a:p>
            <a:pPr lvl="1"/>
            <a:r>
              <a:rPr lang="en-US" sz="3200" b="1" dirty="0" smtClean="0"/>
              <a:t>Animals:  usually </a:t>
            </a:r>
            <a:r>
              <a:rPr lang="en-US" sz="3200" b="1" dirty="0"/>
              <a:t>begins with a cleavage furrow at the metaphase plate. Looks as though a string is tied around the cell and then tightened. This is done by a contractile ring of actin microfilaments found in the </a:t>
            </a:r>
            <a:r>
              <a:rPr lang="en-US" sz="3200" b="1" dirty="0" smtClean="0"/>
              <a:t>cytoplasm</a:t>
            </a:r>
            <a:endParaRPr lang="en-US" sz="3200" dirty="0"/>
          </a:p>
        </p:txBody>
      </p:sp>
    </p:spTree>
    <p:extLst>
      <p:ext uri="{BB962C8B-B14F-4D97-AF65-F5344CB8AC3E}">
        <p14:creationId xmlns:p14="http://schemas.microsoft.com/office/powerpoint/2010/main" val="21483288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cytokinesis animal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581" y="687058"/>
            <a:ext cx="9382563" cy="556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8796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Cytokinesis</a:t>
            </a:r>
          </a:p>
        </p:txBody>
      </p:sp>
      <p:sp>
        <p:nvSpPr>
          <p:cNvPr id="3" name="Content Placeholder 2"/>
          <p:cNvSpPr>
            <a:spLocks noGrp="1"/>
          </p:cNvSpPr>
          <p:nvPr>
            <p:ph idx="1"/>
          </p:nvPr>
        </p:nvSpPr>
        <p:spPr>
          <a:xfrm>
            <a:off x="1094023" y="1340070"/>
            <a:ext cx="10178322" cy="3593591"/>
          </a:xfrm>
        </p:spPr>
        <p:txBody>
          <a:bodyPr>
            <a:normAutofit/>
          </a:bodyPr>
          <a:lstStyle/>
          <a:p>
            <a:r>
              <a:rPr lang="en-US" sz="3200" b="1" dirty="0"/>
              <a:t>Cytokinesis:</a:t>
            </a:r>
            <a:endParaRPr lang="en-US" sz="3200" dirty="0"/>
          </a:p>
          <a:p>
            <a:pPr lvl="1"/>
            <a:r>
              <a:rPr lang="en-US" sz="2800" b="1" dirty="0" smtClean="0"/>
              <a:t>Plants:  Small </a:t>
            </a:r>
            <a:r>
              <a:rPr lang="en-US" sz="2800" b="1" dirty="0"/>
              <a:t>vesicles filled with polysaccharides formed in the </a:t>
            </a:r>
            <a:r>
              <a:rPr lang="en-US" sz="2800" b="1" dirty="0" smtClean="0"/>
              <a:t>Golgi </a:t>
            </a:r>
            <a:r>
              <a:rPr lang="en-US" sz="2800" b="1" dirty="0"/>
              <a:t>form on the metaphase plate. Vesicles continue to form until there is a double membrane called the cell plate. The cell plate gets filled with pectin and forms a cell wall.</a:t>
            </a:r>
            <a:endParaRPr lang="en-US" sz="2800" dirty="0"/>
          </a:p>
          <a:p>
            <a:endParaRPr lang="en-US" sz="3200" dirty="0"/>
          </a:p>
        </p:txBody>
      </p:sp>
    </p:spTree>
    <p:extLst>
      <p:ext uri="{BB962C8B-B14F-4D97-AF65-F5344CB8AC3E}">
        <p14:creationId xmlns:p14="http://schemas.microsoft.com/office/powerpoint/2010/main" val="42311385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cytokinesis plant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802" y="140629"/>
            <a:ext cx="5488480" cy="650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7820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Mitosis</a:t>
            </a:r>
            <a:endParaRPr lang="en-US" dirty="0"/>
          </a:p>
        </p:txBody>
      </p:sp>
      <p:sp>
        <p:nvSpPr>
          <p:cNvPr id="3" name="Content Placeholder 2"/>
          <p:cNvSpPr>
            <a:spLocks noGrp="1"/>
          </p:cNvSpPr>
          <p:nvPr>
            <p:ph idx="1"/>
          </p:nvPr>
        </p:nvSpPr>
        <p:spPr>
          <a:xfrm>
            <a:off x="1251678" y="1466194"/>
            <a:ext cx="10178322" cy="3593591"/>
          </a:xfrm>
        </p:spPr>
        <p:txBody>
          <a:bodyPr>
            <a:noAutofit/>
          </a:bodyPr>
          <a:lstStyle/>
          <a:p>
            <a:r>
              <a:rPr lang="en-US" sz="3200" b="1" dirty="0"/>
              <a:t>Purpose:</a:t>
            </a:r>
            <a:endParaRPr lang="en-US" sz="3200" dirty="0"/>
          </a:p>
          <a:p>
            <a:pPr lvl="1"/>
            <a:r>
              <a:rPr lang="en-US" sz="2800" b="1" dirty="0"/>
              <a:t>Single-celled organisms: </a:t>
            </a:r>
            <a:endParaRPr lang="en-US" sz="2800" dirty="0"/>
          </a:p>
          <a:p>
            <a:pPr lvl="2"/>
            <a:r>
              <a:rPr lang="en-US" sz="2400" b="1" dirty="0" smtClean="0"/>
              <a:t>This </a:t>
            </a:r>
            <a:r>
              <a:rPr lang="en-US" sz="2400" b="1" dirty="0"/>
              <a:t>is how they reproduce and increase their population. Makes identical organisms as there is no variation in DNA.</a:t>
            </a:r>
            <a:endParaRPr lang="en-US" sz="2400" dirty="0"/>
          </a:p>
          <a:p>
            <a:pPr lvl="1"/>
            <a:r>
              <a:rPr lang="en-US" sz="2800" b="1" dirty="0"/>
              <a:t>Multicellular organisms:</a:t>
            </a:r>
            <a:endParaRPr lang="en-US" sz="2800" dirty="0"/>
          </a:p>
          <a:p>
            <a:pPr lvl="2"/>
            <a:r>
              <a:rPr lang="en-US" sz="2400" b="1" dirty="0" smtClean="0"/>
              <a:t>Allow </a:t>
            </a:r>
            <a:r>
              <a:rPr lang="en-US" sz="2400" b="1" dirty="0"/>
              <a:t>for growth while maintaining surface area to volume ratio.</a:t>
            </a:r>
            <a:endParaRPr lang="en-US" sz="2400" dirty="0"/>
          </a:p>
          <a:p>
            <a:pPr lvl="2"/>
            <a:r>
              <a:rPr lang="en-US" sz="2400" b="1" dirty="0" smtClean="0"/>
              <a:t>Allow </a:t>
            </a:r>
            <a:r>
              <a:rPr lang="en-US" sz="2400" b="1" dirty="0"/>
              <a:t>for specialization through cell differentiation.</a:t>
            </a:r>
            <a:endParaRPr lang="en-US" sz="2400" dirty="0"/>
          </a:p>
          <a:p>
            <a:pPr lvl="2"/>
            <a:r>
              <a:rPr lang="en-US" sz="2400" b="1" dirty="0" smtClean="0"/>
              <a:t>Allows </a:t>
            </a:r>
            <a:r>
              <a:rPr lang="en-US" sz="2400" b="1" dirty="0"/>
              <a:t>dead or damaged cells to be replaced.</a:t>
            </a:r>
            <a:endParaRPr lang="en-US" sz="2400" dirty="0"/>
          </a:p>
        </p:txBody>
      </p:sp>
    </p:spTree>
    <p:extLst>
      <p:ext uri="{BB962C8B-B14F-4D97-AF65-F5344CB8AC3E}">
        <p14:creationId xmlns:p14="http://schemas.microsoft.com/office/powerpoint/2010/main" val="8363533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a:t>
            </a:r>
            <a:endParaRPr lang="en-US" dirty="0"/>
          </a:p>
        </p:txBody>
      </p:sp>
      <p:sp>
        <p:nvSpPr>
          <p:cNvPr id="3" name="Content Placeholder 2"/>
          <p:cNvSpPr>
            <a:spLocks noGrp="1"/>
          </p:cNvSpPr>
          <p:nvPr>
            <p:ph idx="1"/>
          </p:nvPr>
        </p:nvSpPr>
        <p:spPr>
          <a:xfrm>
            <a:off x="1046727" y="1434663"/>
            <a:ext cx="10178322" cy="3593591"/>
          </a:xfrm>
        </p:spPr>
        <p:txBody>
          <a:bodyPr>
            <a:noAutofit/>
          </a:bodyPr>
          <a:lstStyle/>
          <a:p>
            <a:r>
              <a:rPr lang="en-US" sz="3600" b="1" dirty="0"/>
              <a:t>Abnormal cell division:</a:t>
            </a:r>
            <a:endParaRPr lang="en-US" sz="3600" dirty="0"/>
          </a:p>
          <a:p>
            <a:pPr lvl="1"/>
            <a:r>
              <a:rPr lang="en-US" sz="3200" b="1" dirty="0"/>
              <a:t>Cancer cells do not respond to normal cell division controls. They ignore density dependent inhibition and when they do stop they rarely stop at the restriction point. </a:t>
            </a:r>
            <a:endParaRPr lang="en-US" sz="3200" dirty="0"/>
          </a:p>
          <a:p>
            <a:pPr lvl="1"/>
            <a:r>
              <a:rPr lang="en-US" sz="3200" b="1" dirty="0"/>
              <a:t>Most cells divide 20-50 times before stopping due to age and death. There are lab maintained cancer cells called HeLa cells that have been dividing since 1951. </a:t>
            </a:r>
            <a:endParaRPr lang="en-US" sz="3200" dirty="0"/>
          </a:p>
          <a:p>
            <a:endParaRPr lang="en-US" sz="3600" dirty="0"/>
          </a:p>
        </p:txBody>
      </p:sp>
    </p:spTree>
    <p:extLst>
      <p:ext uri="{BB962C8B-B14F-4D97-AF65-F5344CB8AC3E}">
        <p14:creationId xmlns:p14="http://schemas.microsoft.com/office/powerpoint/2010/main" val="648826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Terms</a:t>
            </a:r>
            <a:endParaRPr lang="en-US" dirty="0"/>
          </a:p>
        </p:txBody>
      </p:sp>
      <p:sp>
        <p:nvSpPr>
          <p:cNvPr id="3" name="Content Placeholder 2"/>
          <p:cNvSpPr>
            <a:spLocks noGrp="1"/>
          </p:cNvSpPr>
          <p:nvPr>
            <p:ph idx="1"/>
          </p:nvPr>
        </p:nvSpPr>
        <p:spPr>
          <a:xfrm>
            <a:off x="1109788" y="1466194"/>
            <a:ext cx="10178322" cy="3593591"/>
          </a:xfrm>
        </p:spPr>
        <p:txBody>
          <a:bodyPr>
            <a:noAutofit/>
          </a:bodyPr>
          <a:lstStyle/>
          <a:p>
            <a:r>
              <a:rPr lang="en-US" sz="3600" dirty="0" smtClean="0"/>
              <a:t>Chromatid:  After </a:t>
            </a:r>
            <a:r>
              <a:rPr lang="en-US" sz="3600" dirty="0"/>
              <a:t>DNA synthesis there are two identical DNA helices connected by a centromere. Each helix is called a chromatid. After DNA synthesis a chromosome is composed of 2 identical sister chromatids joined by a centromere</a:t>
            </a:r>
            <a:r>
              <a:rPr lang="en-US" sz="3600" dirty="0" smtClean="0"/>
              <a:t>.  2 sister chromatids still counts as 1 chromosome.</a:t>
            </a:r>
            <a:endParaRPr lang="en-US" sz="3600" dirty="0"/>
          </a:p>
          <a:p>
            <a:r>
              <a:rPr lang="en-US" sz="3600" dirty="0" smtClean="0"/>
              <a:t>Centromere </a:t>
            </a:r>
            <a:r>
              <a:rPr lang="en-US" sz="3600" dirty="0"/>
              <a:t>(AKA </a:t>
            </a:r>
            <a:r>
              <a:rPr lang="en-US" sz="3600" dirty="0" err="1" smtClean="0"/>
              <a:t>kinectochore</a:t>
            </a:r>
            <a:r>
              <a:rPr lang="en-US" sz="3600" dirty="0" smtClean="0"/>
              <a:t>):  joins </a:t>
            </a:r>
            <a:r>
              <a:rPr lang="en-US" sz="3600" dirty="0"/>
              <a:t>two sister chromatids.</a:t>
            </a:r>
          </a:p>
        </p:txBody>
      </p:sp>
    </p:spTree>
    <p:extLst>
      <p:ext uri="{BB962C8B-B14F-4D97-AF65-F5344CB8AC3E}">
        <p14:creationId xmlns:p14="http://schemas.microsoft.com/office/powerpoint/2010/main" val="27699783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a:t>
            </a:r>
          </a:p>
        </p:txBody>
      </p:sp>
      <p:sp>
        <p:nvSpPr>
          <p:cNvPr id="3" name="Content Placeholder 2"/>
          <p:cNvSpPr>
            <a:spLocks noGrp="1"/>
          </p:cNvSpPr>
          <p:nvPr>
            <p:ph idx="1"/>
          </p:nvPr>
        </p:nvSpPr>
        <p:spPr>
          <a:xfrm>
            <a:off x="838673" y="1128451"/>
            <a:ext cx="11004331" cy="3593591"/>
          </a:xfrm>
        </p:spPr>
        <p:txBody>
          <a:bodyPr>
            <a:noAutofit/>
          </a:bodyPr>
          <a:lstStyle/>
          <a:p>
            <a:r>
              <a:rPr lang="en-US" sz="3200" b="1" dirty="0"/>
              <a:t>First step is transformation. If this cell evaded destruction by the immune system cancer begins.</a:t>
            </a:r>
            <a:endParaRPr lang="en-US" sz="3200" dirty="0"/>
          </a:p>
          <a:p>
            <a:r>
              <a:rPr lang="en-US" sz="3200" b="1" dirty="0"/>
              <a:t>Benign tumors remain at the original site, malignant tumors spread. </a:t>
            </a:r>
            <a:endParaRPr lang="en-US" sz="3200" dirty="0"/>
          </a:p>
          <a:p>
            <a:r>
              <a:rPr lang="en-US" sz="3200" b="1" dirty="0"/>
              <a:t>The cancerous cells usually have:</a:t>
            </a:r>
            <a:endParaRPr lang="en-US" sz="3200" dirty="0"/>
          </a:p>
          <a:p>
            <a:pPr lvl="1"/>
            <a:r>
              <a:rPr lang="en-US" sz="2800" b="1" dirty="0" smtClean="0"/>
              <a:t>abnormal chromosome </a:t>
            </a:r>
            <a:r>
              <a:rPr lang="en-US" sz="2800" b="1" dirty="0"/>
              <a:t>numbers</a:t>
            </a:r>
            <a:endParaRPr lang="en-US" sz="2800" dirty="0"/>
          </a:p>
          <a:p>
            <a:pPr lvl="1"/>
            <a:r>
              <a:rPr lang="en-US" sz="2800" b="1" dirty="0" smtClean="0"/>
              <a:t>aren't </a:t>
            </a:r>
            <a:r>
              <a:rPr lang="en-US" sz="2800" b="1" dirty="0"/>
              <a:t>constructive</a:t>
            </a:r>
            <a:endParaRPr lang="en-US" sz="2800" dirty="0"/>
          </a:p>
          <a:p>
            <a:pPr lvl="1"/>
            <a:r>
              <a:rPr lang="en-US" sz="2800" b="1" dirty="0" smtClean="0"/>
              <a:t>have </a:t>
            </a:r>
            <a:r>
              <a:rPr lang="en-US" sz="2800" b="1" dirty="0"/>
              <a:t>surface changes so they cannot attach to neighboring cells. </a:t>
            </a:r>
            <a:endParaRPr lang="en-US" sz="2800" dirty="0"/>
          </a:p>
          <a:p>
            <a:pPr lvl="1"/>
            <a:r>
              <a:rPr lang="en-US" sz="2800" b="1" dirty="0" smtClean="0"/>
              <a:t>These </a:t>
            </a:r>
            <a:r>
              <a:rPr lang="en-US" sz="2800" b="1" dirty="0"/>
              <a:t>changes allow cancer to spread.</a:t>
            </a:r>
            <a:endParaRPr lang="en-US" sz="2800" dirty="0"/>
          </a:p>
        </p:txBody>
      </p:sp>
    </p:spTree>
    <p:extLst>
      <p:ext uri="{BB962C8B-B14F-4D97-AF65-F5344CB8AC3E}">
        <p14:creationId xmlns:p14="http://schemas.microsoft.com/office/powerpoint/2010/main" val="36036014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a:t>
            </a:r>
          </a:p>
        </p:txBody>
      </p:sp>
      <p:sp>
        <p:nvSpPr>
          <p:cNvPr id="3" name="Content Placeholder 2"/>
          <p:cNvSpPr>
            <a:spLocks noGrp="1"/>
          </p:cNvSpPr>
          <p:nvPr>
            <p:ph idx="1"/>
          </p:nvPr>
        </p:nvSpPr>
        <p:spPr/>
        <p:txBody>
          <a:bodyPr>
            <a:normAutofit/>
          </a:bodyPr>
          <a:lstStyle/>
          <a:p>
            <a:r>
              <a:rPr lang="en-US" sz="3600" b="1" dirty="0" smtClean="0"/>
              <a:t>Metastasis</a:t>
            </a:r>
            <a:endParaRPr lang="en-US" sz="3600" dirty="0"/>
          </a:p>
          <a:p>
            <a:pPr lvl="1"/>
            <a:r>
              <a:rPr lang="en-US" sz="3200" b="1" dirty="0"/>
              <a:t>Occurs when cancerous cells enter the circulatory system and can then spread to the entire body.</a:t>
            </a:r>
            <a:endParaRPr lang="en-US" sz="3200" dirty="0"/>
          </a:p>
        </p:txBody>
      </p:sp>
    </p:spTree>
    <p:extLst>
      <p:ext uri="{BB962C8B-B14F-4D97-AF65-F5344CB8AC3E}">
        <p14:creationId xmlns:p14="http://schemas.microsoft.com/office/powerpoint/2010/main" val="1639543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Meiosis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32729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between mitosis and Meiosis</a:t>
            </a:r>
            <a:endParaRPr lang="en-US" dirty="0"/>
          </a:p>
        </p:txBody>
      </p:sp>
      <p:sp>
        <p:nvSpPr>
          <p:cNvPr id="3" name="Content Placeholder 2"/>
          <p:cNvSpPr>
            <a:spLocks noGrp="1"/>
          </p:cNvSpPr>
          <p:nvPr>
            <p:ph idx="1"/>
          </p:nvPr>
        </p:nvSpPr>
        <p:spPr>
          <a:xfrm>
            <a:off x="1251678" y="1874517"/>
            <a:ext cx="10178322" cy="3593591"/>
          </a:xfrm>
        </p:spPr>
        <p:txBody>
          <a:bodyPr>
            <a:noAutofit/>
          </a:bodyPr>
          <a:lstStyle/>
          <a:p>
            <a:r>
              <a:rPr lang="en-US" sz="3200" dirty="0" smtClean="0"/>
              <a:t>Meiosis has 2 divisions</a:t>
            </a:r>
          </a:p>
          <a:p>
            <a:r>
              <a:rPr lang="en-US" sz="3200" dirty="0" smtClean="0"/>
              <a:t>Meiosis allows for genetic variation</a:t>
            </a:r>
          </a:p>
          <a:p>
            <a:pPr lvl="1"/>
            <a:r>
              <a:rPr lang="en-US" sz="2800" dirty="0" smtClean="0"/>
              <a:t>Meiosis has crossing over</a:t>
            </a:r>
          </a:p>
          <a:p>
            <a:pPr lvl="1"/>
            <a:r>
              <a:rPr lang="en-US" sz="2800" dirty="0" smtClean="0"/>
              <a:t>Meiosis has Independent Assortment</a:t>
            </a:r>
          </a:p>
          <a:p>
            <a:r>
              <a:rPr lang="en-US" sz="3200" dirty="0" smtClean="0"/>
              <a:t>Meiosis makes 4 daughter cells</a:t>
            </a:r>
          </a:p>
          <a:p>
            <a:pPr lvl="1"/>
            <a:r>
              <a:rPr lang="en-US" sz="2800" dirty="0" smtClean="0"/>
              <a:t>Each cell only has ½ of the genome (1 of each homologous chromosome)</a:t>
            </a:r>
          </a:p>
          <a:p>
            <a:r>
              <a:rPr lang="en-US" sz="3200" dirty="0" smtClean="0"/>
              <a:t>Meiosis only happens for the sex cells</a:t>
            </a:r>
            <a:endParaRPr lang="en-US" sz="3200" dirty="0"/>
          </a:p>
        </p:txBody>
      </p:sp>
    </p:spTree>
    <p:extLst>
      <p:ext uri="{BB962C8B-B14F-4D97-AF65-F5344CB8AC3E}">
        <p14:creationId xmlns:p14="http://schemas.microsoft.com/office/powerpoint/2010/main" val="16961911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of Meiosis</a:t>
            </a:r>
            <a:endParaRPr lang="en-US" dirty="0"/>
          </a:p>
        </p:txBody>
      </p:sp>
      <p:sp>
        <p:nvSpPr>
          <p:cNvPr id="3" name="Content Placeholder 2"/>
          <p:cNvSpPr>
            <a:spLocks noGrp="1"/>
          </p:cNvSpPr>
          <p:nvPr>
            <p:ph idx="1"/>
          </p:nvPr>
        </p:nvSpPr>
        <p:spPr/>
        <p:txBody>
          <a:bodyPr>
            <a:normAutofit/>
          </a:bodyPr>
          <a:lstStyle/>
          <a:p>
            <a:r>
              <a:rPr lang="en-US" sz="4000" dirty="0" smtClean="0"/>
              <a:t>Interphase</a:t>
            </a:r>
          </a:p>
          <a:p>
            <a:pPr lvl="1"/>
            <a:r>
              <a:rPr lang="en-US" sz="3600" dirty="0" smtClean="0"/>
              <a:t>Happens the exact same way as Interphase of mitosis including the G1, S, G2, and G0 phases</a:t>
            </a:r>
            <a:endParaRPr lang="en-US" sz="3600" dirty="0"/>
          </a:p>
        </p:txBody>
      </p:sp>
    </p:spTree>
    <p:extLst>
      <p:ext uri="{BB962C8B-B14F-4D97-AF65-F5344CB8AC3E}">
        <p14:creationId xmlns:p14="http://schemas.microsoft.com/office/powerpoint/2010/main" val="2682080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Meiosis</a:t>
            </a:r>
          </a:p>
        </p:txBody>
      </p:sp>
      <p:sp>
        <p:nvSpPr>
          <p:cNvPr id="3" name="Content Placeholder 2"/>
          <p:cNvSpPr>
            <a:spLocks noGrp="1"/>
          </p:cNvSpPr>
          <p:nvPr>
            <p:ph idx="1"/>
          </p:nvPr>
        </p:nvSpPr>
        <p:spPr>
          <a:xfrm>
            <a:off x="1251678" y="1641765"/>
            <a:ext cx="10178322" cy="3593591"/>
          </a:xfrm>
        </p:spPr>
        <p:txBody>
          <a:bodyPr>
            <a:noAutofit/>
          </a:bodyPr>
          <a:lstStyle/>
          <a:p>
            <a:r>
              <a:rPr lang="en-US" sz="4000" dirty="0" smtClean="0"/>
              <a:t>Prophase 1</a:t>
            </a:r>
          </a:p>
          <a:p>
            <a:pPr lvl="1"/>
            <a:r>
              <a:rPr lang="en-US" sz="3600" dirty="0" smtClean="0"/>
              <a:t>Cell is 2N</a:t>
            </a:r>
          </a:p>
          <a:p>
            <a:pPr lvl="1"/>
            <a:r>
              <a:rPr lang="en-US" sz="3600" dirty="0" smtClean="0"/>
              <a:t>Same as Prophase of mitosis with 1 addition</a:t>
            </a:r>
          </a:p>
          <a:p>
            <a:pPr lvl="1"/>
            <a:r>
              <a:rPr lang="en-US" sz="3600" dirty="0" smtClean="0"/>
              <a:t>Homologous chromosomes pair up</a:t>
            </a:r>
          </a:p>
          <a:p>
            <a:pPr lvl="2"/>
            <a:r>
              <a:rPr lang="en-US" sz="3200" dirty="0" smtClean="0"/>
              <a:t>They then form a synapsis</a:t>
            </a:r>
          </a:p>
          <a:p>
            <a:pPr lvl="2"/>
            <a:r>
              <a:rPr lang="en-US" sz="3200" dirty="0" smtClean="0"/>
              <a:t>The synapsis allows for crossing over to occur</a:t>
            </a:r>
          </a:p>
          <a:p>
            <a:pPr lvl="2"/>
            <a:r>
              <a:rPr lang="en-US" sz="3200" dirty="0" smtClean="0"/>
              <a:t>First step of genetic variation</a:t>
            </a:r>
            <a:endParaRPr lang="en-US" sz="3200" dirty="0"/>
          </a:p>
        </p:txBody>
      </p:sp>
    </p:spTree>
    <p:extLst>
      <p:ext uri="{BB962C8B-B14F-4D97-AF65-F5344CB8AC3E}">
        <p14:creationId xmlns:p14="http://schemas.microsoft.com/office/powerpoint/2010/main" val="2496120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Homologous </a:t>
            </a:r>
            <a:r>
              <a:rPr lang="en-US" dirty="0" err="1" smtClean="0"/>
              <a:t>CHromosomes</a:t>
            </a:r>
            <a:endParaRPr lang="en-US" dirty="0"/>
          </a:p>
        </p:txBody>
      </p:sp>
      <p:sp>
        <p:nvSpPr>
          <p:cNvPr id="3" name="Content Placeholder 2"/>
          <p:cNvSpPr>
            <a:spLocks noGrp="1"/>
          </p:cNvSpPr>
          <p:nvPr>
            <p:ph idx="1"/>
          </p:nvPr>
        </p:nvSpPr>
        <p:spPr>
          <a:xfrm>
            <a:off x="1251678" y="1874517"/>
            <a:ext cx="5668667" cy="3593591"/>
          </a:xfrm>
        </p:spPr>
        <p:txBody>
          <a:bodyPr>
            <a:noAutofit/>
          </a:bodyPr>
          <a:lstStyle/>
          <a:p>
            <a:r>
              <a:rPr lang="en-US" sz="3600" dirty="0" smtClean="0"/>
              <a:t>Pair of chromosomes that are similar for several reasons:</a:t>
            </a:r>
          </a:p>
          <a:p>
            <a:pPr lvl="1"/>
            <a:r>
              <a:rPr lang="en-US" sz="3200" dirty="0" smtClean="0"/>
              <a:t>They have the same genes</a:t>
            </a:r>
          </a:p>
          <a:p>
            <a:pPr lvl="1"/>
            <a:r>
              <a:rPr lang="en-US" sz="3200" dirty="0" smtClean="0"/>
              <a:t>The kinetochore location is the same</a:t>
            </a:r>
          </a:p>
          <a:p>
            <a:pPr lvl="1"/>
            <a:r>
              <a:rPr lang="en-US" sz="3200" dirty="0" smtClean="0"/>
              <a:t>When stained, they have the same banding pattern.</a:t>
            </a:r>
            <a:endParaRPr lang="en-US" sz="3200" dirty="0"/>
          </a:p>
        </p:txBody>
      </p:sp>
      <p:pic>
        <p:nvPicPr>
          <p:cNvPr id="1026" name="Picture 2" descr="Image result for homologous chromoso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0345" y="1874517"/>
            <a:ext cx="511983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358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Over</a:t>
            </a:r>
            <a:endParaRPr lang="en-US" dirty="0"/>
          </a:p>
        </p:txBody>
      </p:sp>
      <p:sp>
        <p:nvSpPr>
          <p:cNvPr id="3" name="Content Placeholder 2"/>
          <p:cNvSpPr>
            <a:spLocks noGrp="1"/>
          </p:cNvSpPr>
          <p:nvPr>
            <p:ph idx="1"/>
          </p:nvPr>
        </p:nvSpPr>
        <p:spPr>
          <a:xfrm>
            <a:off x="1251678" y="1309255"/>
            <a:ext cx="10178322" cy="3593591"/>
          </a:xfrm>
        </p:spPr>
        <p:txBody>
          <a:bodyPr>
            <a:normAutofit/>
          </a:bodyPr>
          <a:lstStyle/>
          <a:p>
            <a:r>
              <a:rPr lang="en-US" sz="2800" dirty="0" smtClean="0"/>
              <a:t>Allows for homologous chromosomes to exchange pieces of DNA to mix the DNA from the organism’s mother’s chromosome and father’s chromosome</a:t>
            </a:r>
            <a:endParaRPr lang="en-US" sz="2800" dirty="0"/>
          </a:p>
        </p:txBody>
      </p:sp>
      <p:pic>
        <p:nvPicPr>
          <p:cNvPr id="2050" name="Picture 2" descr="Image result for crossing 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726" y="2858952"/>
            <a:ext cx="5821293" cy="36766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rossing 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54927"/>
            <a:ext cx="5343525" cy="3594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94472" y="5010979"/>
            <a:ext cx="685800" cy="708245"/>
          </a:xfrm>
          <a:prstGeom prst="rect">
            <a:avLst/>
          </a:prstGeom>
          <a:noFill/>
          <a:ln w="76200">
            <a:solidFill>
              <a:schemeClr val="tx1"/>
            </a:solidFill>
          </a:ln>
        </p:spPr>
        <p:txBody>
          <a:bodyPr wrap="square" rtlCol="0">
            <a:spAutoFit/>
          </a:bodyPr>
          <a:lstStyle/>
          <a:p>
            <a:endParaRPr lang="en-US" dirty="0"/>
          </a:p>
        </p:txBody>
      </p:sp>
      <p:sp>
        <p:nvSpPr>
          <p:cNvPr id="5" name="TextBox 4"/>
          <p:cNvSpPr txBox="1"/>
          <p:nvPr/>
        </p:nvSpPr>
        <p:spPr>
          <a:xfrm>
            <a:off x="8541327" y="5829716"/>
            <a:ext cx="1454728" cy="369332"/>
          </a:xfrm>
          <a:prstGeom prst="rect">
            <a:avLst/>
          </a:prstGeom>
          <a:noFill/>
        </p:spPr>
        <p:txBody>
          <a:bodyPr wrap="square" rtlCol="0">
            <a:spAutoFit/>
          </a:bodyPr>
          <a:lstStyle/>
          <a:p>
            <a:r>
              <a:rPr lang="en-US" dirty="0" smtClean="0"/>
              <a:t>Synapsis</a:t>
            </a:r>
            <a:endParaRPr lang="en-US" dirty="0"/>
          </a:p>
        </p:txBody>
      </p:sp>
      <p:sp>
        <p:nvSpPr>
          <p:cNvPr id="8" name="TextBox 7"/>
          <p:cNvSpPr txBox="1"/>
          <p:nvPr/>
        </p:nvSpPr>
        <p:spPr>
          <a:xfrm>
            <a:off x="2722415" y="4759934"/>
            <a:ext cx="685800" cy="708245"/>
          </a:xfrm>
          <a:prstGeom prst="rect">
            <a:avLst/>
          </a:prstGeom>
          <a:noFill/>
          <a:ln w="76200">
            <a:solidFill>
              <a:schemeClr val="tx1"/>
            </a:solidFill>
          </a:ln>
        </p:spPr>
        <p:txBody>
          <a:bodyPr wrap="square" rtlCol="0">
            <a:spAutoFit/>
          </a:bodyPr>
          <a:lstStyle/>
          <a:p>
            <a:endParaRPr lang="en-US" dirty="0"/>
          </a:p>
        </p:txBody>
      </p:sp>
      <p:sp>
        <p:nvSpPr>
          <p:cNvPr id="9" name="TextBox 8"/>
          <p:cNvSpPr txBox="1"/>
          <p:nvPr/>
        </p:nvSpPr>
        <p:spPr>
          <a:xfrm>
            <a:off x="3408215" y="4426556"/>
            <a:ext cx="1454728" cy="369332"/>
          </a:xfrm>
          <a:prstGeom prst="rect">
            <a:avLst/>
          </a:prstGeom>
          <a:noFill/>
        </p:spPr>
        <p:txBody>
          <a:bodyPr wrap="square" rtlCol="0">
            <a:spAutoFit/>
          </a:bodyPr>
          <a:lstStyle/>
          <a:p>
            <a:r>
              <a:rPr lang="en-US" dirty="0" smtClean="0"/>
              <a:t>Synapsis</a:t>
            </a:r>
            <a:endParaRPr lang="en-US" dirty="0"/>
          </a:p>
        </p:txBody>
      </p:sp>
    </p:spTree>
    <p:extLst>
      <p:ext uri="{BB962C8B-B14F-4D97-AF65-F5344CB8AC3E}">
        <p14:creationId xmlns:p14="http://schemas.microsoft.com/office/powerpoint/2010/main" val="259889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Meiosis</a:t>
            </a:r>
          </a:p>
        </p:txBody>
      </p:sp>
      <p:sp>
        <p:nvSpPr>
          <p:cNvPr id="3" name="Content Placeholder 2"/>
          <p:cNvSpPr>
            <a:spLocks noGrp="1"/>
          </p:cNvSpPr>
          <p:nvPr>
            <p:ph idx="1"/>
          </p:nvPr>
        </p:nvSpPr>
        <p:spPr>
          <a:xfrm>
            <a:off x="1251678" y="1874517"/>
            <a:ext cx="10178322" cy="3593591"/>
          </a:xfrm>
        </p:spPr>
        <p:txBody>
          <a:bodyPr>
            <a:normAutofit fontScale="92500"/>
          </a:bodyPr>
          <a:lstStyle/>
          <a:p>
            <a:r>
              <a:rPr lang="en-US" sz="3600" dirty="0" smtClean="0"/>
              <a:t>Metaphase 1</a:t>
            </a:r>
          </a:p>
          <a:p>
            <a:pPr lvl="1"/>
            <a:r>
              <a:rPr lang="en-US" sz="3200" dirty="0" smtClean="0"/>
              <a:t>Homologous chromosomes are still paired up and move to the equator where one chromosome of the pair lines up on one side of the equator and the other chromosome is lined up on the other side of the equator</a:t>
            </a:r>
          </a:p>
          <a:p>
            <a:pPr lvl="1"/>
            <a:r>
              <a:rPr lang="en-US" sz="3200" dirty="0" smtClean="0"/>
              <a:t>Independent Assortment Occurs</a:t>
            </a:r>
            <a:endParaRPr lang="en-US" sz="3200" dirty="0"/>
          </a:p>
        </p:txBody>
      </p:sp>
    </p:spTree>
    <p:extLst>
      <p:ext uri="{BB962C8B-B14F-4D97-AF65-F5344CB8AC3E}">
        <p14:creationId xmlns:p14="http://schemas.microsoft.com/office/powerpoint/2010/main" val="2275760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etaphas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156" y="783215"/>
            <a:ext cx="5393171" cy="541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88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Terms</a:t>
            </a:r>
          </a:p>
        </p:txBody>
      </p:sp>
      <p:sp>
        <p:nvSpPr>
          <p:cNvPr id="3" name="Content Placeholder 2"/>
          <p:cNvSpPr>
            <a:spLocks noGrp="1"/>
          </p:cNvSpPr>
          <p:nvPr>
            <p:ph idx="1"/>
          </p:nvPr>
        </p:nvSpPr>
        <p:spPr/>
        <p:txBody>
          <a:bodyPr>
            <a:normAutofit/>
          </a:bodyPr>
          <a:lstStyle/>
          <a:p>
            <a:r>
              <a:rPr lang="en-US" sz="3600" dirty="0" smtClean="0"/>
              <a:t>Cell Cycle:  Period of cell growth and division.  Includes the phases Interphase, Prophase, Metaphase, Anaphase, and Telophase.</a:t>
            </a:r>
          </a:p>
          <a:p>
            <a:r>
              <a:rPr lang="en-US" sz="3600" dirty="0" smtClean="0"/>
              <a:t>Mitosis:  Period of cell division only.  Includes </a:t>
            </a:r>
            <a:r>
              <a:rPr lang="en-US" sz="3600" dirty="0"/>
              <a:t>Prophase, Metaphase, Anaphase, and </a:t>
            </a:r>
            <a:r>
              <a:rPr lang="en-US" sz="3600" dirty="0" smtClean="0"/>
              <a:t>Telophase.</a:t>
            </a:r>
            <a:endParaRPr lang="en-US" sz="3600" dirty="0"/>
          </a:p>
        </p:txBody>
      </p:sp>
    </p:spTree>
    <p:extLst>
      <p:ext uri="{BB962C8B-B14F-4D97-AF65-F5344CB8AC3E}">
        <p14:creationId xmlns:p14="http://schemas.microsoft.com/office/powerpoint/2010/main" val="39751607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Assortment</a:t>
            </a:r>
            <a:endParaRPr lang="en-US" dirty="0"/>
          </a:p>
        </p:txBody>
      </p:sp>
      <p:sp>
        <p:nvSpPr>
          <p:cNvPr id="3" name="Content Placeholder 2"/>
          <p:cNvSpPr>
            <a:spLocks noGrp="1"/>
          </p:cNvSpPr>
          <p:nvPr>
            <p:ph idx="1"/>
          </p:nvPr>
        </p:nvSpPr>
        <p:spPr>
          <a:xfrm>
            <a:off x="872837" y="1517074"/>
            <a:ext cx="6504708" cy="3593591"/>
          </a:xfrm>
        </p:spPr>
        <p:txBody>
          <a:bodyPr>
            <a:noAutofit/>
          </a:bodyPr>
          <a:lstStyle/>
          <a:p>
            <a:r>
              <a:rPr lang="en-US" sz="3200" dirty="0" smtClean="0"/>
              <a:t>When the homologous chromosomes line up on the equator, each pair of chromosomes lines up independently of the others.</a:t>
            </a:r>
          </a:p>
          <a:p>
            <a:pPr lvl="1"/>
            <a:r>
              <a:rPr lang="en-US" sz="2800" dirty="0" smtClean="0"/>
              <a:t>This means that if the mother’s chromosome 1 in the organism lines up on the left the father’s chromosome lines up on the right chromosome 2 doesn’t have to do that.  It could reverse the order</a:t>
            </a:r>
            <a:endParaRPr lang="en-US" sz="2800" dirty="0"/>
          </a:p>
        </p:txBody>
      </p:sp>
      <p:pic>
        <p:nvPicPr>
          <p:cNvPr id="4098" name="Picture 2" descr="Image result for independent assor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545" y="1100639"/>
            <a:ext cx="4738832" cy="401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175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Meiosis</a:t>
            </a:r>
          </a:p>
        </p:txBody>
      </p:sp>
      <p:sp>
        <p:nvSpPr>
          <p:cNvPr id="3" name="Content Placeholder 2"/>
          <p:cNvSpPr>
            <a:spLocks noGrp="1"/>
          </p:cNvSpPr>
          <p:nvPr>
            <p:ph idx="1"/>
          </p:nvPr>
        </p:nvSpPr>
        <p:spPr>
          <a:xfrm>
            <a:off x="1251678" y="2057401"/>
            <a:ext cx="4858177" cy="3593591"/>
          </a:xfrm>
        </p:spPr>
        <p:txBody>
          <a:bodyPr>
            <a:normAutofit/>
          </a:bodyPr>
          <a:lstStyle/>
          <a:p>
            <a:r>
              <a:rPr lang="en-US" sz="3600" dirty="0" smtClean="0"/>
              <a:t>Anaphase 1</a:t>
            </a:r>
          </a:p>
          <a:p>
            <a:pPr lvl="1"/>
            <a:r>
              <a:rPr lang="en-US" sz="3200" dirty="0" smtClean="0"/>
              <a:t>Homologous chromosomes are pulled apart, but the sister chromosomes are still stuck together</a:t>
            </a:r>
            <a:endParaRPr lang="en-US" sz="3200" dirty="0"/>
          </a:p>
        </p:txBody>
      </p:sp>
      <p:pic>
        <p:nvPicPr>
          <p:cNvPr id="5122" name="Picture 2" descr="Image result for anaphas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838" y="1417550"/>
            <a:ext cx="4839779" cy="528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2745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Meiosis</a:t>
            </a:r>
          </a:p>
        </p:txBody>
      </p:sp>
      <p:sp>
        <p:nvSpPr>
          <p:cNvPr id="3" name="Content Placeholder 2"/>
          <p:cNvSpPr>
            <a:spLocks noGrp="1"/>
          </p:cNvSpPr>
          <p:nvPr>
            <p:ph idx="1"/>
          </p:nvPr>
        </p:nvSpPr>
        <p:spPr>
          <a:xfrm>
            <a:off x="1002296" y="2265219"/>
            <a:ext cx="6666195" cy="3593591"/>
          </a:xfrm>
        </p:spPr>
        <p:txBody>
          <a:bodyPr>
            <a:noAutofit/>
          </a:bodyPr>
          <a:lstStyle/>
          <a:p>
            <a:r>
              <a:rPr lang="en-US" sz="3200" dirty="0" smtClean="0"/>
              <a:t>Telophase 1</a:t>
            </a:r>
          </a:p>
          <a:p>
            <a:pPr lvl="1"/>
            <a:r>
              <a:rPr lang="en-US" sz="2800" dirty="0" smtClean="0"/>
              <a:t>The cell divides using cytokinesis</a:t>
            </a:r>
          </a:p>
          <a:p>
            <a:pPr lvl="1"/>
            <a:r>
              <a:rPr lang="en-US" sz="2800" dirty="0" smtClean="0"/>
              <a:t>The cell is now N</a:t>
            </a:r>
          </a:p>
          <a:p>
            <a:pPr lvl="1"/>
            <a:r>
              <a:rPr lang="en-US" sz="2800" dirty="0" smtClean="0"/>
              <a:t>Sister chromosomes are still connected</a:t>
            </a:r>
          </a:p>
          <a:p>
            <a:pPr lvl="1"/>
            <a:r>
              <a:rPr lang="en-US" sz="2800" dirty="0" smtClean="0"/>
              <a:t>The nucleus may reform briefly in some organisms but not all, some organisms just go straight into the second division</a:t>
            </a:r>
          </a:p>
          <a:p>
            <a:pPr lvl="1"/>
            <a:endParaRPr lang="en-US" sz="2800" dirty="0"/>
          </a:p>
        </p:txBody>
      </p:sp>
      <p:pic>
        <p:nvPicPr>
          <p:cNvPr id="6146" name="Picture 2" descr="Image result for telophas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585251" y="2258102"/>
            <a:ext cx="5764910" cy="276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834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of meiosis</a:t>
            </a:r>
            <a:endParaRPr lang="en-US" dirty="0"/>
          </a:p>
        </p:txBody>
      </p:sp>
      <p:sp>
        <p:nvSpPr>
          <p:cNvPr id="3" name="Content Placeholder 2"/>
          <p:cNvSpPr>
            <a:spLocks noGrp="1"/>
          </p:cNvSpPr>
          <p:nvPr>
            <p:ph idx="1"/>
          </p:nvPr>
        </p:nvSpPr>
        <p:spPr>
          <a:xfrm>
            <a:off x="1043860" y="1537326"/>
            <a:ext cx="5543976" cy="3593591"/>
          </a:xfrm>
        </p:spPr>
        <p:txBody>
          <a:bodyPr>
            <a:noAutofit/>
          </a:bodyPr>
          <a:lstStyle/>
          <a:p>
            <a:r>
              <a:rPr lang="en-US" sz="3200" dirty="0" smtClean="0"/>
              <a:t>Prophase 2</a:t>
            </a:r>
          </a:p>
          <a:p>
            <a:pPr lvl="1"/>
            <a:r>
              <a:rPr lang="en-US" sz="2800" dirty="0" smtClean="0"/>
              <a:t>Happens the same way as mitosis prophase</a:t>
            </a:r>
          </a:p>
          <a:p>
            <a:pPr lvl="1"/>
            <a:r>
              <a:rPr lang="en-US" sz="2800" dirty="0" smtClean="0"/>
              <a:t>The nucleus disappears if it is present</a:t>
            </a:r>
          </a:p>
          <a:p>
            <a:pPr lvl="1"/>
            <a:r>
              <a:rPr lang="en-US" sz="2800" dirty="0" smtClean="0"/>
              <a:t>Centrioles double, spindle forms and attaches to the kinetochores of the sister chromatids</a:t>
            </a:r>
          </a:p>
          <a:p>
            <a:pPr lvl="1"/>
            <a:r>
              <a:rPr lang="en-US" sz="2800" dirty="0" smtClean="0"/>
              <a:t>Cell is N</a:t>
            </a:r>
            <a:endParaRPr lang="en-US" sz="2800" dirty="0"/>
          </a:p>
        </p:txBody>
      </p:sp>
      <p:pic>
        <p:nvPicPr>
          <p:cNvPr id="7170" name="Picture 2" descr="Image result for prophas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836" y="2064553"/>
            <a:ext cx="5093854" cy="253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149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meiosis</a:t>
            </a:r>
          </a:p>
        </p:txBody>
      </p:sp>
      <p:sp>
        <p:nvSpPr>
          <p:cNvPr id="3" name="Content Placeholder 2"/>
          <p:cNvSpPr>
            <a:spLocks noGrp="1"/>
          </p:cNvSpPr>
          <p:nvPr>
            <p:ph idx="1"/>
          </p:nvPr>
        </p:nvSpPr>
        <p:spPr>
          <a:xfrm>
            <a:off x="1251678" y="2286001"/>
            <a:ext cx="5211467" cy="3593591"/>
          </a:xfrm>
        </p:spPr>
        <p:txBody>
          <a:bodyPr>
            <a:normAutofit/>
          </a:bodyPr>
          <a:lstStyle/>
          <a:p>
            <a:r>
              <a:rPr lang="en-US" sz="4000" dirty="0" smtClean="0"/>
              <a:t>Metaphase 2</a:t>
            </a:r>
          </a:p>
          <a:p>
            <a:pPr lvl="1"/>
            <a:r>
              <a:rPr lang="en-US" sz="3600" dirty="0" smtClean="0"/>
              <a:t>Sister chromatids line up along the equator</a:t>
            </a:r>
          </a:p>
          <a:p>
            <a:pPr lvl="1"/>
            <a:r>
              <a:rPr lang="en-US" sz="3600" dirty="0" smtClean="0"/>
              <a:t>Cell is N</a:t>
            </a:r>
            <a:endParaRPr lang="en-US" sz="3600" dirty="0"/>
          </a:p>
        </p:txBody>
      </p:sp>
      <p:pic>
        <p:nvPicPr>
          <p:cNvPr id="8194" name="Picture 2" descr="Image result for metaphas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839" y="2286001"/>
            <a:ext cx="5731848" cy="326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9072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meiosis</a:t>
            </a:r>
          </a:p>
        </p:txBody>
      </p:sp>
      <p:sp>
        <p:nvSpPr>
          <p:cNvPr id="3" name="Content Placeholder 2"/>
          <p:cNvSpPr>
            <a:spLocks noGrp="1"/>
          </p:cNvSpPr>
          <p:nvPr>
            <p:ph idx="1"/>
          </p:nvPr>
        </p:nvSpPr>
        <p:spPr>
          <a:xfrm>
            <a:off x="1251678" y="2286001"/>
            <a:ext cx="3257977" cy="3593591"/>
          </a:xfrm>
        </p:spPr>
        <p:txBody>
          <a:bodyPr>
            <a:normAutofit/>
          </a:bodyPr>
          <a:lstStyle/>
          <a:p>
            <a:r>
              <a:rPr lang="en-US" sz="3200" dirty="0" smtClean="0"/>
              <a:t>Anaphase 2</a:t>
            </a:r>
          </a:p>
          <a:p>
            <a:pPr lvl="1"/>
            <a:r>
              <a:rPr lang="en-US" sz="2800" dirty="0" smtClean="0"/>
              <a:t>Sister chromatids are pulled apart towards opposite poles</a:t>
            </a:r>
            <a:endParaRPr lang="en-US" sz="2800" dirty="0"/>
          </a:p>
        </p:txBody>
      </p:sp>
      <p:pic>
        <p:nvPicPr>
          <p:cNvPr id="9218" name="Picture 2" descr="Image result for anaphas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611" y="2083666"/>
            <a:ext cx="6162098" cy="459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110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meiosis</a:t>
            </a:r>
          </a:p>
        </p:txBody>
      </p:sp>
      <p:sp>
        <p:nvSpPr>
          <p:cNvPr id="3" name="Content Placeholder 2"/>
          <p:cNvSpPr>
            <a:spLocks noGrp="1"/>
          </p:cNvSpPr>
          <p:nvPr>
            <p:ph idx="1"/>
          </p:nvPr>
        </p:nvSpPr>
        <p:spPr>
          <a:xfrm>
            <a:off x="771312" y="1128451"/>
            <a:ext cx="11139054" cy="3593591"/>
          </a:xfrm>
        </p:spPr>
        <p:txBody>
          <a:bodyPr>
            <a:noAutofit/>
          </a:bodyPr>
          <a:lstStyle/>
          <a:p>
            <a:r>
              <a:rPr lang="en-US" sz="3200" dirty="0" smtClean="0"/>
              <a:t>Telophase 2</a:t>
            </a:r>
          </a:p>
          <a:p>
            <a:pPr lvl="1"/>
            <a:r>
              <a:rPr lang="en-US" sz="2800" dirty="0" smtClean="0"/>
              <a:t>Both cells split to form 2 daughter cells</a:t>
            </a:r>
          </a:p>
          <a:p>
            <a:pPr lvl="1"/>
            <a:r>
              <a:rPr lang="en-US" sz="2800" dirty="0" smtClean="0"/>
              <a:t>Each cell is N</a:t>
            </a:r>
          </a:p>
          <a:p>
            <a:pPr lvl="1"/>
            <a:r>
              <a:rPr lang="en-US" sz="2800" dirty="0" smtClean="0"/>
              <a:t>Each cell is genetically different from the rest that are formed</a:t>
            </a:r>
          </a:p>
          <a:p>
            <a:pPr lvl="1"/>
            <a:r>
              <a:rPr lang="en-US" sz="2800" dirty="0" smtClean="0"/>
              <a:t>Nucleus Reforms</a:t>
            </a:r>
          </a:p>
          <a:p>
            <a:pPr lvl="1"/>
            <a:r>
              <a:rPr lang="en-US" sz="2800" dirty="0" smtClean="0"/>
              <a:t>Finishing touches are added to complete the process</a:t>
            </a:r>
          </a:p>
          <a:p>
            <a:pPr lvl="2"/>
            <a:r>
              <a:rPr lang="en-US" sz="2400" dirty="0" smtClean="0"/>
              <a:t>Males:  sperm cells are modified to have a flagella and the number of mitochondria are increased</a:t>
            </a:r>
          </a:p>
          <a:p>
            <a:pPr lvl="2"/>
            <a:r>
              <a:rPr lang="en-US" sz="2400" dirty="0" smtClean="0"/>
              <a:t>Females:  3 of the cells are discarded and called polar bodies.  All of the efforts are put into making 1 cell as perfect as it can be to maximize the chance of reproductive success</a:t>
            </a:r>
            <a:endParaRPr lang="en-US" sz="2400" dirty="0"/>
          </a:p>
        </p:txBody>
      </p:sp>
    </p:spTree>
    <p:extLst>
      <p:ext uri="{BB962C8B-B14F-4D97-AF65-F5344CB8AC3E}">
        <p14:creationId xmlns:p14="http://schemas.microsoft.com/office/powerpoint/2010/main" val="22174264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meiosis</a:t>
            </a:r>
            <a:endParaRPr lang="en-US" dirty="0"/>
          </a:p>
        </p:txBody>
      </p:sp>
      <p:sp>
        <p:nvSpPr>
          <p:cNvPr id="3" name="Content Placeholder 2"/>
          <p:cNvSpPr>
            <a:spLocks noGrp="1"/>
          </p:cNvSpPr>
          <p:nvPr>
            <p:ph idx="1"/>
          </p:nvPr>
        </p:nvSpPr>
        <p:spPr>
          <a:xfrm>
            <a:off x="1251678" y="1345843"/>
            <a:ext cx="10178322" cy="3593591"/>
          </a:xfrm>
        </p:spPr>
        <p:txBody>
          <a:bodyPr>
            <a:noAutofit/>
          </a:bodyPr>
          <a:lstStyle/>
          <a:p>
            <a:r>
              <a:rPr lang="en-US" sz="2800" dirty="0" smtClean="0"/>
              <a:t>Nondisjunction</a:t>
            </a:r>
          </a:p>
          <a:p>
            <a:pPr lvl="1"/>
            <a:r>
              <a:rPr lang="en-US" sz="2400" dirty="0" smtClean="0"/>
              <a:t>Failure of the homologous chromosomes to separate during anaphase 1 or the sister chromatids to separate during anaphase II</a:t>
            </a:r>
          </a:p>
          <a:p>
            <a:pPr lvl="1"/>
            <a:r>
              <a:rPr lang="en-US" sz="2400" dirty="0" smtClean="0"/>
              <a:t>Results in sperm and egg cells having too few or extra chromosomes which will result in the new organism not having 2n chromosomes</a:t>
            </a:r>
          </a:p>
          <a:p>
            <a:pPr lvl="1"/>
            <a:r>
              <a:rPr lang="en-US" sz="2400" dirty="0" smtClean="0"/>
              <a:t>Monosomy:  only having 1 of the homologous chromosomes</a:t>
            </a:r>
          </a:p>
          <a:p>
            <a:pPr lvl="1"/>
            <a:r>
              <a:rPr lang="en-US" sz="2400" dirty="0" smtClean="0"/>
              <a:t>Trisomy: having 3 homologous chromosomes</a:t>
            </a:r>
          </a:p>
          <a:p>
            <a:pPr lvl="1"/>
            <a:r>
              <a:rPr lang="en-US" sz="2400" dirty="0" smtClean="0"/>
              <a:t>Examples include Downs Syndrome (21), </a:t>
            </a:r>
            <a:r>
              <a:rPr lang="en-US" sz="2400" dirty="0" err="1" smtClean="0"/>
              <a:t>Klinefelter’s</a:t>
            </a:r>
            <a:r>
              <a:rPr lang="en-US" sz="2400" dirty="0" smtClean="0"/>
              <a:t> Syndrome (XXY), Turner’s Syndrome (X_), Edward’s Syndrome (18), </a:t>
            </a:r>
            <a:r>
              <a:rPr lang="en-US" sz="2400" dirty="0" err="1" smtClean="0"/>
              <a:t>Patau</a:t>
            </a:r>
            <a:r>
              <a:rPr lang="en-US" sz="2400" dirty="0" smtClean="0"/>
              <a:t> Syndrome (13), </a:t>
            </a:r>
            <a:endParaRPr lang="en-US" sz="2400" dirty="0"/>
          </a:p>
        </p:txBody>
      </p:sp>
    </p:spTree>
    <p:extLst>
      <p:ext uri="{BB962C8B-B14F-4D97-AF65-F5344CB8AC3E}">
        <p14:creationId xmlns:p14="http://schemas.microsoft.com/office/powerpoint/2010/main" val="39068919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Asexual Reproduction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8224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asexual reproduction?</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err="1" smtClean="0"/>
              <a:t>Aseuxal</a:t>
            </a:r>
            <a:r>
              <a:rPr lang="en-US" sz="3200" dirty="0" smtClean="0"/>
              <a:t> </a:t>
            </a:r>
            <a:r>
              <a:rPr lang="en-US" sz="3200" dirty="0" err="1" smtClean="0"/>
              <a:t>reporoduction</a:t>
            </a:r>
            <a:r>
              <a:rPr lang="en-US" sz="3200" dirty="0" smtClean="0"/>
              <a:t> uses the phases of mitosis as the mechanism to create new organisms</a:t>
            </a:r>
          </a:p>
          <a:p>
            <a:r>
              <a:rPr lang="en-US" sz="3200" dirty="0" smtClean="0"/>
              <a:t>The goal is to create new organisms that are genetically identical to the parents</a:t>
            </a:r>
          </a:p>
          <a:p>
            <a:r>
              <a:rPr lang="en-US" sz="3200" dirty="0" smtClean="0"/>
              <a:t>They use the steps of mitosis to make sure that the DNA is the same</a:t>
            </a:r>
          </a:p>
          <a:p>
            <a:r>
              <a:rPr lang="en-US" sz="3200" dirty="0" smtClean="0"/>
              <a:t>Only 1 parent</a:t>
            </a:r>
          </a:p>
          <a:p>
            <a:endParaRPr lang="en-US" sz="3200" dirty="0"/>
          </a:p>
        </p:txBody>
      </p:sp>
    </p:spTree>
    <p:extLst>
      <p:ext uri="{BB962C8B-B14F-4D97-AF65-F5344CB8AC3E}">
        <p14:creationId xmlns:p14="http://schemas.microsoft.com/office/powerpoint/2010/main" val="47347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a:t>
            </a:r>
            <a:r>
              <a:rPr lang="en-US" dirty="0" err="1" smtClean="0"/>
              <a:t>Cyle</a:t>
            </a:r>
            <a:endParaRPr lang="en-US" dirty="0"/>
          </a:p>
        </p:txBody>
      </p:sp>
      <p:sp>
        <p:nvSpPr>
          <p:cNvPr id="3" name="Content Placeholder 2"/>
          <p:cNvSpPr>
            <a:spLocks noGrp="1"/>
          </p:cNvSpPr>
          <p:nvPr>
            <p:ph idx="1"/>
          </p:nvPr>
        </p:nvSpPr>
        <p:spPr>
          <a:xfrm>
            <a:off x="1125554" y="1418897"/>
            <a:ext cx="10178322" cy="3593591"/>
          </a:xfrm>
        </p:spPr>
        <p:txBody>
          <a:bodyPr>
            <a:noAutofit/>
          </a:bodyPr>
          <a:lstStyle/>
          <a:p>
            <a:r>
              <a:rPr lang="en-US" sz="3200" dirty="0"/>
              <a:t>The cell cycle is an endless repetition of mitosis, cytokinesis, growth, and chromosomal replication. Some cells break out of the cycle to die and perform their function . . .such as fingernails!</a:t>
            </a:r>
          </a:p>
          <a:p>
            <a:r>
              <a:rPr lang="en-US" sz="3200" dirty="0"/>
              <a:t>Typically there are 4 stages to the cell cycle:</a:t>
            </a:r>
          </a:p>
          <a:p>
            <a:pPr lvl="1"/>
            <a:r>
              <a:rPr lang="en-US" sz="2800" dirty="0" smtClean="0"/>
              <a:t>G</a:t>
            </a:r>
            <a:r>
              <a:rPr lang="en-US" sz="2800" baseline="-25000" dirty="0" smtClean="0"/>
              <a:t>1 </a:t>
            </a:r>
            <a:r>
              <a:rPr lang="en-US" sz="2800" dirty="0"/>
              <a:t>phase</a:t>
            </a:r>
          </a:p>
          <a:p>
            <a:pPr lvl="1"/>
            <a:r>
              <a:rPr lang="en-US" sz="2800" dirty="0" smtClean="0"/>
              <a:t>S </a:t>
            </a:r>
            <a:r>
              <a:rPr lang="en-US" sz="2800" dirty="0"/>
              <a:t>phase</a:t>
            </a:r>
          </a:p>
          <a:p>
            <a:pPr lvl="1"/>
            <a:r>
              <a:rPr lang="en-US" sz="2800" dirty="0" smtClean="0"/>
              <a:t>G</a:t>
            </a:r>
            <a:r>
              <a:rPr lang="en-US" sz="2800" baseline="-25000" dirty="0" smtClean="0"/>
              <a:t>2</a:t>
            </a:r>
            <a:r>
              <a:rPr lang="en-US" sz="2800" dirty="0" smtClean="0"/>
              <a:t> </a:t>
            </a:r>
            <a:r>
              <a:rPr lang="en-US" sz="2800" dirty="0"/>
              <a:t>phase</a:t>
            </a:r>
          </a:p>
          <a:p>
            <a:pPr lvl="1"/>
            <a:r>
              <a:rPr lang="en-US" sz="2800" dirty="0" smtClean="0"/>
              <a:t>M phase (mitosis)</a:t>
            </a:r>
            <a:endParaRPr lang="en-US" sz="2800" dirty="0"/>
          </a:p>
        </p:txBody>
      </p:sp>
    </p:spTree>
    <p:extLst>
      <p:ext uri="{BB962C8B-B14F-4D97-AF65-F5344CB8AC3E}">
        <p14:creationId xmlns:p14="http://schemas.microsoft.com/office/powerpoint/2010/main" val="24577183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disadvantages</a:t>
            </a:r>
            <a:endParaRPr lang="en-US" dirty="0"/>
          </a:p>
        </p:txBody>
      </p:sp>
      <p:sp>
        <p:nvSpPr>
          <p:cNvPr id="6" name="Text Placeholder 5"/>
          <p:cNvSpPr>
            <a:spLocks noGrp="1"/>
          </p:cNvSpPr>
          <p:nvPr>
            <p:ph type="body" idx="1"/>
          </p:nvPr>
        </p:nvSpPr>
        <p:spPr>
          <a:xfrm>
            <a:off x="1538478" y="1635192"/>
            <a:ext cx="4800600" cy="632529"/>
          </a:xfrm>
        </p:spPr>
        <p:txBody>
          <a:bodyPr/>
          <a:lstStyle/>
          <a:p>
            <a:r>
              <a:rPr lang="en-US" dirty="0" smtClean="0"/>
              <a:t>Advantages</a:t>
            </a:r>
            <a:endParaRPr lang="en-US" dirty="0"/>
          </a:p>
        </p:txBody>
      </p:sp>
      <p:sp>
        <p:nvSpPr>
          <p:cNvPr id="7" name="Content Placeholder 6"/>
          <p:cNvSpPr>
            <a:spLocks noGrp="1"/>
          </p:cNvSpPr>
          <p:nvPr>
            <p:ph sz="half" idx="2"/>
          </p:nvPr>
        </p:nvSpPr>
        <p:spPr>
          <a:xfrm>
            <a:off x="1538478" y="2515898"/>
            <a:ext cx="5376564" cy="3948898"/>
          </a:xfrm>
        </p:spPr>
        <p:txBody>
          <a:bodyPr>
            <a:noAutofit/>
          </a:bodyPr>
          <a:lstStyle/>
          <a:p>
            <a:r>
              <a:rPr lang="en-US" sz="3200" dirty="0" smtClean="0"/>
              <a:t>Faster</a:t>
            </a:r>
          </a:p>
          <a:p>
            <a:r>
              <a:rPr lang="en-US" sz="3200" dirty="0" smtClean="0"/>
              <a:t>Parent gets to send genes to the next generation</a:t>
            </a:r>
          </a:p>
          <a:p>
            <a:r>
              <a:rPr lang="en-US" sz="3200" dirty="0" smtClean="0"/>
              <a:t>Less energy used</a:t>
            </a:r>
          </a:p>
          <a:p>
            <a:r>
              <a:rPr lang="en-US" sz="3200" dirty="0" smtClean="0"/>
              <a:t>Can happen at any time</a:t>
            </a:r>
          </a:p>
          <a:p>
            <a:r>
              <a:rPr lang="en-US" sz="3200" dirty="0" smtClean="0"/>
              <a:t> Can increase the population very quickly</a:t>
            </a:r>
            <a:endParaRPr lang="en-US" sz="3200" dirty="0"/>
          </a:p>
        </p:txBody>
      </p:sp>
      <p:sp>
        <p:nvSpPr>
          <p:cNvPr id="8" name="Text Placeholder 7"/>
          <p:cNvSpPr>
            <a:spLocks noGrp="1"/>
          </p:cNvSpPr>
          <p:nvPr>
            <p:ph type="body" sz="quarter" idx="3"/>
          </p:nvPr>
        </p:nvSpPr>
        <p:spPr>
          <a:xfrm>
            <a:off x="6633864" y="1635191"/>
            <a:ext cx="4800600" cy="632529"/>
          </a:xfrm>
        </p:spPr>
        <p:txBody>
          <a:bodyPr/>
          <a:lstStyle/>
          <a:p>
            <a:r>
              <a:rPr lang="en-US" dirty="0" smtClean="0"/>
              <a:t>Disadvantages</a:t>
            </a:r>
            <a:endParaRPr lang="en-US" dirty="0"/>
          </a:p>
        </p:txBody>
      </p:sp>
      <p:sp>
        <p:nvSpPr>
          <p:cNvPr id="9" name="Content Placeholder 8"/>
          <p:cNvSpPr>
            <a:spLocks noGrp="1"/>
          </p:cNvSpPr>
          <p:nvPr>
            <p:ph sz="quarter" idx="4"/>
          </p:nvPr>
        </p:nvSpPr>
        <p:spPr>
          <a:xfrm>
            <a:off x="6633864" y="2515898"/>
            <a:ext cx="4800600" cy="2996398"/>
          </a:xfrm>
        </p:spPr>
        <p:txBody>
          <a:bodyPr>
            <a:normAutofit/>
          </a:bodyPr>
          <a:lstStyle/>
          <a:p>
            <a:r>
              <a:rPr lang="en-US" sz="3600" dirty="0" smtClean="0"/>
              <a:t>No genetic variation</a:t>
            </a:r>
          </a:p>
          <a:p>
            <a:r>
              <a:rPr lang="en-US" sz="3600" dirty="0" smtClean="0"/>
              <a:t>Susceptible to diseases</a:t>
            </a:r>
            <a:endParaRPr lang="en-US" sz="3600" dirty="0"/>
          </a:p>
        </p:txBody>
      </p:sp>
    </p:spTree>
    <p:extLst>
      <p:ext uri="{BB962C8B-B14F-4D97-AF65-F5344CB8AC3E}">
        <p14:creationId xmlns:p14="http://schemas.microsoft.com/office/powerpoint/2010/main" val="1551665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Types of Asexual Reproduction</a:t>
            </a:r>
            <a:endParaRPr lang="en-US" dirty="0"/>
          </a:p>
        </p:txBody>
      </p:sp>
      <p:sp>
        <p:nvSpPr>
          <p:cNvPr id="8" name="Content Placeholder 7"/>
          <p:cNvSpPr>
            <a:spLocks noGrp="1"/>
          </p:cNvSpPr>
          <p:nvPr>
            <p:ph idx="1"/>
          </p:nvPr>
        </p:nvSpPr>
        <p:spPr/>
        <p:txBody>
          <a:bodyPr>
            <a:noAutofit/>
          </a:bodyPr>
          <a:lstStyle/>
          <a:p>
            <a:r>
              <a:rPr lang="en-US" sz="3200" dirty="0" smtClean="0"/>
              <a:t>Binary Fission</a:t>
            </a:r>
          </a:p>
          <a:p>
            <a:pPr lvl="1"/>
            <a:r>
              <a:rPr lang="en-US" sz="2800" dirty="0" smtClean="0"/>
              <a:t>Reproduction that happens in unicellular organisms.  The method is exactly the same as mitosis but mitosis does not mean to create new organisms so we have a new term for it. (Mitosis generally means to make cells in multicellular organisms and doesn’t make entirely new organisms)</a:t>
            </a:r>
          </a:p>
          <a:p>
            <a:r>
              <a:rPr lang="en-US" sz="3200" dirty="0" smtClean="0"/>
              <a:t>Budding</a:t>
            </a:r>
          </a:p>
          <a:p>
            <a:pPr lvl="1"/>
            <a:r>
              <a:rPr lang="en-US" sz="2800" dirty="0" smtClean="0"/>
              <a:t>Growing a new organism out the side of the parent.</a:t>
            </a:r>
            <a:endParaRPr lang="en-US" sz="2800" dirty="0"/>
          </a:p>
        </p:txBody>
      </p:sp>
    </p:spTree>
    <p:extLst>
      <p:ext uri="{BB962C8B-B14F-4D97-AF65-F5344CB8AC3E}">
        <p14:creationId xmlns:p14="http://schemas.microsoft.com/office/powerpoint/2010/main" val="13289658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Asexual Reproduction</a:t>
            </a:r>
          </a:p>
        </p:txBody>
      </p:sp>
      <p:sp>
        <p:nvSpPr>
          <p:cNvPr id="3" name="Content Placeholder 2"/>
          <p:cNvSpPr>
            <a:spLocks noGrp="1"/>
          </p:cNvSpPr>
          <p:nvPr>
            <p:ph idx="1"/>
          </p:nvPr>
        </p:nvSpPr>
        <p:spPr>
          <a:xfrm>
            <a:off x="1367588" y="1345843"/>
            <a:ext cx="10178322" cy="3593591"/>
          </a:xfrm>
        </p:spPr>
        <p:txBody>
          <a:bodyPr>
            <a:noAutofit/>
          </a:bodyPr>
          <a:lstStyle/>
          <a:p>
            <a:r>
              <a:rPr lang="en-US" sz="2600" dirty="0" smtClean="0"/>
              <a:t>Spores</a:t>
            </a:r>
          </a:p>
          <a:p>
            <a:pPr lvl="1"/>
            <a:r>
              <a:rPr lang="en-US" sz="2600" dirty="0" smtClean="0"/>
              <a:t>Reproductive cells that act like seeds in the way they absorb water after landing in the soil and grow.  Practically there isn’t a difference in the way that spores and seeds behave, just differences in their genetics.</a:t>
            </a:r>
          </a:p>
          <a:p>
            <a:r>
              <a:rPr lang="en-US" sz="2600" dirty="0" err="1" smtClean="0"/>
              <a:t>Regeration</a:t>
            </a:r>
            <a:endParaRPr lang="en-US" sz="2600" dirty="0" smtClean="0"/>
          </a:p>
          <a:p>
            <a:pPr lvl="1"/>
            <a:r>
              <a:rPr lang="en-US" sz="2600" dirty="0" err="1" smtClean="0"/>
              <a:t>Regrowing</a:t>
            </a:r>
            <a:r>
              <a:rPr lang="en-US" sz="2600" dirty="0" smtClean="0"/>
              <a:t> missing body parts.  Only applies to asexual reproduction though if the population size increases.  Ex:  starfish is cut in half and each half regrows is reproduction.  A lizard who regrows a tail by the missing tail doesn’t regrow is not reproduction</a:t>
            </a:r>
            <a:endParaRPr lang="en-US" sz="2600" dirty="0"/>
          </a:p>
        </p:txBody>
      </p:sp>
    </p:spTree>
    <p:extLst>
      <p:ext uri="{BB962C8B-B14F-4D97-AF65-F5344CB8AC3E}">
        <p14:creationId xmlns:p14="http://schemas.microsoft.com/office/powerpoint/2010/main" val="25417358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Asexual Reproduction</a:t>
            </a:r>
            <a:endParaRPr lang="en-US" dirty="0"/>
          </a:p>
        </p:txBody>
      </p:sp>
      <p:sp>
        <p:nvSpPr>
          <p:cNvPr id="3" name="Content Placeholder 2"/>
          <p:cNvSpPr>
            <a:spLocks noGrp="1"/>
          </p:cNvSpPr>
          <p:nvPr>
            <p:ph idx="1"/>
          </p:nvPr>
        </p:nvSpPr>
        <p:spPr/>
        <p:txBody>
          <a:bodyPr>
            <a:noAutofit/>
          </a:bodyPr>
          <a:lstStyle/>
          <a:p>
            <a:r>
              <a:rPr lang="en-US" sz="3200" dirty="0" smtClean="0"/>
              <a:t>Vegetative Propagation</a:t>
            </a:r>
          </a:p>
          <a:p>
            <a:pPr lvl="1"/>
            <a:r>
              <a:rPr lang="en-US" sz="2800" dirty="0" smtClean="0"/>
              <a:t>Methods of plant reproduction in addition to spores</a:t>
            </a:r>
          </a:p>
          <a:p>
            <a:pPr lvl="1"/>
            <a:r>
              <a:rPr lang="en-US" sz="2800" dirty="0" smtClean="0"/>
              <a:t>Similar to budding in the sense that the new organism grows off the main parent but it may stay attached to the parent or be removed.</a:t>
            </a:r>
          </a:p>
          <a:p>
            <a:pPr lvl="1"/>
            <a:r>
              <a:rPr lang="en-US" sz="2800" dirty="0" smtClean="0"/>
              <a:t>Sometimes it results from pieces being cut off and replanting.</a:t>
            </a:r>
          </a:p>
          <a:p>
            <a:pPr lvl="1"/>
            <a:r>
              <a:rPr lang="en-US" sz="2800" dirty="0" smtClean="0"/>
              <a:t>Examples include tubers, bulbs, and runners</a:t>
            </a:r>
            <a:endParaRPr lang="en-US" sz="2800" dirty="0"/>
          </a:p>
        </p:txBody>
      </p:sp>
    </p:spTree>
    <p:extLst>
      <p:ext uri="{BB962C8B-B14F-4D97-AF65-F5344CB8AC3E}">
        <p14:creationId xmlns:p14="http://schemas.microsoft.com/office/powerpoint/2010/main" val="10188979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Sexual Reproduction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063262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a:t>
            </a:r>
            <a:endParaRPr lang="en-US" dirty="0"/>
          </a:p>
        </p:txBody>
      </p:sp>
      <p:sp>
        <p:nvSpPr>
          <p:cNvPr id="3" name="Content Placeholder 2"/>
          <p:cNvSpPr>
            <a:spLocks noGrp="1"/>
          </p:cNvSpPr>
          <p:nvPr>
            <p:ph idx="1"/>
          </p:nvPr>
        </p:nvSpPr>
        <p:spPr>
          <a:xfrm>
            <a:off x="1251678" y="1616300"/>
            <a:ext cx="10178322" cy="3593591"/>
          </a:xfrm>
        </p:spPr>
        <p:txBody>
          <a:bodyPr>
            <a:noAutofit/>
          </a:bodyPr>
          <a:lstStyle/>
          <a:p>
            <a:r>
              <a:rPr lang="en-US" sz="3200" dirty="0" smtClean="0"/>
              <a:t>Uses meiosis as a method of creating the gametes needed to do sexual reproduction</a:t>
            </a:r>
          </a:p>
          <a:p>
            <a:pPr lvl="1"/>
            <a:r>
              <a:rPr lang="en-US" sz="2800" dirty="0" smtClean="0"/>
              <a:t>Gametes are sex cells, sperm, egg, and pollen (plant sperm)</a:t>
            </a:r>
          </a:p>
          <a:p>
            <a:r>
              <a:rPr lang="en-US" sz="3200" dirty="0" smtClean="0"/>
              <a:t>Requires 2 parents of opposite genders for most organisms</a:t>
            </a:r>
          </a:p>
          <a:p>
            <a:r>
              <a:rPr lang="en-US" sz="3200" dirty="0" smtClean="0"/>
              <a:t>Gametes combine during fertilization</a:t>
            </a:r>
          </a:p>
          <a:p>
            <a:r>
              <a:rPr lang="en-US" sz="3200" dirty="0" smtClean="0"/>
              <a:t>Zygote:  term for the egg cell after fertilization happens</a:t>
            </a:r>
          </a:p>
          <a:p>
            <a:pPr lvl="1"/>
            <a:r>
              <a:rPr lang="en-US" sz="2800" dirty="0" smtClean="0"/>
              <a:t>Starts to divide using mitosis from this point forwards</a:t>
            </a:r>
          </a:p>
          <a:p>
            <a:endParaRPr lang="en-US" sz="3200" dirty="0"/>
          </a:p>
        </p:txBody>
      </p:sp>
    </p:spTree>
    <p:extLst>
      <p:ext uri="{BB962C8B-B14F-4D97-AF65-F5344CB8AC3E}">
        <p14:creationId xmlns:p14="http://schemas.microsoft.com/office/powerpoint/2010/main" val="28326307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fertilization</a:t>
            </a:r>
            <a:endParaRPr lang="en-US" dirty="0"/>
          </a:p>
        </p:txBody>
      </p:sp>
      <p:sp>
        <p:nvSpPr>
          <p:cNvPr id="3" name="Content Placeholder 2"/>
          <p:cNvSpPr>
            <a:spLocks noGrp="1"/>
          </p:cNvSpPr>
          <p:nvPr>
            <p:ph idx="1"/>
          </p:nvPr>
        </p:nvSpPr>
        <p:spPr>
          <a:xfrm>
            <a:off x="1251678" y="1320085"/>
            <a:ext cx="10178322" cy="3593591"/>
          </a:xfrm>
        </p:spPr>
        <p:txBody>
          <a:bodyPr>
            <a:noAutofit/>
          </a:bodyPr>
          <a:lstStyle/>
          <a:p>
            <a:r>
              <a:rPr lang="en-US" sz="3200" dirty="0" smtClean="0"/>
              <a:t>External Fertilization</a:t>
            </a:r>
          </a:p>
          <a:p>
            <a:pPr lvl="1"/>
            <a:r>
              <a:rPr lang="en-US" sz="2800" dirty="0" smtClean="0"/>
              <a:t>Fertilization happens outside of the female organism.  The eggs may move back into the female or male after fertilization occurs</a:t>
            </a:r>
          </a:p>
          <a:p>
            <a:pPr lvl="1"/>
            <a:r>
              <a:rPr lang="en-US" sz="2800" dirty="0" smtClean="0"/>
              <a:t>Ex:  most fish, bird, and lizard species</a:t>
            </a:r>
          </a:p>
          <a:p>
            <a:r>
              <a:rPr lang="en-US" sz="3200" dirty="0" smtClean="0"/>
              <a:t>Internal Fertilization</a:t>
            </a:r>
          </a:p>
          <a:p>
            <a:pPr lvl="1"/>
            <a:r>
              <a:rPr lang="en-US" sz="2800" dirty="0" smtClean="0"/>
              <a:t>Fertilization happens inside the female organism.  The eggs may exit the female organism after fertilization occurs</a:t>
            </a:r>
          </a:p>
          <a:p>
            <a:pPr lvl="1"/>
            <a:r>
              <a:rPr lang="en-US" sz="2800" dirty="0" smtClean="0"/>
              <a:t>Ex:  humans, flowers</a:t>
            </a:r>
            <a:endParaRPr lang="en-US" sz="2800" dirty="0"/>
          </a:p>
        </p:txBody>
      </p:sp>
    </p:spTree>
    <p:extLst>
      <p:ext uri="{BB962C8B-B14F-4D97-AF65-F5344CB8AC3E}">
        <p14:creationId xmlns:p14="http://schemas.microsoft.com/office/powerpoint/2010/main" val="3947926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ell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436" y="122128"/>
            <a:ext cx="7869073" cy="661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304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Interpahse</a:t>
            </a:r>
            <a:endParaRPr lang="en-US" dirty="0"/>
          </a:p>
        </p:txBody>
      </p:sp>
      <p:sp>
        <p:nvSpPr>
          <p:cNvPr id="3" name="Content Placeholder 2"/>
          <p:cNvSpPr>
            <a:spLocks noGrp="1"/>
          </p:cNvSpPr>
          <p:nvPr>
            <p:ph idx="1"/>
          </p:nvPr>
        </p:nvSpPr>
        <p:spPr>
          <a:xfrm>
            <a:off x="1141319" y="1324304"/>
            <a:ext cx="10178322" cy="3593591"/>
          </a:xfrm>
        </p:spPr>
        <p:txBody>
          <a:bodyPr>
            <a:noAutofit/>
          </a:bodyPr>
          <a:lstStyle/>
          <a:p>
            <a:r>
              <a:rPr lang="en-US" sz="3600" dirty="0" smtClean="0"/>
              <a:t>G</a:t>
            </a:r>
            <a:r>
              <a:rPr lang="en-US" sz="3600" baseline="-25000" dirty="0" smtClean="0"/>
              <a:t>1 </a:t>
            </a:r>
            <a:r>
              <a:rPr lang="en-US" sz="3600" dirty="0"/>
              <a:t>phase or Gap 1 phase-</a:t>
            </a:r>
          </a:p>
          <a:p>
            <a:pPr lvl="1"/>
            <a:r>
              <a:rPr lang="en-US" sz="3200" dirty="0" smtClean="0"/>
              <a:t>chromosomes unwind partly.  Only the sections of the DNA that are necessary to cell function unwind.  Most of the DNA stays condensed</a:t>
            </a:r>
            <a:endParaRPr lang="en-US" sz="3200" dirty="0"/>
          </a:p>
          <a:p>
            <a:pPr lvl="1"/>
            <a:r>
              <a:rPr lang="en-US" sz="3200" dirty="0" smtClean="0"/>
              <a:t>cell </a:t>
            </a:r>
            <a:r>
              <a:rPr lang="en-US" sz="3200" dirty="0"/>
              <a:t>synthesizes necessary enzymes and proteins needed for cell growth.</a:t>
            </a:r>
          </a:p>
          <a:p>
            <a:pPr lvl="1"/>
            <a:r>
              <a:rPr lang="en-US" sz="3200" dirty="0" smtClean="0"/>
              <a:t>DNA </a:t>
            </a:r>
            <a:r>
              <a:rPr lang="en-US" sz="3200" dirty="0"/>
              <a:t>consists of a single un-replicated helix</a:t>
            </a:r>
          </a:p>
          <a:p>
            <a:pPr lvl="1"/>
            <a:r>
              <a:rPr lang="en-US" sz="3200" dirty="0" smtClean="0"/>
              <a:t>Cell </a:t>
            </a:r>
            <a:r>
              <a:rPr lang="en-US" sz="3200" dirty="0"/>
              <a:t>may be growing, active and performing intense biochemical functions.</a:t>
            </a:r>
          </a:p>
          <a:p>
            <a:endParaRPr lang="en-US" sz="3600" dirty="0"/>
          </a:p>
        </p:txBody>
      </p:sp>
    </p:spTree>
    <p:extLst>
      <p:ext uri="{BB962C8B-B14F-4D97-AF65-F5344CB8AC3E}">
        <p14:creationId xmlns:p14="http://schemas.microsoft.com/office/powerpoint/2010/main" val="1335887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Interphase</a:t>
            </a:r>
            <a:endParaRPr lang="en-US" dirty="0"/>
          </a:p>
        </p:txBody>
      </p:sp>
      <p:sp>
        <p:nvSpPr>
          <p:cNvPr id="3" name="Content Placeholder 2"/>
          <p:cNvSpPr>
            <a:spLocks noGrp="1"/>
          </p:cNvSpPr>
          <p:nvPr>
            <p:ph idx="1"/>
          </p:nvPr>
        </p:nvSpPr>
        <p:spPr>
          <a:xfrm>
            <a:off x="1251678" y="1497725"/>
            <a:ext cx="10178322" cy="3593591"/>
          </a:xfrm>
        </p:spPr>
        <p:txBody>
          <a:bodyPr>
            <a:normAutofit/>
          </a:bodyPr>
          <a:lstStyle/>
          <a:p>
            <a:r>
              <a:rPr lang="en-US" sz="4000" dirty="0"/>
              <a:t>S phase or synthesis phase- </a:t>
            </a:r>
          </a:p>
          <a:p>
            <a:pPr lvl="1"/>
            <a:r>
              <a:rPr lang="en-US" sz="3600" dirty="0"/>
              <a:t>DNA and chromosomal proteins are replicated. </a:t>
            </a:r>
          </a:p>
          <a:p>
            <a:pPr lvl="1"/>
            <a:r>
              <a:rPr lang="en-US" sz="3600" dirty="0"/>
              <a:t>This phase lasts a few hours</a:t>
            </a:r>
          </a:p>
        </p:txBody>
      </p:sp>
    </p:spTree>
    <p:extLst>
      <p:ext uri="{BB962C8B-B14F-4D97-AF65-F5344CB8AC3E}">
        <p14:creationId xmlns:p14="http://schemas.microsoft.com/office/powerpoint/2010/main" val="2986262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790</TotalTime>
  <Words>2508</Words>
  <Application>Microsoft Office PowerPoint</Application>
  <PresentationFormat>Widescreen</PresentationFormat>
  <Paragraphs>254</Paragraphs>
  <Slides>66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Gill Sans MT</vt:lpstr>
      <vt:lpstr>Impact</vt:lpstr>
      <vt:lpstr>Badge</vt:lpstr>
      <vt:lpstr>Reproduction</vt:lpstr>
      <vt:lpstr>The Cell Cycle</vt:lpstr>
      <vt:lpstr>Important Terms</vt:lpstr>
      <vt:lpstr>Important Terms</vt:lpstr>
      <vt:lpstr>Important Terms</vt:lpstr>
      <vt:lpstr>Cell Cyle</vt:lpstr>
      <vt:lpstr>PowerPoint Presentation</vt:lpstr>
      <vt:lpstr>Interpahse</vt:lpstr>
      <vt:lpstr>Interphase</vt:lpstr>
      <vt:lpstr>Interphase</vt:lpstr>
      <vt:lpstr>Regulation of the Cell Cycle</vt:lpstr>
      <vt:lpstr>Regulation of the Cell Cycle</vt:lpstr>
      <vt:lpstr>Regulation of the Cell Cycle</vt:lpstr>
      <vt:lpstr>Regulation of the Cell Cycle</vt:lpstr>
      <vt:lpstr>Regulation of the Cell Cycle</vt:lpstr>
      <vt:lpstr>PowerPoint Presentation</vt:lpstr>
      <vt:lpstr>Important Terms</vt:lpstr>
      <vt:lpstr>Phases of mitosis</vt:lpstr>
      <vt:lpstr>PowerPoint Presentation</vt:lpstr>
      <vt:lpstr>Phases of mitosis</vt:lpstr>
      <vt:lpstr>PowerPoint Presentation</vt:lpstr>
      <vt:lpstr>Phases of mitosis</vt:lpstr>
      <vt:lpstr>PowerPoint Presentation</vt:lpstr>
      <vt:lpstr>Spindle Fibers</vt:lpstr>
      <vt:lpstr>Spindle Fibers</vt:lpstr>
      <vt:lpstr>Spindle Fibers</vt:lpstr>
      <vt:lpstr>Phases of mitosis</vt:lpstr>
      <vt:lpstr>PowerPoint Presentation</vt:lpstr>
      <vt:lpstr>Phases of mitosis</vt:lpstr>
      <vt:lpstr>PowerPoint Presentation</vt:lpstr>
      <vt:lpstr>Phases of mitosis</vt:lpstr>
      <vt:lpstr>PowerPoint Presentation</vt:lpstr>
      <vt:lpstr>Warmup 11/16</vt:lpstr>
      <vt:lpstr>Cytokinesis</vt:lpstr>
      <vt:lpstr>PowerPoint Presentation</vt:lpstr>
      <vt:lpstr>Cytokinesis</vt:lpstr>
      <vt:lpstr>PowerPoint Presentation</vt:lpstr>
      <vt:lpstr>Reasons for Mitosis</vt:lpstr>
      <vt:lpstr>Cancer</vt:lpstr>
      <vt:lpstr>Cancer</vt:lpstr>
      <vt:lpstr>Cancer</vt:lpstr>
      <vt:lpstr>Meiosis</vt:lpstr>
      <vt:lpstr>Differences between mitosis and Meiosis</vt:lpstr>
      <vt:lpstr>Phases of Meiosis</vt:lpstr>
      <vt:lpstr>Phases of Meiosis</vt:lpstr>
      <vt:lpstr>Homologous CHromosomes</vt:lpstr>
      <vt:lpstr>Crossing Over</vt:lpstr>
      <vt:lpstr>Phases of Meiosis</vt:lpstr>
      <vt:lpstr>PowerPoint Presentation</vt:lpstr>
      <vt:lpstr>Independent Assortment</vt:lpstr>
      <vt:lpstr>Phases of Meiosis</vt:lpstr>
      <vt:lpstr>Phases of Meiosis</vt:lpstr>
      <vt:lpstr>Phases of meiosis</vt:lpstr>
      <vt:lpstr>Phases of meiosis</vt:lpstr>
      <vt:lpstr>Phases of meiosis</vt:lpstr>
      <vt:lpstr>Phases of meiosis</vt:lpstr>
      <vt:lpstr>Problems with meiosis</vt:lpstr>
      <vt:lpstr>Asexual Reproduction</vt:lpstr>
      <vt:lpstr>What is asexual reproduction?</vt:lpstr>
      <vt:lpstr>Advantages and disadvantages</vt:lpstr>
      <vt:lpstr>Types of Asexual Reproduction</vt:lpstr>
      <vt:lpstr>Types of Asexual Reproduction</vt:lpstr>
      <vt:lpstr>Types of Asexual Reproduction</vt:lpstr>
      <vt:lpstr>Sexual Reproduction</vt:lpstr>
      <vt:lpstr>Basics</vt:lpstr>
      <vt:lpstr>Types of fertilization</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Mitosis and Meiosis</dc:title>
  <dc:creator>Nebel, Eric T.</dc:creator>
  <cp:lastModifiedBy>Nebel, Eric T.</cp:lastModifiedBy>
  <cp:revision>25</cp:revision>
  <dcterms:created xsi:type="dcterms:W3CDTF">2016-11-09T11:40:24Z</dcterms:created>
  <dcterms:modified xsi:type="dcterms:W3CDTF">2018-11-07T15:43:00Z</dcterms:modified>
</cp:coreProperties>
</file>