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3" r:id="rId2"/>
    <p:sldId id="300" r:id="rId3"/>
    <p:sldId id="278" r:id="rId4"/>
    <p:sldId id="273" r:id="rId5"/>
    <p:sldId id="274" r:id="rId6"/>
    <p:sldId id="275" r:id="rId7"/>
    <p:sldId id="276" r:id="rId8"/>
    <p:sldId id="277" r:id="rId9"/>
    <p:sldId id="327" r:id="rId10"/>
    <p:sldId id="256" r:id="rId11"/>
    <p:sldId id="258" r:id="rId12"/>
    <p:sldId id="259" r:id="rId13"/>
    <p:sldId id="260" r:id="rId14"/>
    <p:sldId id="261" r:id="rId15"/>
    <p:sldId id="262" r:id="rId16"/>
    <p:sldId id="263" r:id="rId17"/>
    <p:sldId id="266" r:id="rId18"/>
    <p:sldId id="267" r:id="rId19"/>
    <p:sldId id="269" r:id="rId20"/>
    <p:sldId id="270" r:id="rId21"/>
    <p:sldId id="271" r:id="rId22"/>
    <p:sldId id="302" r:id="rId23"/>
    <p:sldId id="303" r:id="rId24"/>
    <p:sldId id="326" r:id="rId25"/>
    <p:sldId id="295" r:id="rId26"/>
    <p:sldId id="294" r:id="rId27"/>
    <p:sldId id="298" r:id="rId28"/>
    <p:sldId id="316" r:id="rId29"/>
    <p:sldId id="309" r:id="rId30"/>
    <p:sldId id="310" r:id="rId31"/>
    <p:sldId id="284" r:id="rId32"/>
    <p:sldId id="285" r:id="rId33"/>
    <p:sldId id="322" r:id="rId34"/>
    <p:sldId id="311" r:id="rId35"/>
    <p:sldId id="286" r:id="rId36"/>
    <p:sldId id="287" r:id="rId37"/>
    <p:sldId id="307" r:id="rId38"/>
    <p:sldId id="312" r:id="rId39"/>
    <p:sldId id="313" r:id="rId40"/>
    <p:sldId id="315" r:id="rId41"/>
    <p:sldId id="317" r:id="rId42"/>
    <p:sldId id="318" r:id="rId43"/>
    <p:sldId id="319" r:id="rId44"/>
    <p:sldId id="314" r:id="rId45"/>
    <p:sldId id="279" r:id="rId46"/>
    <p:sldId id="280" r:id="rId47"/>
    <p:sldId id="281" r:id="rId48"/>
    <p:sldId id="282" r:id="rId49"/>
    <p:sldId id="301" r:id="rId50"/>
    <p:sldId id="321" r:id="rId51"/>
    <p:sldId id="299" r:id="rId52"/>
    <p:sldId id="308" r:id="rId53"/>
    <p:sldId id="320" r:id="rId54"/>
    <p:sldId id="288" r:id="rId55"/>
    <p:sldId id="289" r:id="rId56"/>
    <p:sldId id="290" r:id="rId57"/>
    <p:sldId id="291" r:id="rId58"/>
    <p:sldId id="292" r:id="rId59"/>
    <p:sldId id="304" r:id="rId60"/>
    <p:sldId id="305" r:id="rId61"/>
    <p:sldId id="306" r:id="rId62"/>
    <p:sldId id="323" r:id="rId63"/>
    <p:sldId id="324" r:id="rId64"/>
    <p:sldId id="325" r:id="rId65"/>
    <p:sldId id="297" r:id="rId66"/>
    <p:sldId id="29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9E901B1-34A0-402D-899B-0C17F3B18830}" type="datetimeFigureOut">
              <a:rPr lang="en-US" smtClean="0"/>
              <a:pPr/>
              <a:t>10/24/2018</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52B8556-5DD2-4726-B02C-F81210FC38C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E901B1-34A0-402D-899B-0C17F3B18830}"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2B8556-5DD2-4726-B02C-F81210FC38C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09E901B1-34A0-402D-899B-0C17F3B18830}" type="datetimeFigureOut">
              <a:rPr lang="en-US" smtClean="0"/>
              <a:pPr/>
              <a:t>10/24/2018</a:t>
            </a:fld>
            <a:endParaRPr lang="en-US" dirty="0"/>
          </a:p>
        </p:txBody>
      </p:sp>
      <p:sp>
        <p:nvSpPr>
          <p:cNvPr id="5" name="Footer Placeholder 4"/>
          <p:cNvSpPr>
            <a:spLocks noGrp="1"/>
          </p:cNvSpPr>
          <p:nvPr>
            <p:ph type="ftr" sz="quarter" idx="11"/>
          </p:nvPr>
        </p:nvSpPr>
        <p:spPr>
          <a:xfrm>
            <a:off x="457200" y="6556248"/>
            <a:ext cx="3657600" cy="228600"/>
          </a:xfrm>
        </p:spPr>
        <p:txBody>
          <a:bodyPr/>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52B8556-5DD2-4726-B02C-F81210FC38C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E901B1-34A0-402D-899B-0C17F3B18830}"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2B8556-5DD2-4726-B02C-F81210FC38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9E901B1-34A0-402D-899B-0C17F3B18830}" type="datetimeFigureOut">
              <a:rPr lang="en-US" smtClean="0"/>
              <a:pPr/>
              <a:t>10/24/2018</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p>
            <a:fld id="{D52B8556-5DD2-4726-B02C-F81210FC38C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E901B1-34A0-402D-899B-0C17F3B18830}" type="datetimeFigureOut">
              <a:rPr lang="en-US" smtClean="0"/>
              <a:pPr/>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2B8556-5DD2-4726-B02C-F81210FC38C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9E901B1-34A0-402D-899B-0C17F3B18830}" type="datetimeFigureOut">
              <a:rPr lang="en-US" smtClean="0"/>
              <a:pPr/>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2B8556-5DD2-4726-B02C-F81210FC38C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E901B1-34A0-402D-899B-0C17F3B18830}" type="datetimeFigureOut">
              <a:rPr lang="en-US" smtClean="0"/>
              <a:pPr/>
              <a:t>10/24/2018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2B8556-5DD2-4726-B02C-F81210FC38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9E901B1-34A0-402D-899B-0C17F3B18830}" type="datetimeFigureOut">
              <a:rPr lang="en-US" smtClean="0"/>
              <a:pPr/>
              <a:t>10/24/2018</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p>
            <a:fld id="{D52B8556-5DD2-4726-B02C-F81210FC38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E901B1-34A0-402D-899B-0C17F3B18830}" type="datetimeFigureOut">
              <a:rPr lang="en-US" smtClean="0"/>
              <a:pPr/>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2B8556-5DD2-4726-B02C-F81210FC38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09E901B1-34A0-402D-899B-0C17F3B18830}" type="datetimeFigureOut">
              <a:rPr lang="en-US" smtClean="0"/>
              <a:pPr/>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2B8556-5DD2-4726-B02C-F81210FC38CC}"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9E901B1-34A0-402D-899B-0C17F3B18830}" type="datetimeFigureOut">
              <a:rPr lang="en-US" smtClean="0"/>
              <a:pPr/>
              <a:t>10/24/2018</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52B8556-5DD2-4726-B02C-F81210FC38C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DbEMrFdzPhg&amp;list=WL&amp;index=3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_5OvgQW6FG4&amp;list=WL&amp;index=3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Warmup 10/18</a:t>
            </a:r>
            <a:endParaRPr lang="en-US" dirty="0"/>
          </a:p>
        </p:txBody>
      </p:sp>
      <p:sp>
        <p:nvSpPr>
          <p:cNvPr id="5" name="Content Placeholder 4"/>
          <p:cNvSpPr>
            <a:spLocks noGrp="1"/>
          </p:cNvSpPr>
          <p:nvPr>
            <p:ph idx="1"/>
          </p:nvPr>
        </p:nvSpPr>
        <p:spPr/>
        <p:txBody>
          <a:bodyPr>
            <a:normAutofit/>
          </a:bodyPr>
          <a:lstStyle/>
          <a:p>
            <a:pPr lvl="0"/>
            <a:r>
              <a:rPr lang="en-US" sz="3200" dirty="0"/>
              <a:t>Why does DNA replicate</a:t>
            </a:r>
            <a:r>
              <a:rPr lang="en-US" sz="3200" dirty="0" smtClean="0"/>
              <a:t>? </a:t>
            </a:r>
          </a:p>
          <a:p>
            <a:pPr lvl="0"/>
            <a:endParaRPr lang="en-US" sz="3200" dirty="0"/>
          </a:p>
          <a:p>
            <a:pPr lvl="0"/>
            <a:r>
              <a:rPr lang="en-US" sz="3200" dirty="0"/>
              <a:t>What is made during translation</a:t>
            </a:r>
            <a:r>
              <a:rPr lang="en-US" sz="3200" dirty="0" smtClean="0"/>
              <a:t>?</a:t>
            </a:r>
          </a:p>
          <a:p>
            <a:pPr lvl="0"/>
            <a:endParaRPr lang="en-US" sz="3200" dirty="0"/>
          </a:p>
          <a:p>
            <a:pPr lvl="0"/>
            <a:r>
              <a:rPr lang="en-US" sz="3200" dirty="0"/>
              <a:t>What is the 3 letter code found on mRNA</a:t>
            </a:r>
            <a:r>
              <a:rPr lang="en-US" sz="3200" dirty="0" smtClean="0"/>
              <a:t>?</a:t>
            </a:r>
          </a:p>
          <a:p>
            <a:pPr lvl="0"/>
            <a:endParaRPr lang="en-US" sz="3200" dirty="0"/>
          </a:p>
          <a:p>
            <a:endParaRPr lang="en-US" sz="3200" dirty="0"/>
          </a:p>
        </p:txBody>
      </p:sp>
    </p:spTree>
    <p:extLst>
      <p:ext uri="{BB962C8B-B14F-4D97-AF65-F5344CB8AC3E}">
        <p14:creationId xmlns:p14="http://schemas.microsoft.com/office/powerpoint/2010/main" val="1394577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 Reproduction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a:t>
            </a:r>
            <a:endParaRPr lang="en-US" dirty="0"/>
          </a:p>
        </p:txBody>
      </p:sp>
      <p:sp>
        <p:nvSpPr>
          <p:cNvPr id="3" name="Content Placeholder 2"/>
          <p:cNvSpPr>
            <a:spLocks noGrp="1"/>
          </p:cNvSpPr>
          <p:nvPr>
            <p:ph idx="1"/>
          </p:nvPr>
        </p:nvSpPr>
        <p:spPr/>
        <p:txBody>
          <a:bodyPr/>
          <a:lstStyle/>
          <a:p>
            <a:r>
              <a:rPr lang="en-US" dirty="0" smtClean="0"/>
              <a:t>Life cycle of the cell</a:t>
            </a:r>
          </a:p>
          <a:p>
            <a:r>
              <a:rPr lang="en-US" dirty="0" smtClean="0"/>
              <a:t>The Cell Cycle is split into two parts</a:t>
            </a:r>
          </a:p>
          <a:p>
            <a:pPr lvl="1"/>
            <a:r>
              <a:rPr lang="en-US" dirty="0" err="1" smtClean="0">
                <a:solidFill>
                  <a:srgbClr val="FF0000"/>
                </a:solidFill>
              </a:rPr>
              <a:t>Interphase</a:t>
            </a:r>
            <a:endParaRPr lang="en-US" dirty="0" smtClean="0">
              <a:solidFill>
                <a:srgbClr val="FF0000"/>
              </a:solidFill>
            </a:endParaRPr>
          </a:p>
          <a:p>
            <a:pPr lvl="1"/>
            <a:r>
              <a:rPr lang="en-US" dirty="0" smtClean="0">
                <a:solidFill>
                  <a:srgbClr val="FF0000"/>
                </a:solidFill>
              </a:rPr>
              <a:t>Mitosis</a:t>
            </a:r>
          </a:p>
          <a:p>
            <a:pPr marL="342900" lvl="1" indent="-342900">
              <a:buFont typeface="Arial" pitchFamily="34" charset="0"/>
              <a:buChar char="•"/>
            </a:pPr>
            <a:r>
              <a:rPr lang="en-US" dirty="0"/>
              <a: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a:t>
            </a:r>
            <a:endParaRPr lang="en-US" dirty="0"/>
          </a:p>
        </p:txBody>
      </p:sp>
      <p:sp>
        <p:nvSpPr>
          <p:cNvPr id="3" name="Content Placeholder 2"/>
          <p:cNvSpPr>
            <a:spLocks noGrp="1"/>
          </p:cNvSpPr>
          <p:nvPr>
            <p:ph idx="1"/>
          </p:nvPr>
        </p:nvSpPr>
        <p:spPr/>
        <p:txBody>
          <a:bodyPr>
            <a:normAutofit/>
          </a:bodyPr>
          <a:lstStyle/>
          <a:p>
            <a:r>
              <a:rPr lang="en-US" dirty="0" smtClean="0"/>
              <a:t>When </a:t>
            </a:r>
            <a:r>
              <a:rPr lang="en-US" dirty="0"/>
              <a:t>DNA is uncoiled, it is called </a:t>
            </a:r>
            <a:r>
              <a:rPr lang="en-US" dirty="0" smtClean="0">
                <a:solidFill>
                  <a:srgbClr val="FF0000"/>
                </a:solidFill>
              </a:rPr>
              <a:t>Chromatin</a:t>
            </a:r>
            <a:endParaRPr lang="en-US" dirty="0">
              <a:solidFill>
                <a:srgbClr val="FF0000"/>
              </a:solidFill>
            </a:endParaRPr>
          </a:p>
          <a:p>
            <a:pPr lvl="1"/>
            <a:r>
              <a:rPr lang="en-US" dirty="0"/>
              <a:t>It resembles a bowl of spaghetti, with each noodle being a different </a:t>
            </a:r>
            <a:r>
              <a:rPr lang="en-US" dirty="0" smtClean="0"/>
              <a:t>piece of DNA</a:t>
            </a:r>
            <a:endParaRPr lang="en-US" dirty="0"/>
          </a:p>
        </p:txBody>
      </p:sp>
      <p:pic>
        <p:nvPicPr>
          <p:cNvPr id="15362" name="Picture 2" descr="http://ajweinmann.files.wordpress.com/2010/02/chromatin3-large.png"/>
          <p:cNvPicPr>
            <a:picLocks noChangeAspect="1" noChangeArrowheads="1"/>
          </p:cNvPicPr>
          <p:nvPr/>
        </p:nvPicPr>
        <p:blipFill>
          <a:blip r:embed="rId2" cstate="print"/>
          <a:srcRect/>
          <a:stretch>
            <a:fillRect/>
          </a:stretch>
        </p:blipFill>
        <p:spPr bwMode="auto">
          <a:xfrm>
            <a:off x="5105400" y="3810000"/>
            <a:ext cx="3726578" cy="2819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24000"/>
            <a:ext cx="5715000" cy="4525963"/>
          </a:xfrm>
        </p:spPr>
        <p:txBody>
          <a:bodyPr/>
          <a:lstStyle/>
          <a:p>
            <a:r>
              <a:rPr lang="en-US" dirty="0" smtClean="0"/>
              <a:t>When DNA coils up, they are called </a:t>
            </a:r>
            <a:r>
              <a:rPr lang="en-US" dirty="0" smtClean="0">
                <a:solidFill>
                  <a:srgbClr val="FF0000"/>
                </a:solidFill>
              </a:rPr>
              <a:t>Chromosomes</a:t>
            </a:r>
          </a:p>
          <a:p>
            <a:endParaRPr lang="en-US" dirty="0">
              <a:solidFill>
                <a:srgbClr val="FF0000"/>
              </a:solidFill>
            </a:endParaRPr>
          </a:p>
          <a:p>
            <a:endParaRPr lang="en-US" dirty="0" smtClean="0">
              <a:solidFill>
                <a:srgbClr val="FF0000"/>
              </a:solidFill>
            </a:endParaRPr>
          </a:p>
          <a:p>
            <a:r>
              <a:rPr lang="en-US" dirty="0" smtClean="0"/>
              <a:t>Chromosomes that look identical to each other but have different DNA are called </a:t>
            </a:r>
            <a:r>
              <a:rPr lang="en-US" dirty="0" smtClean="0">
                <a:solidFill>
                  <a:srgbClr val="FF0000"/>
                </a:solidFill>
              </a:rPr>
              <a:t>Homologous Chromosomes</a:t>
            </a:r>
          </a:p>
          <a:p>
            <a:endParaRPr lang="en-US" dirty="0"/>
          </a:p>
        </p:txBody>
      </p:sp>
      <p:pic>
        <p:nvPicPr>
          <p:cNvPr id="14338" name="Picture 2" descr="http://www.beltina.org/pics/chromosome.jpg"/>
          <p:cNvPicPr>
            <a:picLocks noChangeAspect="1" noChangeArrowheads="1"/>
          </p:cNvPicPr>
          <p:nvPr/>
        </p:nvPicPr>
        <p:blipFill>
          <a:blip r:embed="rId2" cstate="print"/>
          <a:srcRect/>
          <a:stretch>
            <a:fillRect/>
          </a:stretch>
        </p:blipFill>
        <p:spPr bwMode="auto">
          <a:xfrm>
            <a:off x="6019800" y="1371600"/>
            <a:ext cx="2886364" cy="2619375"/>
          </a:xfrm>
          <a:prstGeom prst="rect">
            <a:avLst/>
          </a:prstGeom>
          <a:noFill/>
        </p:spPr>
      </p:pic>
      <p:pic>
        <p:nvPicPr>
          <p:cNvPr id="14340" name="Picture 4" descr="http://www.phschool.com/science/biology_place/labbench/lab3/images/homologs.gif"/>
          <p:cNvPicPr>
            <a:picLocks noChangeAspect="1" noChangeArrowheads="1"/>
          </p:cNvPicPr>
          <p:nvPr/>
        </p:nvPicPr>
        <p:blipFill>
          <a:blip r:embed="rId3" cstate="print"/>
          <a:srcRect/>
          <a:stretch>
            <a:fillRect/>
          </a:stretch>
        </p:blipFill>
        <p:spPr bwMode="auto">
          <a:xfrm>
            <a:off x="5562600" y="3886200"/>
            <a:ext cx="3429000" cy="2743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When DNA doubles, identical pieces are called </a:t>
            </a:r>
            <a:r>
              <a:rPr lang="en-US" dirty="0" smtClean="0">
                <a:solidFill>
                  <a:srgbClr val="FF0000"/>
                </a:solidFill>
              </a:rPr>
              <a:t>sister </a:t>
            </a:r>
            <a:r>
              <a:rPr lang="en-US" dirty="0" err="1" smtClean="0">
                <a:solidFill>
                  <a:srgbClr val="FF0000"/>
                </a:solidFill>
              </a:rPr>
              <a:t>chromatids</a:t>
            </a:r>
            <a:r>
              <a:rPr lang="en-US" dirty="0" smtClean="0">
                <a:solidFill>
                  <a:srgbClr val="FF0000"/>
                </a:solidFill>
              </a:rPr>
              <a:t> </a:t>
            </a:r>
            <a:r>
              <a:rPr lang="en-US" dirty="0" smtClean="0"/>
              <a:t> and attach at the </a:t>
            </a:r>
            <a:r>
              <a:rPr lang="en-US" dirty="0" err="1" smtClean="0">
                <a:solidFill>
                  <a:srgbClr val="FF0000"/>
                </a:solidFill>
              </a:rPr>
              <a:t>Centromere</a:t>
            </a:r>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a:p>
        </p:txBody>
      </p:sp>
      <p:pic>
        <p:nvPicPr>
          <p:cNvPr id="13314" name="Picture 2" descr="http://2.bp.blogspot.com/-NdQpdi5iccU/T5H6AZXEtjI/AAAAAAAAAK0/RXcHgq8hHF8/s1600/sister_chromatids.jpg"/>
          <p:cNvPicPr>
            <a:picLocks noChangeAspect="1" noChangeArrowheads="1"/>
          </p:cNvPicPr>
          <p:nvPr/>
        </p:nvPicPr>
        <p:blipFill>
          <a:blip r:embed="rId2" cstate="print"/>
          <a:srcRect/>
          <a:stretch>
            <a:fillRect/>
          </a:stretch>
        </p:blipFill>
        <p:spPr bwMode="auto">
          <a:xfrm>
            <a:off x="2971800" y="2514600"/>
            <a:ext cx="3266156" cy="3057525"/>
          </a:xfrm>
          <a:prstGeom prst="rect">
            <a:avLst/>
          </a:prstGeom>
          <a:noFill/>
        </p:spPr>
      </p:pic>
      <p:sp>
        <p:nvSpPr>
          <p:cNvPr id="4" name="TextBox 3"/>
          <p:cNvSpPr txBox="1"/>
          <p:nvPr/>
        </p:nvSpPr>
        <p:spPr>
          <a:xfrm>
            <a:off x="457200" y="3276600"/>
            <a:ext cx="2133600" cy="923330"/>
          </a:xfrm>
          <a:prstGeom prst="rect">
            <a:avLst/>
          </a:prstGeom>
          <a:noFill/>
        </p:spPr>
        <p:txBody>
          <a:bodyPr wrap="square" rtlCol="0">
            <a:spAutoFit/>
          </a:bodyPr>
          <a:lstStyle/>
          <a:p>
            <a:r>
              <a:rPr lang="en-US" dirty="0" smtClean="0"/>
              <a:t>Draw and label this picture in the box to the side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the Cell Cycle</a:t>
            </a:r>
            <a:endParaRPr lang="en-US" dirty="0"/>
          </a:p>
        </p:txBody>
      </p:sp>
      <p:sp>
        <p:nvSpPr>
          <p:cNvPr id="3" name="Content Placeholder 2"/>
          <p:cNvSpPr>
            <a:spLocks noGrp="1"/>
          </p:cNvSpPr>
          <p:nvPr>
            <p:ph idx="1"/>
          </p:nvPr>
        </p:nvSpPr>
        <p:spPr/>
        <p:txBody>
          <a:bodyPr>
            <a:normAutofit/>
          </a:bodyPr>
          <a:lstStyle/>
          <a:p>
            <a:r>
              <a:rPr lang="en-US" dirty="0" smtClean="0"/>
              <a:t>Interphase</a:t>
            </a:r>
          </a:p>
          <a:p>
            <a:pPr lvl="1"/>
            <a:r>
              <a:rPr lang="en-US" dirty="0" smtClean="0"/>
              <a:t>Occurs in all cells </a:t>
            </a:r>
            <a:r>
              <a:rPr lang="en-US" dirty="0" smtClean="0">
                <a:solidFill>
                  <a:srgbClr val="FF0000"/>
                </a:solidFill>
              </a:rPr>
              <a:t>before</a:t>
            </a:r>
            <a:r>
              <a:rPr lang="en-US" dirty="0" smtClean="0"/>
              <a:t> cell division</a:t>
            </a:r>
          </a:p>
          <a:p>
            <a:r>
              <a:rPr lang="en-US" dirty="0" smtClean="0"/>
              <a:t>Mitosis</a:t>
            </a:r>
          </a:p>
          <a:p>
            <a:pPr lvl="1"/>
            <a:r>
              <a:rPr lang="en-US" dirty="0" smtClean="0"/>
              <a:t>Happens in every cell but the </a:t>
            </a:r>
            <a:r>
              <a:rPr lang="en-US" dirty="0" smtClean="0">
                <a:solidFill>
                  <a:srgbClr val="FF0000"/>
                </a:solidFill>
              </a:rPr>
              <a:t>sex cells</a:t>
            </a:r>
            <a:endParaRPr lang="en-US" sz="3200" dirty="0" smtClean="0">
              <a:solidFill>
                <a:srgbClr val="FF0000"/>
              </a:solidFill>
            </a:endParaRPr>
          </a:p>
          <a:p>
            <a:pPr lvl="1"/>
            <a:r>
              <a:rPr lang="en-US" dirty="0" smtClean="0"/>
              <a:t>Results in </a:t>
            </a:r>
            <a:r>
              <a:rPr lang="en-US" dirty="0" smtClean="0">
                <a:solidFill>
                  <a:srgbClr val="FF0000"/>
                </a:solidFill>
              </a:rPr>
              <a:t>2 new genetically identical cells  </a:t>
            </a:r>
            <a:r>
              <a:rPr lang="en-US" dirty="0" smtClean="0"/>
              <a:t>(you clone the cell)</a:t>
            </a:r>
            <a:endParaRPr lang="en-US" sz="3200" dirty="0" smtClean="0"/>
          </a:p>
          <a:p>
            <a:pPr lvl="1"/>
            <a:r>
              <a:rPr lang="en-US" dirty="0" smtClean="0"/>
              <a:t>Spindles:  </a:t>
            </a:r>
            <a:r>
              <a:rPr lang="en-US" dirty="0" smtClean="0">
                <a:solidFill>
                  <a:srgbClr val="FF0000"/>
                </a:solidFill>
              </a:rPr>
              <a:t>fibers formed by the centrioles that move the sister </a:t>
            </a:r>
            <a:r>
              <a:rPr lang="en-US" dirty="0" err="1" smtClean="0">
                <a:solidFill>
                  <a:srgbClr val="FF0000"/>
                </a:solidFill>
              </a:rPr>
              <a:t>chromatids</a:t>
            </a:r>
            <a:endParaRPr lang="en-US" dirty="0" smtClean="0">
              <a:solidFill>
                <a:srgbClr val="FF0000"/>
              </a:solidFill>
            </a:endParaRPr>
          </a:p>
          <a:p>
            <a:pPr lvl="1"/>
            <a:r>
              <a:rPr lang="en-US" dirty="0" smtClean="0">
                <a:solidFill>
                  <a:schemeClr val="bg1">
                    <a:lumMod val="50000"/>
                  </a:schemeClr>
                </a:solidFill>
              </a:rPr>
              <a:t>5 Stages:  </a:t>
            </a:r>
            <a:r>
              <a:rPr lang="en-US" dirty="0" smtClean="0">
                <a:solidFill>
                  <a:srgbClr val="FF0000"/>
                </a:solidFill>
              </a:rPr>
              <a:t>Prophase, Metaphase, Anaphase, </a:t>
            </a:r>
            <a:r>
              <a:rPr lang="en-US" dirty="0" err="1" smtClean="0">
                <a:solidFill>
                  <a:srgbClr val="FF0000"/>
                </a:solidFill>
              </a:rPr>
              <a:t>Telophase</a:t>
            </a:r>
            <a:r>
              <a:rPr lang="en-US" dirty="0" smtClean="0">
                <a:solidFill>
                  <a:srgbClr val="FF0000"/>
                </a:solidFill>
              </a:rPr>
              <a:t>, </a:t>
            </a:r>
            <a:r>
              <a:rPr lang="en-US" dirty="0" err="1" smtClean="0">
                <a:solidFill>
                  <a:srgbClr val="FF0000"/>
                </a:solidFill>
              </a:rPr>
              <a:t>Cytokinesis</a:t>
            </a:r>
            <a:r>
              <a:rPr lang="en-US" dirty="0" smtClean="0">
                <a:solidFill>
                  <a:srgbClr val="FF0000"/>
                </a:solidFill>
              </a:rPr>
              <a:t> (</a:t>
            </a:r>
            <a:r>
              <a:rPr lang="en-US" dirty="0" err="1" smtClean="0">
                <a:solidFill>
                  <a:srgbClr val="FF0000"/>
                </a:solidFill>
              </a:rPr>
              <a:t>PMATc</a:t>
            </a:r>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Interphase</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Longest phase of the cell cycle</a:t>
            </a:r>
            <a:endParaRPr lang="en-US" dirty="0">
              <a:solidFill>
                <a:srgbClr val="FF0000"/>
              </a:solidFill>
            </a:endParaRPr>
          </a:p>
          <a:p>
            <a:r>
              <a:rPr lang="en-US" dirty="0">
                <a:solidFill>
                  <a:srgbClr val="FF0000"/>
                </a:solidFill>
              </a:rPr>
              <a:t>Split into 3 parts</a:t>
            </a:r>
          </a:p>
          <a:p>
            <a:pPr lvl="1"/>
            <a:r>
              <a:rPr lang="en-US" dirty="0">
                <a:solidFill>
                  <a:srgbClr val="FF0000"/>
                </a:solidFill>
              </a:rPr>
              <a:t>G1 Phase</a:t>
            </a:r>
          </a:p>
          <a:p>
            <a:pPr lvl="2"/>
            <a:r>
              <a:rPr lang="en-US" dirty="0" smtClean="0">
                <a:solidFill>
                  <a:srgbClr val="FF0000"/>
                </a:solidFill>
              </a:rPr>
              <a:t>Cell grows in size</a:t>
            </a:r>
            <a:endParaRPr lang="en-US" dirty="0">
              <a:solidFill>
                <a:srgbClr val="FF0000"/>
              </a:solidFill>
            </a:endParaRPr>
          </a:p>
          <a:p>
            <a:pPr lvl="1"/>
            <a:r>
              <a:rPr lang="en-US" dirty="0" smtClean="0">
                <a:solidFill>
                  <a:srgbClr val="FF0000"/>
                </a:solidFill>
              </a:rPr>
              <a:t>S </a:t>
            </a:r>
            <a:r>
              <a:rPr lang="en-US" dirty="0">
                <a:solidFill>
                  <a:srgbClr val="FF0000"/>
                </a:solidFill>
              </a:rPr>
              <a:t>Phase</a:t>
            </a:r>
          </a:p>
          <a:p>
            <a:pPr lvl="2"/>
            <a:r>
              <a:rPr lang="en-US" dirty="0" smtClean="0">
                <a:solidFill>
                  <a:srgbClr val="FF0000"/>
                </a:solidFill>
              </a:rPr>
              <a:t>DNA replicates</a:t>
            </a:r>
            <a:endParaRPr lang="en-US" dirty="0">
              <a:solidFill>
                <a:srgbClr val="FF0000"/>
              </a:solidFill>
            </a:endParaRPr>
          </a:p>
          <a:p>
            <a:pPr lvl="1"/>
            <a:r>
              <a:rPr lang="en-US" dirty="0">
                <a:solidFill>
                  <a:srgbClr val="FF0000"/>
                </a:solidFill>
              </a:rPr>
              <a:t>G2 Phase</a:t>
            </a:r>
          </a:p>
          <a:p>
            <a:pPr lvl="2"/>
            <a:r>
              <a:rPr lang="en-US" dirty="0" smtClean="0">
                <a:solidFill>
                  <a:srgbClr val="FF0000"/>
                </a:solidFill>
              </a:rPr>
              <a:t>Cell gets ready to divide</a:t>
            </a:r>
            <a:endParaRPr lang="en-US" dirty="0">
              <a:solidFill>
                <a:srgbClr val="FF0000"/>
              </a:solidFill>
            </a:endParaRPr>
          </a:p>
          <a:p>
            <a:endParaRPr lang="en-US" dirty="0"/>
          </a:p>
        </p:txBody>
      </p:sp>
      <p:pic>
        <p:nvPicPr>
          <p:cNvPr id="4" name="irc_mi" descr="http://anthro.palomar.edu/biobasis/images/mitosis.gif"/>
          <p:cNvPicPr/>
          <p:nvPr/>
        </p:nvPicPr>
        <p:blipFill>
          <a:blip r:embed="rId2" cstate="print"/>
          <a:srcRect r="75892" b="50000"/>
          <a:stretch>
            <a:fillRect/>
          </a:stretch>
        </p:blipFill>
        <p:spPr bwMode="auto">
          <a:xfrm>
            <a:off x="3657600" y="2209800"/>
            <a:ext cx="3760206"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Prophase</a:t>
            </a:r>
            <a:endParaRPr lang="en-US" dirty="0"/>
          </a:p>
        </p:txBody>
      </p:sp>
      <p:pic>
        <p:nvPicPr>
          <p:cNvPr id="1025" name="Picture 11" descr="http://sst.nsu.edu/bio110/exams/Prophase_Quiz.jpg"/>
          <p:cNvPicPr>
            <a:picLocks noChangeAspect="1" noChangeArrowheads="1"/>
          </p:cNvPicPr>
          <p:nvPr/>
        </p:nvPicPr>
        <p:blipFill>
          <a:blip r:embed="rId2" cstate="print"/>
          <a:srcRect/>
          <a:stretch>
            <a:fillRect/>
          </a:stretch>
        </p:blipFill>
        <p:spPr bwMode="auto">
          <a:xfrm>
            <a:off x="4724400" y="2819400"/>
            <a:ext cx="3592234" cy="3505200"/>
          </a:xfrm>
          <a:prstGeom prst="rect">
            <a:avLst/>
          </a:prstGeom>
          <a:noFill/>
        </p:spPr>
      </p:pic>
      <p:sp>
        <p:nvSpPr>
          <p:cNvPr id="5" name="Content Placeholder 4"/>
          <p:cNvSpPr>
            <a:spLocks noGrp="1"/>
          </p:cNvSpPr>
          <p:nvPr>
            <p:ph idx="1"/>
          </p:nvPr>
        </p:nvSpPr>
        <p:spPr/>
        <p:txBody>
          <a:bodyPr/>
          <a:lstStyle/>
          <a:p>
            <a:pPr marL="0">
              <a:lnSpc>
                <a:spcPct val="115000"/>
              </a:lnSpc>
              <a:spcBef>
                <a:spcPts val="0"/>
              </a:spcBef>
            </a:pPr>
            <a:r>
              <a:rPr lang="en-US" dirty="0" smtClean="0">
                <a:solidFill>
                  <a:srgbClr val="FF0000"/>
                </a:solidFill>
                <a:ea typeface="Calibri"/>
                <a:cs typeface="Arial"/>
              </a:rPr>
              <a:t>Longest phase of Mitosis</a:t>
            </a:r>
          </a:p>
          <a:p>
            <a:pPr marL="0">
              <a:lnSpc>
                <a:spcPct val="115000"/>
              </a:lnSpc>
              <a:spcBef>
                <a:spcPts val="0"/>
              </a:spcBef>
            </a:pPr>
            <a:r>
              <a:rPr lang="en-US" dirty="0" smtClean="0">
                <a:solidFill>
                  <a:srgbClr val="FF0000"/>
                </a:solidFill>
                <a:ea typeface="Calibri"/>
                <a:cs typeface="Arial"/>
              </a:rPr>
              <a:t>Chromatin coil up into chromosomes</a:t>
            </a:r>
          </a:p>
          <a:p>
            <a:pPr marL="0">
              <a:lnSpc>
                <a:spcPct val="115000"/>
              </a:lnSpc>
              <a:spcBef>
                <a:spcPts val="0"/>
              </a:spcBef>
            </a:pPr>
            <a:r>
              <a:rPr lang="en-US" dirty="0" smtClean="0">
                <a:solidFill>
                  <a:srgbClr val="FF0000"/>
                </a:solidFill>
                <a:ea typeface="Calibri"/>
                <a:cs typeface="Arial"/>
              </a:rPr>
              <a:t>Nucleus Disappears</a:t>
            </a:r>
          </a:p>
          <a:p>
            <a:pPr marL="0">
              <a:lnSpc>
                <a:spcPct val="115000"/>
              </a:lnSpc>
              <a:spcBef>
                <a:spcPts val="0"/>
              </a:spcBef>
            </a:pPr>
            <a:r>
              <a:rPr lang="en-US" dirty="0" smtClean="0">
                <a:solidFill>
                  <a:srgbClr val="FF0000"/>
                </a:solidFill>
                <a:ea typeface="Calibri"/>
                <a:cs typeface="Arial"/>
              </a:rPr>
              <a:t>Spindle fibers form</a:t>
            </a:r>
          </a:p>
          <a:p>
            <a:pPr marL="0">
              <a:lnSpc>
                <a:spcPct val="115000"/>
              </a:lnSpc>
              <a:spcBef>
                <a:spcPts val="0"/>
              </a:spcBef>
            </a:pPr>
            <a:r>
              <a:rPr lang="en-US" dirty="0" smtClean="0">
                <a:solidFill>
                  <a:srgbClr val="FF0000"/>
                </a:solidFill>
                <a:ea typeface="Calibri"/>
                <a:cs typeface="Arial"/>
              </a:rPr>
              <a:t>Has all the DNA (2n)</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Metaphase</a:t>
            </a:r>
            <a:endParaRPr lang="en-US" dirty="0"/>
          </a:p>
        </p:txBody>
      </p:sp>
      <p:pic>
        <p:nvPicPr>
          <p:cNvPr id="21505" name="Picture 12" descr="http://www.cas.unt.edu/~tpp001/metaphase_text.JPG"/>
          <p:cNvPicPr>
            <a:picLocks noChangeAspect="1" noChangeArrowheads="1"/>
          </p:cNvPicPr>
          <p:nvPr/>
        </p:nvPicPr>
        <p:blipFill>
          <a:blip r:embed="rId2" cstate="print"/>
          <a:srcRect/>
          <a:stretch>
            <a:fillRect/>
          </a:stretch>
        </p:blipFill>
        <p:spPr bwMode="auto">
          <a:xfrm>
            <a:off x="2209800" y="2819400"/>
            <a:ext cx="3886200" cy="3532129"/>
          </a:xfrm>
          <a:prstGeom prst="rect">
            <a:avLst/>
          </a:prstGeom>
          <a:noFill/>
        </p:spPr>
      </p:pic>
      <p:sp>
        <p:nvSpPr>
          <p:cNvPr id="5" name="Content Placeholder 4"/>
          <p:cNvSpPr>
            <a:spLocks noGrp="1"/>
          </p:cNvSpPr>
          <p:nvPr>
            <p:ph idx="1"/>
          </p:nvPr>
        </p:nvSpPr>
        <p:spPr/>
        <p:txBody>
          <a:bodyPr/>
          <a:lstStyle/>
          <a:p>
            <a:pPr marL="0">
              <a:lnSpc>
                <a:spcPct val="115000"/>
              </a:lnSpc>
              <a:spcBef>
                <a:spcPts val="0"/>
              </a:spcBef>
            </a:pPr>
            <a:r>
              <a:rPr lang="en-US" dirty="0" smtClean="0">
                <a:solidFill>
                  <a:srgbClr val="FF0000"/>
                </a:solidFill>
                <a:ea typeface="Calibri"/>
                <a:cs typeface="Arial"/>
              </a:rPr>
              <a:t>Sister </a:t>
            </a:r>
            <a:r>
              <a:rPr lang="en-US" dirty="0" err="1" smtClean="0">
                <a:solidFill>
                  <a:srgbClr val="FF0000"/>
                </a:solidFill>
                <a:ea typeface="Calibri"/>
                <a:cs typeface="Arial"/>
              </a:rPr>
              <a:t>chromatids</a:t>
            </a:r>
            <a:r>
              <a:rPr lang="en-US" dirty="0" smtClean="0">
                <a:solidFill>
                  <a:srgbClr val="FF0000"/>
                </a:solidFill>
                <a:ea typeface="Calibri"/>
                <a:cs typeface="Arial"/>
              </a:rPr>
              <a:t> line up along the equator</a:t>
            </a:r>
          </a:p>
          <a:p>
            <a:pPr marL="0">
              <a:lnSpc>
                <a:spcPct val="115000"/>
              </a:lnSpc>
              <a:spcBef>
                <a:spcPts val="0"/>
              </a:spcBef>
            </a:pPr>
            <a:r>
              <a:rPr lang="en-US" dirty="0" smtClean="0">
                <a:solidFill>
                  <a:srgbClr val="FF0000"/>
                </a:solidFill>
                <a:ea typeface="Calibri"/>
                <a:cs typeface="Arial"/>
              </a:rPr>
              <a:t>Equator is the middle of the cell</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Anaphase</a:t>
            </a:r>
            <a:endParaRPr lang="en-US" dirty="0"/>
          </a:p>
        </p:txBody>
      </p:sp>
      <p:pic>
        <p:nvPicPr>
          <p:cNvPr id="22529" name="Picture 13" descr="http://www.uic.edu/classes/bios/bios100/lecturesf04am/anaphase.jpg"/>
          <p:cNvPicPr>
            <a:picLocks noChangeAspect="1" noChangeArrowheads="1"/>
          </p:cNvPicPr>
          <p:nvPr/>
        </p:nvPicPr>
        <p:blipFill>
          <a:blip r:embed="rId2" cstate="print"/>
          <a:srcRect/>
          <a:stretch>
            <a:fillRect/>
          </a:stretch>
        </p:blipFill>
        <p:spPr bwMode="auto">
          <a:xfrm>
            <a:off x="2438400" y="2590800"/>
            <a:ext cx="3886200" cy="3477260"/>
          </a:xfrm>
          <a:prstGeom prst="rect">
            <a:avLst/>
          </a:prstGeom>
          <a:noFill/>
        </p:spPr>
      </p:pic>
      <p:sp>
        <p:nvSpPr>
          <p:cNvPr id="5" name="Content Placeholder 4"/>
          <p:cNvSpPr>
            <a:spLocks noGrp="1"/>
          </p:cNvSpPr>
          <p:nvPr>
            <p:ph idx="1"/>
          </p:nvPr>
        </p:nvSpPr>
        <p:spPr/>
        <p:txBody>
          <a:bodyPr/>
          <a:lstStyle/>
          <a:p>
            <a:r>
              <a:rPr lang="en-US" dirty="0" smtClean="0">
                <a:solidFill>
                  <a:srgbClr val="FF0000"/>
                </a:solidFill>
                <a:ea typeface="Calibri"/>
                <a:cs typeface="Arial"/>
              </a:rPr>
              <a:t>Sister </a:t>
            </a:r>
            <a:r>
              <a:rPr lang="en-US" dirty="0" err="1" smtClean="0">
                <a:solidFill>
                  <a:srgbClr val="FF0000"/>
                </a:solidFill>
                <a:ea typeface="Calibri"/>
                <a:cs typeface="Arial"/>
              </a:rPr>
              <a:t>chromatids</a:t>
            </a:r>
            <a:r>
              <a:rPr lang="en-US" dirty="0" smtClean="0">
                <a:solidFill>
                  <a:srgbClr val="FF0000"/>
                </a:solidFill>
                <a:ea typeface="Calibri"/>
                <a:cs typeface="Arial"/>
              </a:rPr>
              <a:t> are pulled apart toward opposite poles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10/19</a:t>
            </a:r>
            <a:endParaRPr lang="en-US" dirty="0"/>
          </a:p>
        </p:txBody>
      </p:sp>
      <p:sp>
        <p:nvSpPr>
          <p:cNvPr id="3" name="Content Placeholder 2"/>
          <p:cNvSpPr>
            <a:spLocks noGrp="1"/>
          </p:cNvSpPr>
          <p:nvPr>
            <p:ph idx="1"/>
          </p:nvPr>
        </p:nvSpPr>
        <p:spPr/>
        <p:txBody>
          <a:bodyPr/>
          <a:lstStyle/>
          <a:p>
            <a:r>
              <a:rPr lang="en-US" dirty="0" smtClean="0"/>
              <a:t>What does it mean to have genetic variation?</a:t>
            </a:r>
          </a:p>
          <a:p>
            <a:endParaRPr lang="en-US" dirty="0"/>
          </a:p>
          <a:p>
            <a:r>
              <a:rPr lang="en-US" dirty="0" smtClean="0"/>
              <a:t>What is asexual reproduction?</a:t>
            </a:r>
          </a:p>
          <a:p>
            <a:endParaRPr lang="en-US" dirty="0" smtClean="0"/>
          </a:p>
          <a:p>
            <a:r>
              <a:rPr lang="en-US" dirty="0" smtClean="0"/>
              <a:t>What are the advantages and disadvantages of asexual reproduction?</a:t>
            </a:r>
          </a:p>
          <a:p>
            <a:endParaRPr lang="en-US" dirty="0"/>
          </a:p>
          <a:p>
            <a:endParaRPr lang="en-US" dirty="0" smtClean="0"/>
          </a:p>
          <a:p>
            <a:endParaRPr lang="en-US" dirty="0"/>
          </a:p>
        </p:txBody>
      </p:sp>
    </p:spTree>
    <p:extLst>
      <p:ext uri="{BB962C8B-B14F-4D97-AF65-F5344CB8AC3E}">
        <p14:creationId xmlns:p14="http://schemas.microsoft.com/office/powerpoint/2010/main" val="2508533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Telophase</a:t>
            </a:r>
            <a:endParaRPr lang="en-US" dirty="0"/>
          </a:p>
        </p:txBody>
      </p:sp>
      <p:pic>
        <p:nvPicPr>
          <p:cNvPr id="23553" name="Picture 14" descr="http://www.uic.edu/classes/bios/bios100/labs/telophase.jpg"/>
          <p:cNvPicPr>
            <a:picLocks noChangeAspect="1" noChangeArrowheads="1"/>
          </p:cNvPicPr>
          <p:nvPr/>
        </p:nvPicPr>
        <p:blipFill>
          <a:blip r:embed="rId2" cstate="print"/>
          <a:srcRect/>
          <a:stretch>
            <a:fillRect/>
          </a:stretch>
        </p:blipFill>
        <p:spPr bwMode="auto">
          <a:xfrm rot="5400000">
            <a:off x="4965334" y="521066"/>
            <a:ext cx="3404332" cy="3429000"/>
          </a:xfrm>
          <a:prstGeom prst="rect">
            <a:avLst/>
          </a:prstGeom>
          <a:noFill/>
        </p:spPr>
      </p:pic>
      <p:sp>
        <p:nvSpPr>
          <p:cNvPr id="5" name="Content Placeholder 4"/>
          <p:cNvSpPr>
            <a:spLocks noGrp="1"/>
          </p:cNvSpPr>
          <p:nvPr>
            <p:ph idx="1"/>
          </p:nvPr>
        </p:nvSpPr>
        <p:spPr>
          <a:xfrm>
            <a:off x="152400" y="2057400"/>
            <a:ext cx="8229600" cy="4525963"/>
          </a:xfrm>
        </p:spPr>
        <p:txBody>
          <a:bodyPr/>
          <a:lstStyle/>
          <a:p>
            <a:pPr marL="0">
              <a:lnSpc>
                <a:spcPct val="115000"/>
              </a:lnSpc>
              <a:spcBef>
                <a:spcPts val="0"/>
              </a:spcBef>
            </a:pPr>
            <a:r>
              <a:rPr lang="en-US" dirty="0" smtClean="0">
                <a:solidFill>
                  <a:srgbClr val="FF0000"/>
                </a:solidFill>
                <a:ea typeface="Calibri"/>
                <a:cs typeface="Arial"/>
              </a:rPr>
              <a:t>Chromosomes uncoil</a:t>
            </a:r>
          </a:p>
          <a:p>
            <a:pPr marL="0">
              <a:lnSpc>
                <a:spcPct val="115000"/>
              </a:lnSpc>
              <a:spcBef>
                <a:spcPts val="0"/>
              </a:spcBef>
            </a:pPr>
            <a:r>
              <a:rPr lang="en-US" dirty="0" smtClean="0">
                <a:solidFill>
                  <a:srgbClr val="FF0000"/>
                </a:solidFill>
                <a:ea typeface="Calibri"/>
                <a:cs typeface="Arial"/>
              </a:rPr>
              <a:t>Nucleus Reforms</a:t>
            </a:r>
          </a:p>
          <a:p>
            <a:pPr marL="0">
              <a:lnSpc>
                <a:spcPct val="115000"/>
              </a:lnSpc>
              <a:spcBef>
                <a:spcPts val="0"/>
              </a:spcBef>
            </a:pPr>
            <a:r>
              <a:rPr lang="en-US" dirty="0" smtClean="0">
                <a:solidFill>
                  <a:srgbClr val="FF0000"/>
                </a:solidFill>
                <a:ea typeface="Calibri"/>
                <a:cs typeface="Arial"/>
              </a:rPr>
              <a:t>Cells are 2n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Cytokinesis</a:t>
            </a:r>
            <a:endParaRPr lang="en-US" dirty="0"/>
          </a:p>
        </p:txBody>
      </p:sp>
      <p:sp>
        <p:nvSpPr>
          <p:cNvPr id="3" name="Content Placeholder 2"/>
          <p:cNvSpPr>
            <a:spLocks noGrp="1"/>
          </p:cNvSpPr>
          <p:nvPr>
            <p:ph idx="1"/>
          </p:nvPr>
        </p:nvSpPr>
        <p:spPr/>
        <p:txBody>
          <a:bodyPr/>
          <a:lstStyle/>
          <a:p>
            <a:pPr marL="0">
              <a:lnSpc>
                <a:spcPct val="115000"/>
              </a:lnSpc>
              <a:spcBef>
                <a:spcPts val="0"/>
              </a:spcBef>
            </a:pPr>
            <a:r>
              <a:rPr lang="en-US" dirty="0" smtClean="0">
                <a:solidFill>
                  <a:srgbClr val="FF0000"/>
                </a:solidFill>
                <a:ea typeface="Calibri"/>
                <a:cs typeface="Arial"/>
              </a:rPr>
              <a:t>Cell finishes dividing into 2</a:t>
            </a:r>
          </a:p>
          <a:p>
            <a:pPr marL="400050" lvl="1">
              <a:lnSpc>
                <a:spcPct val="115000"/>
              </a:lnSpc>
              <a:spcBef>
                <a:spcPts val="0"/>
              </a:spcBef>
            </a:pPr>
            <a:r>
              <a:rPr lang="en-US" dirty="0" smtClean="0">
                <a:solidFill>
                  <a:srgbClr val="FF0000"/>
                </a:solidFill>
                <a:ea typeface="Calibri"/>
                <a:cs typeface="Arial"/>
              </a:rPr>
              <a:t>Animals: form a cleavage furrow</a:t>
            </a:r>
          </a:p>
          <a:p>
            <a:pPr marL="400050" lvl="1">
              <a:lnSpc>
                <a:spcPct val="115000"/>
              </a:lnSpc>
              <a:spcBef>
                <a:spcPts val="0"/>
              </a:spcBef>
            </a:pPr>
            <a:r>
              <a:rPr lang="en-US" dirty="0" smtClean="0">
                <a:solidFill>
                  <a:srgbClr val="FF0000"/>
                </a:solidFill>
                <a:ea typeface="Calibri"/>
                <a:cs typeface="Arial"/>
              </a:rPr>
              <a:t>Plants: form a cell plate</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pie chart</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www.tokresource.org/tok_classes/biobiobio/biomenu/cell_division/cell_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73649"/>
            <a:ext cx="4800600" cy="477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014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lstStyle/>
          <a:p>
            <a:r>
              <a:rPr lang="en-US" dirty="0" smtClean="0">
                <a:solidFill>
                  <a:srgbClr val="FF0000"/>
                </a:solidFill>
              </a:rPr>
              <a:t>Uncontrolled</a:t>
            </a:r>
            <a:r>
              <a:rPr lang="en-US" dirty="0" smtClean="0"/>
              <a:t> cell division</a:t>
            </a:r>
          </a:p>
          <a:p>
            <a:r>
              <a:rPr lang="en-US" dirty="0" smtClean="0"/>
              <a:t>A problem with </a:t>
            </a:r>
            <a:r>
              <a:rPr lang="en-US" dirty="0" smtClean="0">
                <a:solidFill>
                  <a:srgbClr val="FF0000"/>
                </a:solidFill>
              </a:rPr>
              <a:t>stopping mitosis</a:t>
            </a:r>
          </a:p>
          <a:p>
            <a:pPr lvl="1"/>
            <a:r>
              <a:rPr lang="en-US" dirty="0" smtClean="0"/>
              <a:t>Causes the cell to enter Interphase just long enough to copy the DNA and grow quickly before going into Mitosis when it is not supposed to</a:t>
            </a:r>
            <a:endParaRPr lang="en-US" dirty="0"/>
          </a:p>
        </p:txBody>
      </p:sp>
    </p:spTree>
    <p:extLst>
      <p:ext uri="{BB962C8B-B14F-4D97-AF65-F5344CB8AC3E}">
        <p14:creationId xmlns:p14="http://schemas.microsoft.com/office/powerpoint/2010/main" val="1830590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a:t>
            </a:r>
            <a:endParaRPr lang="en-US" dirty="0"/>
          </a:p>
        </p:txBody>
      </p:sp>
      <p:sp>
        <p:nvSpPr>
          <p:cNvPr id="3" name="Content Placeholder 2"/>
          <p:cNvSpPr>
            <a:spLocks noGrp="1"/>
          </p:cNvSpPr>
          <p:nvPr>
            <p:ph idx="1"/>
          </p:nvPr>
        </p:nvSpPr>
        <p:spPr/>
        <p:txBody>
          <a:bodyPr/>
          <a:lstStyle/>
          <a:p>
            <a:r>
              <a:rPr lang="en-US" dirty="0" smtClean="0"/>
              <a:t>On a half sheet of paper,</a:t>
            </a:r>
            <a:r>
              <a:rPr lang="en-US" dirty="0"/>
              <a:t> </a:t>
            </a:r>
            <a:r>
              <a:rPr lang="en-US" dirty="0" smtClean="0"/>
              <a:t>answer the following questions.</a:t>
            </a:r>
          </a:p>
          <a:p>
            <a:endParaRPr lang="en-US" dirty="0"/>
          </a:p>
          <a:p>
            <a:r>
              <a:rPr lang="en-US" b="1" dirty="0"/>
              <a:t>How do organisms that do budding, spore production, regeneration, </a:t>
            </a:r>
            <a:r>
              <a:rPr lang="en-US" b="1" dirty="0" err="1"/>
              <a:t>etc</a:t>
            </a:r>
            <a:r>
              <a:rPr lang="en-US" b="1" dirty="0"/>
              <a:t> use mitosis as asexual reproduction</a:t>
            </a:r>
            <a:r>
              <a:rPr lang="en-US" b="1" dirty="0" smtClean="0"/>
              <a:t>?</a:t>
            </a:r>
          </a:p>
          <a:p>
            <a:endParaRPr lang="en-US" b="1" smtClean="0"/>
          </a:p>
          <a:p>
            <a:r>
              <a:rPr lang="en-US" b="1" smtClean="0"/>
              <a:t>How </a:t>
            </a:r>
            <a:r>
              <a:rPr lang="en-US" b="1" dirty="0" smtClean="0"/>
              <a:t>do multicellular, sexually reproducing organisms use mitosis? Is the way multicellular organisms use mitosis a type of asexual reproduction? Why or why not?</a:t>
            </a:r>
          </a:p>
          <a:p>
            <a:endParaRPr lang="en-US" b="1" dirty="0"/>
          </a:p>
        </p:txBody>
      </p:sp>
    </p:spTree>
    <p:extLst>
      <p:ext uri="{BB962C8B-B14F-4D97-AF65-F5344CB8AC3E}">
        <p14:creationId xmlns:p14="http://schemas.microsoft.com/office/powerpoint/2010/main" val="593552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10/23</a:t>
            </a:r>
            <a:endParaRPr lang="en-US" dirty="0"/>
          </a:p>
        </p:txBody>
      </p:sp>
      <p:sp>
        <p:nvSpPr>
          <p:cNvPr id="3" name="Content Placeholder 2"/>
          <p:cNvSpPr>
            <a:spLocks noGrp="1"/>
          </p:cNvSpPr>
          <p:nvPr>
            <p:ph idx="1"/>
          </p:nvPr>
        </p:nvSpPr>
        <p:spPr/>
        <p:txBody>
          <a:bodyPr/>
          <a:lstStyle/>
          <a:p>
            <a:pPr lvl="0"/>
            <a:r>
              <a:rPr lang="en-US" dirty="0"/>
              <a:t>What is </a:t>
            </a:r>
            <a:r>
              <a:rPr lang="en-US" dirty="0" smtClean="0"/>
              <a:t>mitosis??</a:t>
            </a:r>
          </a:p>
          <a:p>
            <a:pPr lvl="0"/>
            <a:endParaRPr lang="en-US" dirty="0"/>
          </a:p>
          <a:p>
            <a:pPr lvl="0"/>
            <a:r>
              <a:rPr lang="en-US" dirty="0"/>
              <a:t>What happens during </a:t>
            </a:r>
            <a:r>
              <a:rPr lang="en-US" dirty="0" err="1"/>
              <a:t>telophase</a:t>
            </a:r>
            <a:r>
              <a:rPr lang="en-US" dirty="0"/>
              <a:t> of mitosis</a:t>
            </a:r>
            <a:r>
              <a:rPr lang="en-US" dirty="0" smtClean="0"/>
              <a:t>?</a:t>
            </a:r>
          </a:p>
          <a:p>
            <a:pPr lvl="0"/>
            <a:endParaRPr lang="en-US" dirty="0"/>
          </a:p>
          <a:p>
            <a:pPr lvl="0"/>
            <a:r>
              <a:rPr lang="en-US" dirty="0" smtClean="0"/>
              <a:t>What is the difference between chromatin, chromosomes, homologous chromosomes, and sister chromatids?</a:t>
            </a:r>
          </a:p>
          <a:p>
            <a:pPr lvl="0"/>
            <a:endParaRPr lang="en-US" dirty="0"/>
          </a:p>
          <a:p>
            <a:pPr lvl="0"/>
            <a:r>
              <a:rPr lang="en-US" dirty="0"/>
              <a:t>What happens during Interphase?</a:t>
            </a:r>
          </a:p>
          <a:p>
            <a:endParaRPr lang="en-US" dirty="0"/>
          </a:p>
        </p:txBody>
      </p:sp>
    </p:spTree>
    <p:extLst>
      <p:ext uri="{BB962C8B-B14F-4D97-AF65-F5344CB8AC3E}">
        <p14:creationId xmlns:p14="http://schemas.microsoft.com/office/powerpoint/2010/main" val="1972040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9/29</a:t>
            </a:r>
            <a:endParaRPr lang="en-US" dirty="0"/>
          </a:p>
        </p:txBody>
      </p:sp>
      <p:sp>
        <p:nvSpPr>
          <p:cNvPr id="3" name="Content Placeholder 2"/>
          <p:cNvSpPr>
            <a:spLocks noGrp="1"/>
          </p:cNvSpPr>
          <p:nvPr>
            <p:ph idx="1"/>
          </p:nvPr>
        </p:nvSpPr>
        <p:spPr/>
        <p:txBody>
          <a:bodyPr>
            <a:noAutofit/>
          </a:bodyPr>
          <a:lstStyle/>
          <a:p>
            <a:pPr lvl="0"/>
            <a:r>
              <a:rPr lang="en-US" sz="2800" dirty="0"/>
              <a:t>What is DNA that is uncoiled called</a:t>
            </a:r>
            <a:r>
              <a:rPr lang="en-US" sz="2800" dirty="0" smtClean="0"/>
              <a:t>?</a:t>
            </a:r>
          </a:p>
          <a:p>
            <a:pPr lvl="0"/>
            <a:endParaRPr lang="en-US" sz="2800" dirty="0"/>
          </a:p>
          <a:p>
            <a:pPr lvl="0"/>
            <a:r>
              <a:rPr lang="en-US" sz="2800" dirty="0"/>
              <a:t>What are the phases of mitosis in order</a:t>
            </a:r>
            <a:r>
              <a:rPr lang="en-US" sz="2800" dirty="0" smtClean="0"/>
              <a:t>?</a:t>
            </a:r>
          </a:p>
          <a:p>
            <a:pPr lvl="0"/>
            <a:endParaRPr lang="en-US" sz="2800" dirty="0"/>
          </a:p>
          <a:p>
            <a:pPr lvl="0"/>
            <a:r>
              <a:rPr lang="en-US" sz="2800" dirty="0"/>
              <a:t>In which phase are the sister chromatids in the middle</a:t>
            </a:r>
            <a:r>
              <a:rPr lang="en-US" sz="2800" dirty="0" smtClean="0"/>
              <a:t>?</a:t>
            </a:r>
          </a:p>
          <a:p>
            <a:pPr lvl="0"/>
            <a:endParaRPr lang="en-US" sz="2800" dirty="0"/>
          </a:p>
          <a:p>
            <a:pPr lvl="0"/>
            <a:r>
              <a:rPr lang="en-US" sz="2800" dirty="0"/>
              <a:t>What does 2N mean?</a:t>
            </a:r>
          </a:p>
          <a:p>
            <a:endParaRPr lang="en-US" sz="2800" dirty="0"/>
          </a:p>
        </p:txBody>
      </p:sp>
    </p:spTree>
    <p:extLst>
      <p:ext uri="{BB962C8B-B14F-4D97-AF65-F5344CB8AC3E}">
        <p14:creationId xmlns:p14="http://schemas.microsoft.com/office/powerpoint/2010/main" val="2189750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3/14</a:t>
            </a:r>
            <a:endParaRPr lang="en-US" dirty="0"/>
          </a:p>
        </p:txBody>
      </p:sp>
      <p:sp>
        <p:nvSpPr>
          <p:cNvPr id="3" name="Content Placeholder 2"/>
          <p:cNvSpPr>
            <a:spLocks noGrp="1"/>
          </p:cNvSpPr>
          <p:nvPr>
            <p:ph idx="1"/>
          </p:nvPr>
        </p:nvSpPr>
        <p:spPr/>
        <p:txBody>
          <a:bodyPr/>
          <a:lstStyle/>
          <a:p>
            <a:r>
              <a:rPr lang="en-US" dirty="0" smtClean="0"/>
              <a:t>What are the 3 things that happen in Prophase?</a:t>
            </a:r>
          </a:p>
          <a:p>
            <a:endParaRPr lang="en-US" dirty="0" smtClean="0"/>
          </a:p>
          <a:p>
            <a:r>
              <a:rPr lang="en-US" dirty="0" smtClean="0"/>
              <a:t>What are the 2 most important things that happen in Interphase?</a:t>
            </a:r>
          </a:p>
          <a:p>
            <a:endParaRPr lang="en-US" dirty="0" smtClean="0"/>
          </a:p>
          <a:p>
            <a:r>
              <a:rPr lang="en-US" dirty="0" smtClean="0"/>
              <a:t>What happens in Anaphase?</a:t>
            </a:r>
          </a:p>
          <a:p>
            <a:endParaRPr lang="en-US" dirty="0" smtClean="0"/>
          </a:p>
          <a:p>
            <a:r>
              <a:rPr lang="en-US" dirty="0" smtClean="0"/>
              <a:t>What happens in Telophase?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a:t>
            </a:r>
          </a:p>
        </p:txBody>
      </p:sp>
      <p:sp>
        <p:nvSpPr>
          <p:cNvPr id="3" name="Content Placeholder 2"/>
          <p:cNvSpPr>
            <a:spLocks noGrp="1"/>
          </p:cNvSpPr>
          <p:nvPr>
            <p:ph idx="1"/>
          </p:nvPr>
        </p:nvSpPr>
        <p:spPr/>
        <p:txBody>
          <a:bodyPr>
            <a:normAutofit/>
          </a:bodyPr>
          <a:lstStyle/>
          <a:p>
            <a:r>
              <a:rPr lang="en-US" sz="4000" dirty="0" smtClean="0"/>
              <a:t>Quiz on the steps on mitosis Friday</a:t>
            </a:r>
          </a:p>
          <a:p>
            <a:r>
              <a:rPr lang="en-US" sz="4000" dirty="0" smtClean="0"/>
              <a:t>Test </a:t>
            </a:r>
            <a:r>
              <a:rPr lang="en-US" sz="4000" smtClean="0"/>
              <a:t>is Tuesday!</a:t>
            </a:r>
            <a:endParaRPr lang="en-US" sz="4000" dirty="0"/>
          </a:p>
        </p:txBody>
      </p:sp>
    </p:spTree>
    <p:extLst>
      <p:ext uri="{BB962C8B-B14F-4D97-AF65-F5344CB8AC3E}">
        <p14:creationId xmlns:p14="http://schemas.microsoft.com/office/powerpoint/2010/main" val="1721746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Twilight Challenge</a:t>
            </a:r>
            <a:endParaRPr lang="en-US" dirty="0"/>
          </a:p>
        </p:txBody>
      </p:sp>
      <p:sp>
        <p:nvSpPr>
          <p:cNvPr id="3" name="Content Placeholder 2"/>
          <p:cNvSpPr>
            <a:spLocks noGrp="1"/>
          </p:cNvSpPr>
          <p:nvPr>
            <p:ph idx="1"/>
          </p:nvPr>
        </p:nvSpPr>
        <p:spPr/>
        <p:txBody>
          <a:bodyPr/>
          <a:lstStyle/>
          <a:p>
            <a:r>
              <a:rPr lang="en-US" dirty="0" smtClean="0"/>
              <a:t>Grab a black microscope from the back counter and a film strip</a:t>
            </a:r>
          </a:p>
          <a:p>
            <a:r>
              <a:rPr lang="en-US" dirty="0" smtClean="0"/>
              <a:t>You are responsible for identifying the phase of mitosis by looking at the picture and then describing what you see that tells you which phase it is (</a:t>
            </a:r>
            <a:r>
              <a:rPr lang="en-US" dirty="0" err="1" smtClean="0"/>
              <a:t>ie</a:t>
            </a:r>
            <a:r>
              <a:rPr lang="en-US" dirty="0" smtClean="0"/>
              <a:t>.  The DNA is in the middle so it’s metaphase)</a:t>
            </a:r>
          </a:p>
          <a:p>
            <a:r>
              <a:rPr lang="en-US" dirty="0" smtClean="0"/>
              <a:t>You will only use </a:t>
            </a:r>
            <a:r>
              <a:rPr lang="en-US" dirty="0" err="1" smtClean="0"/>
              <a:t>PMATc</a:t>
            </a:r>
            <a:r>
              <a:rPr lang="en-US" dirty="0" smtClean="0"/>
              <a:t>, you will not use Interphase</a:t>
            </a:r>
            <a:endParaRPr lang="en-US" dirty="0"/>
          </a:p>
        </p:txBody>
      </p:sp>
    </p:spTree>
    <p:extLst>
      <p:ext uri="{BB962C8B-B14F-4D97-AF65-F5344CB8AC3E}">
        <p14:creationId xmlns:p14="http://schemas.microsoft.com/office/powerpoint/2010/main" val="1678665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Asexual Reproduction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sexual reproduction</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www.youtube.com/watch?v=DbEMrFdzPhg&amp;list=WL&amp;index=34</a:t>
            </a:r>
            <a:endParaRPr lang="en-US" dirty="0" smtClean="0"/>
          </a:p>
          <a:p>
            <a:endParaRPr lang="en-US" dirty="0"/>
          </a:p>
        </p:txBody>
      </p:sp>
    </p:spTree>
    <p:extLst>
      <p:ext uri="{BB962C8B-B14F-4D97-AF65-F5344CB8AC3E}">
        <p14:creationId xmlns:p14="http://schemas.microsoft.com/office/powerpoint/2010/main" val="2498597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Reproduction</a:t>
            </a:r>
            <a:endParaRPr lang="en-US" dirty="0"/>
          </a:p>
        </p:txBody>
      </p:sp>
      <p:sp>
        <p:nvSpPr>
          <p:cNvPr id="3" name="Content Placeholder 2"/>
          <p:cNvSpPr>
            <a:spLocks noGrp="1"/>
          </p:cNvSpPr>
          <p:nvPr>
            <p:ph idx="1"/>
          </p:nvPr>
        </p:nvSpPr>
        <p:spPr/>
        <p:txBody>
          <a:bodyPr/>
          <a:lstStyle/>
          <a:p>
            <a:r>
              <a:rPr lang="en-US" dirty="0" smtClean="0"/>
              <a:t>Results in one or more babies that are </a:t>
            </a:r>
            <a:r>
              <a:rPr lang="en-US" dirty="0" smtClean="0">
                <a:solidFill>
                  <a:srgbClr val="FF0000"/>
                </a:solidFill>
              </a:rPr>
              <a:t>genetically different from the parents</a:t>
            </a:r>
            <a:endParaRPr lang="en-US" sz="3600" dirty="0" smtClean="0">
              <a:solidFill>
                <a:srgbClr val="FF0000"/>
              </a:solidFill>
            </a:endParaRPr>
          </a:p>
          <a:p>
            <a:r>
              <a:rPr lang="en-US" dirty="0" smtClean="0"/>
              <a:t>Requires </a:t>
            </a:r>
            <a:r>
              <a:rPr lang="en-US" dirty="0" smtClean="0">
                <a:solidFill>
                  <a:srgbClr val="FF0000"/>
                </a:solidFill>
              </a:rPr>
              <a:t>2</a:t>
            </a:r>
            <a:r>
              <a:rPr lang="en-US" dirty="0" smtClean="0"/>
              <a:t> organisms</a:t>
            </a:r>
            <a:endParaRPr lang="en-US" sz="3600" dirty="0" smtClean="0"/>
          </a:p>
          <a:p>
            <a:r>
              <a:rPr lang="en-US" dirty="0" smtClean="0"/>
              <a:t>Fertilization:  combining of </a:t>
            </a:r>
            <a:r>
              <a:rPr lang="en-US" dirty="0" smtClean="0">
                <a:solidFill>
                  <a:srgbClr val="FF0000"/>
                </a:solidFill>
              </a:rPr>
              <a:t>egg and 1 sperm </a:t>
            </a:r>
            <a:r>
              <a:rPr lang="en-US" dirty="0" smtClean="0"/>
              <a:t>to become a zygote</a:t>
            </a:r>
            <a:endParaRPr lang="en-US" sz="3600" dirty="0" smtClean="0"/>
          </a:p>
          <a:p>
            <a:r>
              <a:rPr lang="en-US" dirty="0" smtClean="0">
                <a:solidFill>
                  <a:srgbClr val="FF0000"/>
                </a:solidFill>
              </a:rPr>
              <a:t>DNA</a:t>
            </a:r>
            <a:r>
              <a:rPr lang="en-US" dirty="0" smtClean="0"/>
              <a:t> is exchanged</a:t>
            </a:r>
            <a:endParaRPr lang="en-US" sz="3600" dirty="0" smtClean="0"/>
          </a:p>
          <a:p>
            <a:endParaRPr lang="en-US" dirty="0"/>
          </a:p>
        </p:txBody>
      </p:sp>
      <p:pic>
        <p:nvPicPr>
          <p:cNvPr id="19458" name="Picture 2" descr="http://johnfriedmann.com/biogloss/Gamete.jpg"/>
          <p:cNvPicPr>
            <a:picLocks noChangeAspect="1" noChangeArrowheads="1"/>
          </p:cNvPicPr>
          <p:nvPr/>
        </p:nvPicPr>
        <p:blipFill>
          <a:blip r:embed="rId2" cstate="print"/>
          <a:srcRect/>
          <a:stretch>
            <a:fillRect/>
          </a:stretch>
        </p:blipFill>
        <p:spPr bwMode="auto">
          <a:xfrm>
            <a:off x="4419600" y="4038600"/>
            <a:ext cx="4191000" cy="225742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Uses sex cells</a:t>
            </a:r>
            <a:endParaRPr lang="en-US" sz="3600" dirty="0" smtClean="0"/>
          </a:p>
          <a:p>
            <a:pPr lvl="1"/>
            <a:r>
              <a:rPr lang="en-US" dirty="0" smtClean="0"/>
              <a:t>Sex cells are the cells that are made by the </a:t>
            </a:r>
            <a:r>
              <a:rPr lang="en-US" dirty="0" smtClean="0">
                <a:solidFill>
                  <a:srgbClr val="FF0000"/>
                </a:solidFill>
              </a:rPr>
              <a:t>reproductive organs</a:t>
            </a:r>
            <a:endParaRPr lang="en-US" sz="3200" dirty="0" smtClean="0">
              <a:solidFill>
                <a:srgbClr val="FF0000"/>
              </a:solidFill>
            </a:endParaRPr>
          </a:p>
          <a:p>
            <a:pPr lvl="1"/>
            <a:r>
              <a:rPr lang="en-US" dirty="0" smtClean="0"/>
              <a:t>They are called </a:t>
            </a:r>
            <a:r>
              <a:rPr lang="en-US" dirty="0" smtClean="0">
                <a:solidFill>
                  <a:srgbClr val="FF0000"/>
                </a:solidFill>
              </a:rPr>
              <a:t>gametes</a:t>
            </a:r>
            <a:endParaRPr lang="en-US" sz="3200" dirty="0" smtClean="0">
              <a:solidFill>
                <a:srgbClr val="FF0000"/>
              </a:solidFill>
            </a:endParaRPr>
          </a:p>
          <a:p>
            <a:pPr lvl="1"/>
            <a:r>
              <a:rPr lang="en-US" dirty="0" smtClean="0"/>
              <a:t>They only have </a:t>
            </a:r>
            <a:r>
              <a:rPr lang="en-US" dirty="0" smtClean="0">
                <a:solidFill>
                  <a:srgbClr val="FF0000"/>
                </a:solidFill>
              </a:rPr>
              <a:t>half the amount of DNA </a:t>
            </a:r>
            <a:r>
              <a:rPr lang="en-US" dirty="0" smtClean="0"/>
              <a:t>as a regular cell</a:t>
            </a:r>
            <a:br>
              <a:rPr lang="en-US" dirty="0" smtClean="0"/>
            </a:br>
            <a:r>
              <a:rPr lang="en-US" dirty="0" smtClean="0"/>
              <a:t>Ex:  eggs and sperm cells, pollen (plants only)</a:t>
            </a:r>
            <a:endParaRPr lang="en-US" sz="3200"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3/12</a:t>
            </a:r>
            <a:endParaRPr lang="en-US" dirty="0"/>
          </a:p>
        </p:txBody>
      </p:sp>
      <p:sp>
        <p:nvSpPr>
          <p:cNvPr id="3" name="Content Placeholder 2"/>
          <p:cNvSpPr>
            <a:spLocks noGrp="1"/>
          </p:cNvSpPr>
          <p:nvPr>
            <p:ph idx="1"/>
          </p:nvPr>
        </p:nvSpPr>
        <p:spPr/>
        <p:txBody>
          <a:bodyPr>
            <a:normAutofit/>
          </a:bodyPr>
          <a:lstStyle/>
          <a:p>
            <a:r>
              <a:rPr lang="en-US" sz="4400" dirty="0" smtClean="0"/>
              <a:t>What is a zygote?</a:t>
            </a:r>
          </a:p>
          <a:p>
            <a:r>
              <a:rPr lang="en-US" sz="4400" dirty="0" smtClean="0"/>
              <a:t>What is fertilization?</a:t>
            </a:r>
          </a:p>
          <a:p>
            <a:r>
              <a:rPr lang="en-US" sz="4400" dirty="0" smtClean="0"/>
              <a:t>What is the main difference between sexual and asexual reproduction?</a:t>
            </a:r>
            <a:endParaRPr lang="en-US" sz="4400" dirty="0"/>
          </a:p>
        </p:txBody>
      </p:sp>
    </p:spTree>
    <p:extLst>
      <p:ext uri="{BB962C8B-B14F-4D97-AF65-F5344CB8AC3E}">
        <p14:creationId xmlns:p14="http://schemas.microsoft.com/office/powerpoint/2010/main" val="1585408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 Video</a:t>
            </a:r>
            <a:endParaRPr lang="en-US" dirty="0"/>
          </a:p>
        </p:txBody>
      </p:sp>
      <p:sp>
        <p:nvSpPr>
          <p:cNvPr id="3" name="Content Placeholder 2"/>
          <p:cNvSpPr>
            <a:spLocks noGrp="1"/>
          </p:cNvSpPr>
          <p:nvPr>
            <p:ph idx="1"/>
          </p:nvPr>
        </p:nvSpPr>
        <p:spPr/>
        <p:txBody>
          <a:bodyPr/>
          <a:lstStyle/>
          <a:p>
            <a:r>
              <a:rPr lang="en-US" dirty="0">
                <a:hlinkClick r:id="rId2"/>
              </a:rPr>
              <a:t>https://www.youtube.com/watch?v=_</a:t>
            </a:r>
            <a:r>
              <a:rPr lang="en-US" dirty="0" smtClean="0">
                <a:hlinkClick r:id="rId2"/>
              </a:rPr>
              <a:t>5OvgQW6FG4&amp;list=WL&amp;index=35</a:t>
            </a:r>
            <a:endParaRPr lang="en-US" dirty="0" smtClean="0"/>
          </a:p>
          <a:p>
            <a:endParaRPr lang="en-US" dirty="0"/>
          </a:p>
        </p:txBody>
      </p:sp>
    </p:spTree>
    <p:extLst>
      <p:ext uri="{BB962C8B-B14F-4D97-AF65-F5344CB8AC3E}">
        <p14:creationId xmlns:p14="http://schemas.microsoft.com/office/powerpoint/2010/main" val="1074261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are normal cells called then?</a:t>
            </a:r>
          </a:p>
          <a:p>
            <a:pPr lvl="1"/>
            <a:r>
              <a:rPr lang="en-US" dirty="0" smtClean="0"/>
              <a:t>Body cells (not gametes) are also called </a:t>
            </a:r>
            <a:r>
              <a:rPr lang="en-US" dirty="0" smtClean="0">
                <a:solidFill>
                  <a:srgbClr val="FF0000"/>
                </a:solidFill>
              </a:rPr>
              <a:t>somatic</a:t>
            </a:r>
            <a:r>
              <a:rPr lang="en-US" dirty="0" smtClean="0"/>
              <a:t> cells</a:t>
            </a:r>
          </a:p>
          <a:p>
            <a:pPr lvl="1"/>
            <a:r>
              <a:rPr lang="en-US" dirty="0" smtClean="0"/>
              <a:t>They are made everywhere </a:t>
            </a:r>
            <a:r>
              <a:rPr lang="en-US" dirty="0" smtClean="0">
                <a:solidFill>
                  <a:srgbClr val="FF0000"/>
                </a:solidFill>
              </a:rPr>
              <a:t>EXCEPT</a:t>
            </a:r>
            <a:r>
              <a:rPr lang="en-US" dirty="0" smtClean="0"/>
              <a:t> the reproductive organs</a:t>
            </a:r>
          </a:p>
          <a:p>
            <a:pPr lvl="1"/>
            <a:r>
              <a:rPr lang="en-US" dirty="0" smtClean="0"/>
              <a:t>They have </a:t>
            </a:r>
            <a:r>
              <a:rPr lang="en-US" dirty="0" smtClean="0">
                <a:solidFill>
                  <a:srgbClr val="FF0000"/>
                </a:solidFill>
              </a:rPr>
              <a:t>all</a:t>
            </a:r>
            <a:r>
              <a:rPr lang="en-US" dirty="0" smtClean="0"/>
              <a:t> of the DNA</a:t>
            </a:r>
          </a:p>
          <a:p>
            <a:pPr lvl="1"/>
            <a:r>
              <a:rPr lang="en-US" dirty="0" smtClean="0"/>
              <a:t>Ex:  skin cells and muscle cells</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do we have sexual reproduction?</a:t>
            </a:r>
          </a:p>
          <a:p>
            <a:pPr lvl="1"/>
            <a:r>
              <a:rPr lang="en-US" dirty="0" smtClean="0"/>
              <a:t>Causes </a:t>
            </a:r>
            <a:r>
              <a:rPr lang="en-US" dirty="0" smtClean="0">
                <a:solidFill>
                  <a:srgbClr val="FF0000"/>
                </a:solidFill>
              </a:rPr>
              <a:t>genetic variation</a:t>
            </a:r>
            <a:r>
              <a:rPr lang="en-US" dirty="0" smtClean="0"/>
              <a:t>; a fancy way of saying that your DNA is different from everyone else’s</a:t>
            </a:r>
          </a:p>
          <a:p>
            <a:endParaRPr lang="en-US" dirty="0"/>
          </a:p>
        </p:txBody>
      </p:sp>
      <p:pic>
        <p:nvPicPr>
          <p:cNvPr id="16386" name="Picture 2" descr="http://www.cloudsorchids.com/doctor/sdcross.jpg"/>
          <p:cNvPicPr>
            <a:picLocks noChangeAspect="1" noChangeArrowheads="1"/>
          </p:cNvPicPr>
          <p:nvPr/>
        </p:nvPicPr>
        <p:blipFill>
          <a:blip r:embed="rId2" cstate="print"/>
          <a:srcRect/>
          <a:stretch>
            <a:fillRect/>
          </a:stretch>
        </p:blipFill>
        <p:spPr bwMode="auto">
          <a:xfrm>
            <a:off x="990600" y="3048000"/>
            <a:ext cx="5943600" cy="37433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Opinion Essay</a:t>
            </a:r>
            <a:endParaRPr lang="en-US" dirty="0"/>
          </a:p>
        </p:txBody>
      </p:sp>
      <p:sp>
        <p:nvSpPr>
          <p:cNvPr id="3" name="Content Placeholder 2"/>
          <p:cNvSpPr>
            <a:spLocks noGrp="1"/>
          </p:cNvSpPr>
          <p:nvPr>
            <p:ph idx="1"/>
          </p:nvPr>
        </p:nvSpPr>
        <p:spPr/>
        <p:txBody>
          <a:bodyPr/>
          <a:lstStyle/>
          <a:p>
            <a:r>
              <a:rPr lang="en-US" dirty="0" smtClean="0"/>
              <a:t>You need to write a fact-based persuasive essay on which type of reproduction (sexual or asexual) you think is the best.</a:t>
            </a:r>
          </a:p>
          <a:p>
            <a:pPr lvl="1"/>
            <a:r>
              <a:rPr lang="en-US" dirty="0" smtClean="0"/>
              <a:t>You cannot use in your argument that sexual is the best because it feels good.</a:t>
            </a:r>
          </a:p>
          <a:p>
            <a:r>
              <a:rPr lang="en-US" dirty="0" smtClean="0"/>
              <a:t>You will need to include advantages and disadvantages for each type of reproduction to help you support your claim</a:t>
            </a:r>
            <a:endParaRPr lang="en-US" dirty="0"/>
          </a:p>
        </p:txBody>
      </p:sp>
    </p:spTree>
    <p:extLst>
      <p:ext uri="{BB962C8B-B14F-4D97-AF65-F5344CB8AC3E}">
        <p14:creationId xmlns:p14="http://schemas.microsoft.com/office/powerpoint/2010/main" val="662021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7239000" cy="4846320"/>
          </a:xfrm>
        </p:spPr>
        <p:txBody>
          <a:bodyPr>
            <a:noAutofit/>
          </a:bodyPr>
          <a:lstStyle/>
          <a:p>
            <a:pPr marL="0" indent="0">
              <a:buNone/>
            </a:pPr>
            <a:r>
              <a:rPr lang="en-US" sz="3200" dirty="0" smtClean="0"/>
              <a:t>It </a:t>
            </a:r>
            <a:r>
              <a:rPr lang="en-US" sz="3200" dirty="0"/>
              <a:t>is possible to imagine that human nature, the human intellect, emotions and feelings are completely independent of our technologies; that we are essentially ahistorical beings with one constant human nature that has remained the same throughout history or even pre-history? Sometimes evolutionary psychologists—those who belief human nature was fixed on the Pleistocene Savannah—talk this way. I think this is demonstrably wrong.</a:t>
            </a:r>
          </a:p>
        </p:txBody>
      </p:sp>
    </p:spTree>
    <p:extLst>
      <p:ext uri="{BB962C8B-B14F-4D97-AF65-F5344CB8AC3E}">
        <p14:creationId xmlns:p14="http://schemas.microsoft.com/office/powerpoint/2010/main" val="963907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7239000" cy="4846320"/>
          </a:xfrm>
        </p:spPr>
        <p:txBody>
          <a:bodyPr>
            <a:noAutofit/>
          </a:bodyPr>
          <a:lstStyle/>
          <a:p>
            <a:pPr marL="0" indent="0">
              <a:buNone/>
            </a:pPr>
            <a:r>
              <a:rPr lang="en-US" sz="2400" dirty="0"/>
              <a:t>Consider ancient technologies, for example: cooking. When ancient hunter-gatherers discovered that firing their meat would not only make it tastier but could make their food easier to digest, it had a number of knock-on effects. It made parts of an animal carcass that were previously inedible edible, and also made it possible to preserve food longer. But this was not only a culinary but a cognitive success. Why? Because the amount of time our ancestors had to spend finding, hunting, and butchering their food, and thus maintain life, could be reduced making time available to invest in other activities such as thinking. Thanks to cooking, new time became available to prehistoric humans to plan, to consider, and invent other even more liberating technologies—or even to fritter away drawing bison and mammoth on the walls of caves.</a:t>
            </a:r>
          </a:p>
        </p:txBody>
      </p:sp>
    </p:spTree>
    <p:extLst>
      <p:ext uri="{BB962C8B-B14F-4D97-AF65-F5344CB8AC3E}">
        <p14:creationId xmlns:p14="http://schemas.microsoft.com/office/powerpoint/2010/main" val="3704914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Asexual Reproduction/Mitosis</a:t>
            </a:r>
            <a:endParaRPr lang="en-US" dirty="0"/>
          </a:p>
        </p:txBody>
      </p:sp>
      <p:sp>
        <p:nvSpPr>
          <p:cNvPr id="3" name="Content Placeholder 2"/>
          <p:cNvSpPr>
            <a:spLocks noGrp="1"/>
          </p:cNvSpPr>
          <p:nvPr>
            <p:ph idx="1"/>
          </p:nvPr>
        </p:nvSpPr>
        <p:spPr/>
        <p:txBody>
          <a:bodyPr>
            <a:normAutofit/>
          </a:bodyPr>
          <a:lstStyle/>
          <a:p>
            <a:r>
              <a:rPr lang="en-US" dirty="0" smtClean="0"/>
              <a:t>Results in babies that are </a:t>
            </a:r>
            <a:r>
              <a:rPr lang="en-US" dirty="0" smtClean="0">
                <a:solidFill>
                  <a:srgbClr val="FF0000"/>
                </a:solidFill>
              </a:rPr>
              <a:t>genetically identical to the parent</a:t>
            </a:r>
          </a:p>
          <a:p>
            <a:r>
              <a:rPr lang="en-US" dirty="0" smtClean="0"/>
              <a:t>Requires only </a:t>
            </a:r>
            <a:r>
              <a:rPr lang="en-US" dirty="0" smtClean="0">
                <a:solidFill>
                  <a:srgbClr val="FF0000"/>
                </a:solidFill>
              </a:rPr>
              <a:t>1</a:t>
            </a:r>
            <a:r>
              <a:rPr lang="en-US" dirty="0" smtClean="0"/>
              <a:t> organism; no </a:t>
            </a:r>
            <a:r>
              <a:rPr lang="en-US" dirty="0" smtClean="0">
                <a:solidFill>
                  <a:srgbClr val="FF0000"/>
                </a:solidFill>
              </a:rPr>
              <a:t>DNA</a:t>
            </a:r>
            <a:r>
              <a:rPr lang="en-US" dirty="0" smtClean="0"/>
              <a:t> is exchanged</a:t>
            </a:r>
          </a:p>
          <a:p>
            <a:r>
              <a:rPr lang="en-US" dirty="0" smtClean="0"/>
              <a:t>No </a:t>
            </a:r>
            <a:r>
              <a:rPr lang="en-US" dirty="0" smtClean="0">
                <a:solidFill>
                  <a:srgbClr val="FF0000"/>
                </a:solidFill>
              </a:rPr>
              <a:t>genetic variation</a:t>
            </a:r>
          </a:p>
          <a:p>
            <a:pPr lvl="1"/>
            <a:r>
              <a:rPr lang="en-US" dirty="0" smtClean="0"/>
              <a:t>Genetic variation means that there are differences between the DNA of parents and offspring</a:t>
            </a:r>
          </a:p>
          <a:p>
            <a:pPr marL="0" indent="0">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Turn in your persuasive writing piece.</a:t>
            </a:r>
          </a:p>
          <a:p>
            <a:pPr marL="0" indent="0">
              <a:buNone/>
            </a:pPr>
            <a:endParaRPr lang="en-US" sz="3200" dirty="0"/>
          </a:p>
          <a:p>
            <a:pPr marL="0" indent="0">
              <a:buNone/>
            </a:pPr>
            <a:r>
              <a:rPr lang="en-US" sz="3200" dirty="0" smtClean="0"/>
              <a:t>On your way back to the desk, grab a white board, marker, and a </a:t>
            </a:r>
            <a:r>
              <a:rPr lang="en-US" sz="3200" b="1" dirty="0" smtClean="0">
                <a:solidFill>
                  <a:srgbClr val="FF0000"/>
                </a:solidFill>
              </a:rPr>
              <a:t>SMALL</a:t>
            </a:r>
            <a:r>
              <a:rPr lang="en-US" sz="3200" dirty="0" smtClean="0">
                <a:solidFill>
                  <a:srgbClr val="FF0000"/>
                </a:solidFill>
              </a:rPr>
              <a:t> </a:t>
            </a:r>
            <a:r>
              <a:rPr lang="en-US" sz="3200" dirty="0" smtClean="0"/>
              <a:t>piece of tissue to wipe the board down with.</a:t>
            </a:r>
            <a:endParaRPr lang="en-US" sz="3200" dirty="0"/>
          </a:p>
        </p:txBody>
      </p:sp>
    </p:spTree>
    <p:extLst>
      <p:ext uri="{BB962C8B-B14F-4D97-AF65-F5344CB8AC3E}">
        <p14:creationId xmlns:p14="http://schemas.microsoft.com/office/powerpoint/2010/main" val="2597037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Whiteboards</a:t>
            </a:r>
            <a:endParaRPr lang="en-US" dirty="0"/>
          </a:p>
        </p:txBody>
      </p:sp>
      <p:sp>
        <p:nvSpPr>
          <p:cNvPr id="3" name="Content Placeholder 2"/>
          <p:cNvSpPr>
            <a:spLocks noGrp="1"/>
          </p:cNvSpPr>
          <p:nvPr>
            <p:ph idx="1"/>
          </p:nvPr>
        </p:nvSpPr>
        <p:spPr/>
        <p:txBody>
          <a:bodyPr/>
          <a:lstStyle/>
          <a:p>
            <a:r>
              <a:rPr lang="en-US" dirty="0" smtClean="0"/>
              <a:t>If a sperm cell has 10 chromosomes, how many will a skin cell have?</a:t>
            </a:r>
          </a:p>
          <a:p>
            <a:r>
              <a:rPr lang="en-US" dirty="0" smtClean="0"/>
              <a:t>If the muscle cell has 44 chromosomes, how many will an egg cell have?</a:t>
            </a:r>
          </a:p>
          <a:p>
            <a:r>
              <a:rPr lang="en-US" dirty="0" smtClean="0"/>
              <a:t>If the sperm cell has 15 </a:t>
            </a:r>
            <a:r>
              <a:rPr lang="en-US" dirty="0" err="1" smtClean="0"/>
              <a:t>chromsomes</a:t>
            </a:r>
            <a:r>
              <a:rPr lang="en-US" dirty="0" smtClean="0"/>
              <a:t> how many will the egg have?</a:t>
            </a:r>
          </a:p>
          <a:p>
            <a:r>
              <a:rPr lang="en-US" dirty="0" smtClean="0"/>
              <a:t>If the hair cell has 30 chromosomes, how many will the liver cell have?</a:t>
            </a:r>
          </a:p>
          <a:p>
            <a:r>
              <a:rPr lang="en-US" dirty="0" smtClean="0"/>
              <a:t>If the leaf cell has 10 chromosomes, how many will the pollen have?</a:t>
            </a:r>
            <a:endParaRPr lang="en-US" dirty="0"/>
          </a:p>
        </p:txBody>
      </p:sp>
    </p:spTree>
    <p:extLst>
      <p:ext uri="{BB962C8B-B14F-4D97-AF65-F5344CB8AC3E}">
        <p14:creationId xmlns:p14="http://schemas.microsoft.com/office/powerpoint/2010/main" val="401142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whiteboards</a:t>
            </a:r>
            <a:endParaRPr lang="en-US" dirty="0"/>
          </a:p>
        </p:txBody>
      </p:sp>
      <p:sp>
        <p:nvSpPr>
          <p:cNvPr id="3" name="Content Placeholder 2"/>
          <p:cNvSpPr>
            <a:spLocks noGrp="1"/>
          </p:cNvSpPr>
          <p:nvPr>
            <p:ph idx="1"/>
          </p:nvPr>
        </p:nvSpPr>
        <p:spPr/>
        <p:txBody>
          <a:bodyPr/>
          <a:lstStyle/>
          <a:p>
            <a:r>
              <a:rPr lang="en-US" dirty="0" smtClean="0"/>
              <a:t>If the egg cell has 7 chromosomes, how many will the root cell have?</a:t>
            </a:r>
          </a:p>
          <a:p>
            <a:r>
              <a:rPr lang="en-US" dirty="0" smtClean="0"/>
              <a:t>If the pollen cell has 20 chromosomes, how many will the egg have?</a:t>
            </a:r>
            <a:endParaRPr lang="en-US" dirty="0"/>
          </a:p>
        </p:txBody>
      </p:sp>
    </p:spTree>
    <p:extLst>
      <p:ext uri="{BB962C8B-B14F-4D97-AF65-F5344CB8AC3E}">
        <p14:creationId xmlns:p14="http://schemas.microsoft.com/office/powerpoint/2010/main" val="44665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Amoeba Sisters</a:t>
            </a:r>
            <a:endParaRPr lang="en-US" dirty="0"/>
          </a:p>
        </p:txBody>
      </p:sp>
      <p:sp>
        <p:nvSpPr>
          <p:cNvPr id="3" name="Content Placeholder 2"/>
          <p:cNvSpPr>
            <a:spLocks noGrp="1"/>
          </p:cNvSpPr>
          <p:nvPr>
            <p:ph idx="1"/>
          </p:nvPr>
        </p:nvSpPr>
        <p:spPr/>
        <p:txBody>
          <a:bodyPr>
            <a:normAutofit/>
          </a:bodyPr>
          <a:lstStyle/>
          <a:p>
            <a:r>
              <a:rPr lang="en-US" sz="3200" dirty="0" smtClean="0"/>
              <a:t>Write down what happens during meiosis</a:t>
            </a:r>
          </a:p>
          <a:p>
            <a:r>
              <a:rPr lang="en-US" sz="3200" dirty="0" smtClean="0"/>
              <a:t>With a partner, create either a Venn diagram or a comparison T-chart that has similarities and differences between mitosis and meiosis.</a:t>
            </a:r>
          </a:p>
          <a:p>
            <a:r>
              <a:rPr lang="en-US" sz="3200" dirty="0" smtClean="0"/>
              <a:t>When you are finished, turn it in.</a:t>
            </a:r>
            <a:endParaRPr lang="en-US" sz="3200" dirty="0"/>
          </a:p>
        </p:txBody>
      </p:sp>
    </p:spTree>
    <p:extLst>
      <p:ext uri="{BB962C8B-B14F-4D97-AF65-F5344CB8AC3E}">
        <p14:creationId xmlns:p14="http://schemas.microsoft.com/office/powerpoint/2010/main" val="326137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3/16</a:t>
            </a:r>
            <a:endParaRPr lang="en-US" dirty="0"/>
          </a:p>
        </p:txBody>
      </p:sp>
      <p:sp>
        <p:nvSpPr>
          <p:cNvPr id="3" name="Content Placeholder 2"/>
          <p:cNvSpPr>
            <a:spLocks noGrp="1"/>
          </p:cNvSpPr>
          <p:nvPr>
            <p:ph idx="1"/>
          </p:nvPr>
        </p:nvSpPr>
        <p:spPr/>
        <p:txBody>
          <a:bodyPr/>
          <a:lstStyle/>
          <a:p>
            <a:r>
              <a:rPr lang="en-US" dirty="0" smtClean="0"/>
              <a:t>What is created in sexual reproduction?</a:t>
            </a:r>
          </a:p>
          <a:p>
            <a:endParaRPr lang="en-US" dirty="0"/>
          </a:p>
          <a:p>
            <a:r>
              <a:rPr lang="en-US" dirty="0" smtClean="0"/>
              <a:t>What is a zygote?</a:t>
            </a:r>
          </a:p>
          <a:p>
            <a:endParaRPr lang="en-US" dirty="0"/>
          </a:p>
          <a:p>
            <a:r>
              <a:rPr lang="en-US" dirty="0" smtClean="0"/>
              <a:t>What is used to create a zygote?</a:t>
            </a:r>
          </a:p>
          <a:p>
            <a:endParaRPr lang="en-US" dirty="0"/>
          </a:p>
          <a:p>
            <a:r>
              <a:rPr lang="en-US" dirty="0" smtClean="0"/>
              <a:t>Draw a picture of fertilization that includes the egg, sperm, and zygote.  Label each as either N or 2N.</a:t>
            </a:r>
            <a:endParaRPr lang="en-US" dirty="0"/>
          </a:p>
        </p:txBody>
      </p:sp>
    </p:spTree>
    <p:extLst>
      <p:ext uri="{BB962C8B-B14F-4D97-AF65-F5344CB8AC3E}">
        <p14:creationId xmlns:p14="http://schemas.microsoft.com/office/powerpoint/2010/main" val="19672386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Differences between mitosis and meiosis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a:t>
            </a:r>
            <a:endParaRPr lang="en-US" dirty="0"/>
          </a:p>
        </p:txBody>
      </p:sp>
      <p:sp>
        <p:nvSpPr>
          <p:cNvPr id="3" name="Content Placeholder 2"/>
          <p:cNvSpPr>
            <a:spLocks noGrp="1"/>
          </p:cNvSpPr>
          <p:nvPr>
            <p:ph idx="1"/>
          </p:nvPr>
        </p:nvSpPr>
        <p:spPr/>
        <p:txBody>
          <a:bodyPr/>
          <a:lstStyle/>
          <a:p>
            <a:pPr lvl="2"/>
            <a:r>
              <a:rPr lang="en-US" dirty="0" smtClean="0"/>
              <a:t>Cell division that creates </a:t>
            </a:r>
            <a:r>
              <a:rPr lang="en-US" dirty="0" smtClean="0">
                <a:solidFill>
                  <a:srgbClr val="FF0000"/>
                </a:solidFill>
              </a:rPr>
              <a:t>4 genetically different cells </a:t>
            </a:r>
            <a:r>
              <a:rPr lang="en-US" dirty="0" smtClean="0"/>
              <a:t>(</a:t>
            </a:r>
            <a:r>
              <a:rPr lang="en-US" dirty="0" smtClean="0">
                <a:solidFill>
                  <a:srgbClr val="FF0000"/>
                </a:solidFill>
              </a:rPr>
              <a:t>egg, sperm</a:t>
            </a:r>
            <a:r>
              <a:rPr lang="en-US" dirty="0" smtClean="0"/>
              <a:t>)</a:t>
            </a:r>
            <a:endParaRPr lang="en-US" sz="2400" dirty="0" smtClean="0"/>
          </a:p>
          <a:p>
            <a:pPr lvl="2"/>
            <a:r>
              <a:rPr lang="en-US" dirty="0" smtClean="0"/>
              <a:t>Part of </a:t>
            </a:r>
            <a:r>
              <a:rPr lang="en-US" dirty="0" smtClean="0">
                <a:solidFill>
                  <a:srgbClr val="FF0000"/>
                </a:solidFill>
              </a:rPr>
              <a:t>Sexual </a:t>
            </a:r>
            <a:r>
              <a:rPr lang="en-US" dirty="0" smtClean="0"/>
              <a:t>Reproduction</a:t>
            </a:r>
            <a:endParaRPr lang="en-US" sz="2400"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9163793"/>
              </p:ext>
            </p:extLst>
          </p:nvPr>
        </p:nvGraphicFramePr>
        <p:xfrm>
          <a:off x="533401" y="1600200"/>
          <a:ext cx="6663689" cy="5111690"/>
        </p:xfrm>
        <a:graphic>
          <a:graphicData uri="http://schemas.openxmlformats.org/drawingml/2006/table">
            <a:tbl>
              <a:tblPr/>
              <a:tblGrid>
                <a:gridCol w="1684229">
                  <a:extLst>
                    <a:ext uri="{9D8B030D-6E8A-4147-A177-3AD203B41FA5}">
                      <a16:colId xmlns:a16="http://schemas.microsoft.com/office/drawing/2014/main" val="20000"/>
                    </a:ext>
                  </a:extLst>
                </a:gridCol>
                <a:gridCol w="2489730">
                  <a:extLst>
                    <a:ext uri="{9D8B030D-6E8A-4147-A177-3AD203B41FA5}">
                      <a16:colId xmlns:a16="http://schemas.microsoft.com/office/drawing/2014/main" val="20001"/>
                    </a:ext>
                  </a:extLst>
                </a:gridCol>
                <a:gridCol w="2489730">
                  <a:extLst>
                    <a:ext uri="{9D8B030D-6E8A-4147-A177-3AD203B41FA5}">
                      <a16:colId xmlns:a16="http://schemas.microsoft.com/office/drawing/2014/main" val="20002"/>
                    </a:ext>
                  </a:extLst>
                </a:gridCol>
              </a:tblGrid>
              <a:tr h="314435">
                <a:tc>
                  <a:txBody>
                    <a:bodyPr/>
                    <a:lstStyle/>
                    <a:p>
                      <a:pPr marL="0" marR="0" algn="ctr">
                        <a:lnSpc>
                          <a:spcPct val="115000"/>
                        </a:lnSpc>
                        <a:spcBef>
                          <a:spcPts val="0"/>
                        </a:spcBef>
                        <a:spcAft>
                          <a:spcPts val="0"/>
                        </a:spcAft>
                      </a:pPr>
                      <a:endParaRPr lang="en-US" sz="105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latin typeface="Calibri"/>
                          <a:ea typeface="Calibri"/>
                          <a:cs typeface="Times New Roman"/>
                        </a:rPr>
                        <a:t>Mitosis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latin typeface="Calibri"/>
                          <a:ea typeface="Calibri"/>
                          <a:cs typeface="Times New Roman"/>
                        </a:rPr>
                        <a:t>Meiosis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81205">
                <a:tc>
                  <a:txBody>
                    <a:bodyPr/>
                    <a:lstStyle/>
                    <a:p>
                      <a:pPr marL="0" marR="0" algn="ctr">
                        <a:lnSpc>
                          <a:spcPct val="115000"/>
                        </a:lnSpc>
                        <a:spcBef>
                          <a:spcPts val="0"/>
                        </a:spcBef>
                        <a:spcAft>
                          <a:spcPts val="0"/>
                        </a:spcAft>
                      </a:pPr>
                      <a:r>
                        <a:rPr lang="en-US" sz="1050" b="1" dirty="0">
                          <a:latin typeface="Calibri"/>
                          <a:ea typeface="Calibri"/>
                          <a:cs typeface="Times New Roman"/>
                        </a:rPr>
                        <a:t># of </a:t>
                      </a:r>
                      <a:r>
                        <a:rPr lang="en-US" sz="1050" b="1" dirty="0" smtClean="0">
                          <a:latin typeface="Calibri"/>
                          <a:ea typeface="Calibri"/>
                          <a:cs typeface="Times New Roman"/>
                        </a:rPr>
                        <a:t>Cells when done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latin typeface="Calibri"/>
                          <a:ea typeface="Calibri"/>
                          <a:cs typeface="Times New Roman"/>
                        </a:rPr>
                        <a:t>2</a:t>
                      </a:r>
                      <a:endParaRPr lang="en-US" sz="28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latin typeface="Calibri"/>
                          <a:ea typeface="Calibri"/>
                          <a:cs typeface="Times New Roman"/>
                        </a:rPr>
                        <a:t>4</a:t>
                      </a:r>
                      <a:endParaRPr lang="en-US" sz="28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81205">
                <a:tc>
                  <a:txBody>
                    <a:bodyPr/>
                    <a:lstStyle/>
                    <a:p>
                      <a:pPr marL="0" marR="0" algn="ctr">
                        <a:lnSpc>
                          <a:spcPct val="115000"/>
                        </a:lnSpc>
                        <a:spcBef>
                          <a:spcPts val="0"/>
                        </a:spcBef>
                        <a:spcAft>
                          <a:spcPts val="0"/>
                        </a:spcAft>
                      </a:pPr>
                      <a:r>
                        <a:rPr lang="en-US" sz="1100" b="1" dirty="0" smtClean="0">
                          <a:latin typeface="Calibri"/>
                          <a:ea typeface="Calibri"/>
                          <a:cs typeface="Times New Roman"/>
                        </a:rPr>
                        <a:t>Amount of DNA in parent</a:t>
                      </a:r>
                      <a:r>
                        <a:rPr lang="en-US" sz="1100" b="1" baseline="0" dirty="0" smtClean="0">
                          <a:latin typeface="Calibri"/>
                          <a:ea typeface="Calibri"/>
                          <a:cs typeface="Times New Roman"/>
                        </a:rPr>
                        <a:t> cell</a:t>
                      </a:r>
                      <a:endParaRPr lang="en-US"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latin typeface="Calibri"/>
                          <a:ea typeface="Calibri"/>
                          <a:cs typeface="Times New Roman"/>
                        </a:rPr>
                        <a:t>All</a:t>
                      </a:r>
                      <a:r>
                        <a:rPr lang="en-US" sz="2800" baseline="0" dirty="0" smtClean="0">
                          <a:solidFill>
                            <a:srgbClr val="FF0000"/>
                          </a:solidFill>
                          <a:latin typeface="Calibri"/>
                          <a:ea typeface="Calibri"/>
                          <a:cs typeface="Times New Roman"/>
                        </a:rPr>
                        <a:t> of it (2n) </a:t>
                      </a:r>
                    </a:p>
                    <a:p>
                      <a:pPr marL="0" marR="0" algn="ctr">
                        <a:lnSpc>
                          <a:spcPct val="115000"/>
                        </a:lnSpc>
                        <a:spcBef>
                          <a:spcPts val="0"/>
                        </a:spcBef>
                        <a:spcAft>
                          <a:spcPts val="0"/>
                        </a:spcAft>
                      </a:pPr>
                      <a:r>
                        <a:rPr lang="en-US" sz="2800" baseline="0" dirty="0" smtClean="0">
                          <a:solidFill>
                            <a:srgbClr val="FF0000"/>
                          </a:solidFill>
                          <a:latin typeface="Calibri"/>
                          <a:ea typeface="Calibri"/>
                          <a:cs typeface="Times New Roman"/>
                        </a:rPr>
                        <a:t>Diploid</a:t>
                      </a:r>
                      <a:endParaRPr lang="en-US" sz="28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latin typeface="Calibri"/>
                          <a:ea typeface="Calibri"/>
                          <a:cs typeface="Times New Roman"/>
                        </a:rPr>
                        <a:t>All</a:t>
                      </a:r>
                      <a:r>
                        <a:rPr lang="en-US" sz="2800" baseline="0" dirty="0" smtClean="0">
                          <a:solidFill>
                            <a:srgbClr val="FF0000"/>
                          </a:solidFill>
                          <a:latin typeface="Calibri"/>
                          <a:ea typeface="Calibri"/>
                          <a:cs typeface="Times New Roman"/>
                        </a:rPr>
                        <a:t> of it (2n)</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2800" baseline="0" dirty="0" smtClean="0">
                          <a:solidFill>
                            <a:srgbClr val="FF0000"/>
                          </a:solidFill>
                          <a:latin typeface="Calibri"/>
                          <a:ea typeface="Calibri"/>
                          <a:cs typeface="Times New Roman"/>
                        </a:rPr>
                        <a:t>Diploid</a:t>
                      </a:r>
                      <a:endParaRPr lang="en-US" sz="2800" dirty="0" smtClean="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1205">
                <a:tc>
                  <a:txBody>
                    <a:bodyPr/>
                    <a:lstStyle/>
                    <a:p>
                      <a:pPr marL="0" marR="0" algn="ctr">
                        <a:lnSpc>
                          <a:spcPct val="115000"/>
                        </a:lnSpc>
                        <a:spcBef>
                          <a:spcPts val="0"/>
                        </a:spcBef>
                        <a:spcAft>
                          <a:spcPts val="0"/>
                        </a:spcAft>
                      </a:pPr>
                      <a:r>
                        <a:rPr lang="en-US" sz="1050" b="1" dirty="0">
                          <a:latin typeface="Calibri"/>
                          <a:ea typeface="Calibri"/>
                          <a:cs typeface="Times New Roman"/>
                        </a:rPr>
                        <a:t>Amount of </a:t>
                      </a:r>
                      <a:r>
                        <a:rPr lang="en-US" sz="1050" b="1" dirty="0" smtClean="0">
                          <a:latin typeface="Calibri"/>
                          <a:ea typeface="Calibri"/>
                          <a:cs typeface="Times New Roman"/>
                        </a:rPr>
                        <a:t>DNA in daughter</a:t>
                      </a:r>
                      <a:r>
                        <a:rPr lang="en-US" sz="1050" b="1" baseline="0" dirty="0" smtClean="0">
                          <a:latin typeface="Calibri"/>
                          <a:ea typeface="Calibri"/>
                          <a:cs typeface="Times New Roman"/>
                        </a:rPr>
                        <a:t> cells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latin typeface="Calibri"/>
                          <a:ea typeface="Calibri"/>
                          <a:cs typeface="Times New Roman"/>
                        </a:rPr>
                        <a:t>All of it</a:t>
                      </a:r>
                      <a:r>
                        <a:rPr lang="en-US" sz="2800" baseline="0" dirty="0" smtClean="0">
                          <a:solidFill>
                            <a:srgbClr val="FF0000"/>
                          </a:solidFill>
                          <a:latin typeface="Calibri"/>
                          <a:ea typeface="Calibri"/>
                          <a:cs typeface="Times New Roman"/>
                        </a:rPr>
                        <a:t> (2n)</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2800" baseline="0" dirty="0" smtClean="0">
                          <a:solidFill>
                            <a:srgbClr val="FF0000"/>
                          </a:solidFill>
                          <a:latin typeface="Calibri"/>
                          <a:ea typeface="Calibri"/>
                          <a:cs typeface="Times New Roman"/>
                        </a:rPr>
                        <a:t>Diploid</a:t>
                      </a:r>
                      <a:endParaRPr lang="en-US" sz="2800" dirty="0" smtClean="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latin typeface="Calibri"/>
                          <a:ea typeface="Calibri"/>
                          <a:cs typeface="Times New Roman"/>
                        </a:rPr>
                        <a:t>Half as much as the parent (n)</a:t>
                      </a:r>
                    </a:p>
                    <a:p>
                      <a:pPr marL="0" marR="0" algn="ctr">
                        <a:lnSpc>
                          <a:spcPct val="115000"/>
                        </a:lnSpc>
                        <a:spcBef>
                          <a:spcPts val="0"/>
                        </a:spcBef>
                        <a:spcAft>
                          <a:spcPts val="0"/>
                        </a:spcAft>
                      </a:pPr>
                      <a:r>
                        <a:rPr lang="en-US" sz="2800" dirty="0" smtClean="0">
                          <a:solidFill>
                            <a:srgbClr val="FF0000"/>
                          </a:solidFill>
                          <a:latin typeface="Calibri"/>
                          <a:ea typeface="Calibri"/>
                          <a:cs typeface="Times New Roman"/>
                        </a:rPr>
                        <a:t>Haploid</a:t>
                      </a:r>
                      <a:endParaRPr lang="en-US" sz="28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1205">
                <a:tc>
                  <a:txBody>
                    <a:bodyPr/>
                    <a:lstStyle/>
                    <a:p>
                      <a:pPr marL="0" marR="0" algn="ctr">
                        <a:lnSpc>
                          <a:spcPct val="115000"/>
                        </a:lnSpc>
                        <a:spcBef>
                          <a:spcPts val="0"/>
                        </a:spcBef>
                        <a:spcAft>
                          <a:spcPts val="0"/>
                        </a:spcAft>
                      </a:pPr>
                      <a:r>
                        <a:rPr lang="en-US" sz="1050" b="1">
                          <a:latin typeface="Calibri"/>
                          <a:ea typeface="Calibri"/>
                          <a:cs typeface="Times New Roman"/>
                        </a:rPr>
                        <a:t># of Cell Divisions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latin typeface="Calibri"/>
                          <a:ea typeface="Calibri"/>
                          <a:cs typeface="Times New Roman"/>
                        </a:rPr>
                        <a:t>1</a:t>
                      </a:r>
                      <a:endParaRPr lang="en-US" sz="28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latin typeface="Calibri"/>
                          <a:ea typeface="Calibri"/>
                          <a:cs typeface="Times New Roman"/>
                        </a:rPr>
                        <a:t>2</a:t>
                      </a:r>
                      <a:endParaRPr lang="en-US" sz="28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1205">
                <a:tc>
                  <a:txBody>
                    <a:bodyPr/>
                    <a:lstStyle/>
                    <a:p>
                      <a:pPr marL="0" marR="0" algn="ctr">
                        <a:lnSpc>
                          <a:spcPct val="115000"/>
                        </a:lnSpc>
                        <a:spcBef>
                          <a:spcPts val="0"/>
                        </a:spcBef>
                        <a:spcAft>
                          <a:spcPts val="0"/>
                        </a:spcAft>
                      </a:pPr>
                      <a:r>
                        <a:rPr lang="en-US" sz="1050" b="1">
                          <a:latin typeface="Calibri"/>
                          <a:ea typeface="Calibri"/>
                          <a:cs typeface="Times New Roman"/>
                        </a:rPr>
                        <a:t>Genetic Variation Present?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latin typeface="Calibri"/>
                          <a:ea typeface="Calibri"/>
                          <a:cs typeface="Times New Roman"/>
                        </a:rPr>
                        <a:t>No</a:t>
                      </a:r>
                      <a:endParaRPr lang="en-US" sz="28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latin typeface="Calibri"/>
                          <a:ea typeface="Calibri"/>
                          <a:cs typeface="Times New Roman"/>
                        </a:rPr>
                        <a:t>Yes</a:t>
                      </a:r>
                      <a:endParaRPr lang="en-US" sz="28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genetic variation?</a:t>
            </a:r>
            <a:endParaRPr lang="en-US" sz="3000" dirty="0" smtClean="0"/>
          </a:p>
          <a:p>
            <a:pPr lvl="1"/>
            <a:r>
              <a:rPr lang="en-US" dirty="0" smtClean="0">
                <a:solidFill>
                  <a:srgbClr val="FF0000"/>
                </a:solidFill>
              </a:rPr>
              <a:t>Differences in the DNA that cause individuals to be different from each other</a:t>
            </a:r>
            <a:endParaRPr lang="en-US" sz="2700" dirty="0" smtClean="0">
              <a:solidFill>
                <a:srgbClr val="FF0000"/>
              </a:solidFill>
            </a:endParaRPr>
          </a:p>
          <a:p>
            <a:r>
              <a:rPr lang="en-US" dirty="0" smtClean="0"/>
              <a:t>Differences in the DNA</a:t>
            </a:r>
            <a:endParaRPr lang="en-US" sz="3000" dirty="0" smtClean="0"/>
          </a:p>
          <a:p>
            <a:pPr lvl="1"/>
            <a:r>
              <a:rPr lang="en-US" dirty="0" smtClean="0"/>
              <a:t>2n=</a:t>
            </a:r>
            <a:r>
              <a:rPr lang="en-US" dirty="0" smtClean="0">
                <a:solidFill>
                  <a:srgbClr val="FF0000"/>
                </a:solidFill>
              </a:rPr>
              <a:t>100% of the DNA</a:t>
            </a:r>
            <a:endParaRPr lang="en-US" sz="2700" dirty="0" smtClean="0">
              <a:solidFill>
                <a:srgbClr val="FF0000"/>
              </a:solidFill>
            </a:endParaRPr>
          </a:p>
          <a:p>
            <a:pPr lvl="1"/>
            <a:r>
              <a:rPr lang="en-US" dirty="0" smtClean="0"/>
              <a:t>N=</a:t>
            </a:r>
            <a:r>
              <a:rPr lang="en-US" dirty="0" smtClean="0">
                <a:solidFill>
                  <a:srgbClr val="FF0000"/>
                </a:solidFill>
              </a:rPr>
              <a:t>50% of the DNA</a:t>
            </a:r>
            <a:endParaRPr lang="en-US" sz="2700"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a:t>
            </a:r>
            <a:r>
              <a:rPr lang="en-US" dirty="0" smtClean="0"/>
              <a:t>10/24</a:t>
            </a:r>
            <a:endParaRPr lang="en-US" dirty="0"/>
          </a:p>
        </p:txBody>
      </p:sp>
      <p:sp>
        <p:nvSpPr>
          <p:cNvPr id="3" name="Content Placeholder 2"/>
          <p:cNvSpPr>
            <a:spLocks noGrp="1"/>
          </p:cNvSpPr>
          <p:nvPr>
            <p:ph idx="1"/>
          </p:nvPr>
        </p:nvSpPr>
        <p:spPr/>
        <p:txBody>
          <a:bodyPr>
            <a:normAutofit/>
          </a:bodyPr>
          <a:lstStyle/>
          <a:p>
            <a:r>
              <a:rPr lang="en-US" sz="4000" dirty="0" smtClean="0"/>
              <a:t>What is cancer?</a:t>
            </a:r>
          </a:p>
          <a:p>
            <a:r>
              <a:rPr lang="en-US" sz="4000" dirty="0" smtClean="0"/>
              <a:t>If </a:t>
            </a:r>
            <a:r>
              <a:rPr lang="en-US" sz="4000" dirty="0"/>
              <a:t>a </a:t>
            </a:r>
            <a:r>
              <a:rPr lang="en-US" sz="4000" dirty="0" smtClean="0"/>
              <a:t>monkey </a:t>
            </a:r>
            <a:r>
              <a:rPr lang="en-US" sz="4000" dirty="0"/>
              <a:t>has 10 chromosomes in its sperm cell how many will be found in its brain cell?</a:t>
            </a:r>
          </a:p>
          <a:p>
            <a:r>
              <a:rPr lang="en-US" sz="4000" dirty="0" smtClean="0"/>
              <a:t>What </a:t>
            </a:r>
            <a:r>
              <a:rPr lang="en-US" sz="4000" dirty="0" smtClean="0"/>
              <a:t>are 3 differences between mitosis and meiosis?</a:t>
            </a:r>
            <a:endParaRPr lang="en-US" sz="4000" dirty="0"/>
          </a:p>
        </p:txBody>
      </p:sp>
    </p:spTree>
    <p:extLst>
      <p:ext uri="{BB962C8B-B14F-4D97-AF65-F5344CB8AC3E}">
        <p14:creationId xmlns:p14="http://schemas.microsoft.com/office/powerpoint/2010/main" val="3161586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Fission</a:t>
            </a:r>
            <a:endParaRPr lang="en-US" dirty="0"/>
          </a:p>
        </p:txBody>
      </p:sp>
      <p:sp>
        <p:nvSpPr>
          <p:cNvPr id="3" name="Content Placeholder 2"/>
          <p:cNvSpPr>
            <a:spLocks noGrp="1"/>
          </p:cNvSpPr>
          <p:nvPr>
            <p:ph idx="1"/>
          </p:nvPr>
        </p:nvSpPr>
        <p:spPr/>
        <p:txBody>
          <a:bodyPr/>
          <a:lstStyle/>
          <a:p>
            <a:r>
              <a:rPr lang="en-US" dirty="0" smtClean="0"/>
              <a:t>Binary fission</a:t>
            </a:r>
          </a:p>
          <a:p>
            <a:pPr lvl="1"/>
            <a:r>
              <a:rPr lang="en-US" dirty="0" smtClean="0">
                <a:solidFill>
                  <a:srgbClr val="FF0000"/>
                </a:solidFill>
              </a:rPr>
              <a:t>Normal cell division that happens in single celled organisms</a:t>
            </a:r>
          </a:p>
          <a:p>
            <a:pPr lvl="1"/>
            <a:r>
              <a:rPr lang="en-US" dirty="0" smtClean="0"/>
              <a:t>This is also known as </a:t>
            </a:r>
            <a:r>
              <a:rPr lang="en-US" dirty="0" smtClean="0">
                <a:solidFill>
                  <a:srgbClr val="FF0000"/>
                </a:solidFill>
              </a:rPr>
              <a:t>mitosis</a:t>
            </a:r>
          </a:p>
          <a:p>
            <a:endParaRPr lang="en-US" dirty="0"/>
          </a:p>
        </p:txBody>
      </p:sp>
      <p:sp>
        <p:nvSpPr>
          <p:cNvPr id="23554" name="AutoShape 2" descr="data:image/jpeg;base64,/9j/4AAQSkZJRgABAQAAAQABAAD/2wCEAAkGBxQTEhQUExQWFhUXGRcXFxQXFBcUFhYYFxYXFhkXFxcYHSggGBwlHBcVITEhJSkrLi4uFx81ODMsNygtLisBCgoKDg0OGxAQGywhICUtLCwsMCwsLCwsLSwsLCwsLCwtLCwsLi8sLCwsLCwsLCwsNywsLCwsLCwtLCw0LCwsLP/AABEIAMgA/AMBIgACEQEDEQH/xAAbAAEAAgMBAQAAAAAAAAAAAAAAAwQFBgcBAv/EAD0QAAEDAgQEBQIFAwIEBwAAAAEAAhEDIQQSMUEFIlFhBhMycYGRoUJSscHRI2LwFPFDcpLiByQzgqLS4f/EABkBAQADAQEAAAAAAAAAAAAAAAABAwQCBf/EAC8RAAICAQQABAQEBwAAAAAAAAABAgMRBBIhMRMiQVEyYZHRBXGhsRQzQ1KB4fH/2gAMAwEAAhEDEQA/AOiIiLGaAiIgCIiAIiIAiIgCIiAIiIAiIgCIiAIiIAiIgCIiAIiIAiIgCIiAIiIAiIgCIiAIiIAiISgCL4NUL581TgEqKHzSnmpgjJMih80p5pTAyTIofNKeaUwMkyKHzSnmpgZJkUPmlSMMqCT6RFh+J+JsPRs5+Z35Wcx+dgiWTuFcpvEVkzCLTanj1hnJSPu5wH2CmoeNmx/UpOb3bzA/oV34cvY6dE1/02xFi+GccpVxNNwJ3bo4fCveaVy4tFck4vDJkUPmlPNKYOckyKHzVMFGCQiIgCIiALHYvjVJkgHM4bD+ViuOcTLnmk10NFjEy49J2C1XF1ssi9rnZpG4mO/3WmnTOfL6NcKYxWZ/Q3R3iC1mdNXEfsmE8SMdGZjmnqII/la1QIe1p0OYjLyECzZcesGI194XziK4zAxzXkAE+kAHSI00K0vRwx2S3X/ab4MSCAWmQd18krnYrFozNBEmzvcxfWN/+nus1w/xC5kNqiZuDN4+dVnnp5R6KfB3fCzaV6mFLXtDmmWkSCpwwLPkpaa4ZXXqsZUypkjBWQqzlTKmRgrIrJaq7tSiYCLxWcqlsFdSseA0kmAJJOwC+8q1L/xA4pkptotsanM46Qxp/c/ooS3PCLaq98sfX8jD+JvFhqvNOi4tpAXPpzRMknWNAAsDgQ10yOU5SCdOpFr3sPlfHD6eeq0uPK2CNAIAki+pVrG5TIB6uzD1a6G94iBG0LTbGVccQXJqdnpHiK9Bi254/pta7WGuBbEbW+UZUu29gQHCJidbHWVSOAcDnDnADKOhh34oOkC/wsnVw8NAD8wAAJywTlMz3mxnuo0rtfEih9trg+2wHZmEhwNn+jpftqtt4FxzOclUgP8AwuiM3b3/AFWo4VgLYabgkGTyggjr2uvk0jBLdQdbXgkyD8ABXWKE8pdo7i1PyyOnIqXh3iLcRSDh6hDXg6h0fvqsrlWJvHBmlBxeGV1ZXmVerlvJyERFBIUGNxIpsc87D76AfVTrCeLxNDUgZhMezon5hTFZZZTHdNJmo4V73QXOINQkl1ogAvnqIE7aqtjsOKh8skhwIAPNBJMAxuSOawV2vUAMQHCDa2Znp0G4EuuOqia1wOVsBs66gGDMDW4n6ler40IYizRY222eNwTqTgwFrgPxt6SDeTbXQ/RZGsxoYHFwzZhItJn1SAZ1m/ssdhQKbXmC50ZBoGtm/N7ne1x3XlHG/wBUU3HMXGQGtBId1Mi/+6sznkpMtSpPLQ4UwWHlhpvzN9JA0uQb9e61zilYUqrgBDTEBxIIuWkQRaL3E6arMcN8QMp030n08ozmXAEGSYEiIOreuuyocSd/qiHmcwYDEMBdlgGBF9AYjc3hdLno6WV0fHCuLvpguougTOWTkm502kCbwt88P8eZiWmOV7YzMmflp3ErQ8VgXNa0CGjI3POUkAxDhfQSxt9M30xQxGSoHU3OBBs4S0gnUGL9Fmv06lyuy57bFiXfudoRaz4b8TtqgMqmKgtmMAH50lbMvNaaeGZbKpVvDCIigrBVYqyVWOqlEMBWVVCtKWEFyrxliHOxlU/khg3gNbJt7rqq5F4vzDF1+79fhsdtFdpl5zVRwpP5GPwxNrbk7WG8D+eqB40tlEgaHXcg36mOyjoU3O3sQdoBGkE7DT6qRlF2oJiTc9jHfpEr0znJfwxkNbcibAnMwRBkTqQAB1WQpRBaABuD+JxABEk6yNuhHVUqLS3lkCe53MdbLI1KeWCxxcALgSZuZBGo09rlQ2kuSMkRIbdzRE+mDI6nTrH2X3hKgyvLg6CJzR6RHc31j/ClLHHKRywRmc3cNvDw705rmxt9VkuFcPfWbFN1gJ9DRBdoHx0jRsQd1VVGvLlE6XB54DxX/mKjB6XsD/ZzTH6Ere1z7wxQLMZTaNg/MdzY/wDaugrBesTZ1q15ov3X3CIipMoREQBYzxNh8+GqDpDvof4lZNePbIIOhsflEd1y2SUjlWIqv8xhbY7EkQJHNPvB+qnDS3NnJFyMtt5Ej2Vri+A8uo4G3NIP+aL2nTL2XcCQYneYsY+y0aluVakjZKK8V/PopYXDxNwAYvJjW9he/TqvoUqbDmDS5zZIfBaTNt+mk6qMU3Mf6gQdGHljaxGs31XmIp1HnKAZESZEATbQTBggrzbdZZLyJl9VEYx3NckNbGNc1rWjmBgy3NPZ06yToeiu4M1KLSxrpzGC2fzNiHEi1umskKnTwpzZajMk7ghzXTcRaZsNlYq4g0xGQyDyFsA2EjLy6yddAtv4dbPdtZnuXqZHFcMYabHPdDDyiRzSBZljpZ0TOola5iMgJyAcrr5RB1MEgkzrtOqyGFxLqgY1zyMji6NXAgk5mtEbFth3RuCztBmXNLoNgXt3Jd9b3Xste5Tgo4bGUw2ZjYAbXm3bZbx4T495jRTeQSNDNyBsephc7fgiQS6wgzueWLNjXYXtZW8PhyGh1OWvZcmHAuGs330Cy3U7lwWwamtkjsLXSvVqXhvxK14DKrsrxF3WzDutsY6RIXnyi49maytweGelVnKyVWKhFTCsqsFZUsILnHjPAj/VGTZ+V1wI0y/qF0da14z4f5rGPaMxpzI6tIuO8arumW2aZp00kpOL9Vg1fhLgabxStL2vqtcWCm+myQACb3JbJt8pWexzCA1tMk8rBLhAiGgnpzXH7KmzEFoyxyuIuBEXI0G99FledpOwgAC4i1tSey9WL3ckY5MdiyG3MOMQAJBmwaTHUSD3BlS4bFhrBkEuy8zQJzEwJdfs7Q/usVjS41TOoJl2UaZdRaYgm/buvvIGEZnmQ6C4EPIAgcrdz6v+r2UTqU1hkrh5RkqtYOLQAILZJzAAGLw0gGBG9rLY/NDaBEltQ+W6AXBzuZ/M4A2bAEaAmdbLD8E4xQBDX03cs5nSJfJJkgem18n3hXfFVVoEA5nF0A6ToII9+VcQqhUsI75smsknhJufEvfbkaf/AJm36FbosP4Z4N/pqZzGajyHOPS1mjsP3WYXmWS3SbONTYpz46SwERFwZwiIgCIiAxPHMD5rTHqGm09pWl18wMcweNsxEidh7gLoLisdxnhorstZ4nKe/wCU9ir67NvD6Lq7E1sl9fY0SninMeX1GBxcIaWmAbgaXIsbzZS8UxjYDWmCRJJPKHSIH0m0qrVBEtc3K4TmaQSXRIsdfhS+aahGVjZa0tDNjsRqZJsf4lbFp6pNSSL5qdflzwMALAvPNymGnNmGoPQHTRRVsBnFR+ZuaCcr+WNQZnab2V1uGc9rS3lIygmSCYI5R2tKhxjH5jL8uZ05Q6QW7EQbjU/EWWSKb1Hl4OP6fJb4bgW+Xnc5wqtDqh5bMDIMmBzc0XjW6j4zjHOg0gYc1suOWGkOAB6X5uaB+qotx1Wm9ppk5wHAg3aAeUyDYggjWbqvxvixrVHTvGkAbC7bAaDTqvTXzOEffBauSsHOHmQDInWxAiLg3BuszTxtSo5zsxOdo6AQ0XEaGxNyVgcFVaHBxgRfLNux6ST3WTGOcWjLLQBBOTO4CCfVFhcDX6QpwTgoYxwlrg0ZRMmd5vGbr26rIYLi9TDc1MgAgZqd3A7yRrYbjrqsTiRJbzCYabyCHbgCLn03sshSoAEZxmzDMAD6eoJOpnZUajYlmR34kuuzc+D+LqVXK2oPLebTMsJ6ZtjcWP1WadquUeQ4ukMnPPLaSIsBGkQ639q2rw3x2A2nVdLTZrzq0j8Dp/dYpVrG6PRE6VJZh37G2QrSrL7fUVLRkPalTookUjKcqegaVx7w5UaS+gzOw3LNS0/2g3PwteweJcwlrmySC1znZgWjUHL9ft0XXAFQ4hwWhWM1KYJ0zXDvkjVXV6lx4NcboS/mL/K+xyt1UmM4dAFhYi1gYi/z0C8rVGXYZ1Dg64cRYlugAkE6iPZb7V8DYc+l1RvbNmH3C+8P4JwrXZiHu7Odb7AK/wDjF7HbdOPi/Q0TDeZUc1olxMQxtpIEXjQd/wBlvfh/w4WFtWuc1QCzfwsPXuf5WcwmBp0//TY1vsAD9VYWezUSnwcTvSWK1j5+v+giIs5lCIiAIiIAvV4iArL1uoXjtUBXZyU+O8DZiG/lqD01BqD0PULnuPwtSi4Z2mmWyJAmZmQCbCey6uocZhW1WFjxmadQf1HQruq51s1134W2fK/Y5RjS/IBLpBEnQXjTaCfupMNUE5qgzmwbcGxnptI07hZ7jPh19KfLBfS1getsdeoWA/p5GiBIdINwQI3vrIG22t16FdkJc+p34LazHlFPGYjmzAASbCLfS8kj+ferRo+ZLhqIlsQT/wAg30+gKvupF7SLDbUWMzqe6g/0zg0yPTGY6ASYt1Hft3XbmksspeVwxh6TcoJIjNFtTpoSLa7dN1MzECDAcNAW5nNAOgsI0EL4r4glrWAEAS7MS4SSG21O1l9+bl6kAyNXBzpFri+2vVIWKSyhk9LZ5vSDy5XGLxfudO3RT06YDSJBtaTDQNJbNgD79FG3E5jlNswbeJnLf026wvnHluQj2ECYjaRaIMLHarLZbGuCckTWugAxDBZwlwJMhsyOoIIBvJV/y3RM5gRGXSIm+0E21WNLAWzNnNtNwC02MTIBvfrK2HBYxjMMdZNg/lkA6SJsLgyfzRN1pjSoQ2hNp5Mz4N4mXtNJ55miWk6lvT4WzObC5xwHibKeIZUeYaQ4E7CZAnWdAtyxnirDNbyu809GXj3JsFgsi1LCOrKpTlmC7MopKb+q1dni+mf+FUtr6Z+L3WU4dxmjW9Dub8juV303XLg/VFTpnHtGZRRU6nVSqorCIiAIiIAiIgCIiAIiIAiIgIKguvlS1goV0iCxTNl9KKiVKuWSfNRsrFYrgmHqz5lJvuOX9Fl18vZKlM7hZKHMXg0zivgiJfhXEO/K8z9HfytbqF9KadekZtP4SJk5pHqFl1O4WN47wtuJYATle2Sx4vE7EbhWxsfT6L43qfls+pzSu+xIa06Olp/CdCe9xchU6gLjzC8kybRJGwv0gBZjHcHdRflqAE7GTlcJ2g/ZR06N8rGuc4Nc6G3gi7rjQAT9F6FSio4RzKGGUXYUMudLSbR1sR/l1EDnc0ZbSI6QImTqJv8AZZTEgubcCA3m9NO4uwNMXkTfRVcBVyvB2B5gDaNwc2gsR3+qt28kJclevTLfSXyZGth/gi0WgqQUhDbyOl5mw/T/AGVyrkrPMuDQ5xmW8wFjDYtsT30VZ9GGg8199IBgCffXskkRJEhfJjW09PUM0fA37KOk9uVzZym1ogOAghuabGYmV7QwxPSfSOYDpcDcfRUnOyaWuRsZBAgktMD3GxXMRGTMmypTDMwkOGmWXA3vmJEe0CV8+WHPiHAyQdspaOb4tKgwNRrGzZxLhILNoIyk7D+6N1aBcJe14Ba4O1cCYkhthq3QgTM+66cUyzc/cyHDeMVqRGTM4btcczf1lvutl4b4wpm1UFh7S8fa4Wk1qZyi0ixfZphxAMgXnW0qxh8BN3Wm4tp0P6rPPTxkc5T+JHU6Fdr2hzHBzToQZC+1zGhiauHfNEwbZgRIfOzm7iLzt1Wy8K8aU3w2u00ndbupn/3RLfm3dYp0SiRKnPMOf3NpReMeCAQZBuCLgjsd16qSgIiIAiIgCIiAIiIDxwlVyrKiqt3UoEYKstMqsvqm+PZS0QToiLkkJCIgK+OwFOs3JUYHN6HbuCLhahi/CNWm7Nh3B7QZaHGHtibTo7Xdbui7hZKPTLq7pQ47Xszj2IztJp1cwLTJa4Q62hHXbaNF7Sq8oDGkOnlcTbKQPUBckEC5m66xjcDTqiKjGvH9wBj2OoWDr+CsOfSajOzX/wD2BWqOsfqXqymXeV+pzVzw3V5zE3jU3uc2sG9va6vnFS22+uw37a3ldOwPA6FJuVtJpkQS4B7nf8zjr7aLRPFGAbRxDgwBrC0Oa3bcEAe4XUNS5PBGa5JqJiqZbmDZiQTNjE7Dqf4WMpAg8xOYgmIMgXi/Ui+o1uskzDk3ZeZA1GXWCbWER9VFiqLgQZuGnNoeWMxA00ixUT1Crmk/UojFvLSKdQxI9wQTM7EiNdoGm11PgsQBNhLSDmtpBF+s2UeNpRAEQWtMxG1swFtT3Sng6mW9hckAj0mPrP7LXvSJyZzBcQLiKbmNa1oJDYA0Egydb9Zhe065dcrDYWufwmTrIMfiJgHQ6DULKDGNgSw55Aj0/UkRMjSdJVnZ2uS1iHxBmHGI2nqTt0TiVCmWZzDKl4a18Ncdrxl2gAddV4HnKKkiXCIBloiCBbctM6D8Oqx9d7iCLjWREi0yTGp+FXM4bceizw3iGIpEeUHiCOUOJaevJMH2sdei2nhfjdjzlrMyH8zSXCx1LYkfEwtPwpzNyzDgBE6QBMR9RoozgmvflY0sIJaOfltG5PKZv0hYo1+JJprBb4imlvWf3OuYXFMqCab2vHVpB+saKVcoq4I0XOgnOJcC0kGIkAW5ve/uth8OeLzanXvp/UmHAHTMI5vcfdV26eUCHp01mDz8vU3ZECLOZQiIgCIiAIQiICB7IXyrJCgeyF0mQGPhTByroCmAWUUQqr78wKMEn0i+c46r3OEwD1F5nCZx1UA9K1Pxrws1GCoy7qcgjq0/wb/VbVnCgK7g8PJ1Ge15OVYN7szW5TGmsBupJIUmJxDXs0I2JMEdNe/7raeM+F5cX0IBNyw2BPb36FaVWq1ZDX8rmAjKWxYGAIA6KLqFc012ba5bYvbymU63DXHLBaWyLgmJ7Bum152WZwxaIYCHhwIkkSXNgHv/AIVBgsQ5x5nCmCC4ckyPgwDH3HdRVsYzMcrDIaSDkAMgdgCLwCOyqnXqJcexEHVHktto+VLnAHUz/aJuANDc/VYzEVpzEXkyNHGJsDbQX6Ky3GQMoBGYc2aS6APTzbm5spKeHaAGk2LhJcMrmwARqZjUjW69amc415sKXjPl6PDVLpLiQSbtALQ22u8CwFo3UtIh1IuJaXF9m6ktAgD41hffDmMEhgFQSJLjHUkwRpFtNVUxDP7ZzEk6QTplaQqZfiEM4JcHtyZTDMLRJywW6EiQZDQL9JH10UdPDMzc9xBJdNzIsbm4gj6KagGsDWRmDhOZx9JFwDvH8I1obDg5rr5TcxJGhaBYQY9lMdZCXwkShKPZ7xjGte1gLsrxykgGC0SWlzRJJPVUwfNaWs5SSIFzzRzEQLCYs5fGOIMCYIIPsS2DvoLfReU2vh4OdlrOucxMHKbb3PwtsZKS5EZmy+F/ETqbhh65FjkDpnLsIJ9TT9lvC4o7DPaA4tMHe3XpPWF03wZj3VcPD5LqZyydxEt9+nwvO1FW15R3dFTjvXfr9zPIiLKZAiIgCIiAIiICJ9Lp9FGQrKQpyCqisGmF8+SpyRghXqk8lPJ7qcgiKEKXye6Cj3QYIgilNHunlJkEar4zBsqtLajQ4HqL/B2Vw0U8numSU2nlGmY/wfAmk8kjRrouNYzD91qfFMK5tQeYx7CSOaC3a8SIldf8lfGKwbKlM06gDmnUH9uh7q2FziaIXJ8TWTmHDw0S9kkgZjMEidJtrICxePqNc8xYa5c05TABgnr11B6Lc+MeDnUxnwhcetJzte7T17FahSrMzllZrhq1xiCwyJJbEnRbYXxmsF8qlKO6DyiOjWc0NbaDdxjS7tevf4VzDMzbHY6gToIHbQ2X01tIh0OOYECmcsNINi4kmQTBt3UeGxAOYlzQWCcp0dDspNhBsAVFlEZLgyuLTLpqOlozQBrHXv8AZVcIyBNrQRMXFyTI0V51RrmSL5h7Rm2ncqlh2ta5weLAhpEiTmA7fM9l5emuVcnFoutrk8SPio0TJuXXF59sx3//AFZehVy0wS8wS2aZmAAOW2uoKjptY0BrebNckweVwIAA6WhSsw5qMLRk5SLl2UOM+kZhcd+y9Kq7e8JFe1oyTMbRLKjXsgky1wEhzYFp0BHsrfgV0+fGmZpjYWK1TiFcMEC4k7AfSNVvHgzCFmHDnCHVCXx/bo37X+VXqvYta21Nv1M8iIsJjCIiAIiIAiIgCIiAIiIAiIgCIiAIiIAiIgCIiALF8W8PUMQZqM5vztOV3yRr8rKIpTa6OozcXlM5TxfwnXoOJa19RgMhzQHbiJaLtOn0WLw5ZmmrqGwCNTIiXW9h3hdqWKxvhzDVSS6kA43zNJYb66FaIahpYZoV0J/Gsfkc5wAa4Ck0ZjInNH4Y7wIkGVdrFkXgAAtOVoIBn8w0gj3MrMcT8FuGbyXBzD/w32Ptm0Og1hYSrhHsgVKTqY3BaSJveTY6nrspphUp7zRGDnHEGmePxAp84GaGAOjKIJs0x9/1Si8lrTlZOYOkAtLSJAdM3EO1UTBmMZXE3yhrTB2jLB/tNuiyWE4XXqRTZSfT/O97YETO/voBdbZXQiso5VDT83B98F4W3FYol8mlSAJH5jPK0npqV0IBUuEcNbQp5G3My5x1c46k/wAK6vMsnveTNfYpy8vS6CIirKAiIgCIiAIiIAiIgCIiAIiIAiIgCIiAIiIAiIgCIiAIiIAvV4iAIiIAiIgCIiA//9k="/>
          <p:cNvSpPr>
            <a:spLocks noChangeAspect="1" noChangeArrowheads="1"/>
          </p:cNvSpPr>
          <p:nvPr/>
        </p:nvSpPr>
        <p:spPr bwMode="auto">
          <a:xfrm>
            <a:off x="155575" y="-1790700"/>
            <a:ext cx="47148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xQTEhQUExQWFhUXGRcXFxQXFBcUFhYYFxYXFhkXFxcYHSggGBwlHBcVITEhJSkrLi4uFx81ODMsNygtLisBCgoKDg0OGxAQGywhICUtLCwsMCwsLCwsLSwsLCwsLCwtLCwsLi8sLCwsLCwsLCwsNywsLCwsLCwtLCw0LCwsLP/AABEIAMgA/AMBIgACEQEDEQH/xAAbAAEAAgMBAQAAAAAAAAAAAAAAAwQFBgcBAv/EAD0QAAEDAgQEBQIFAwIEBwAAAAEAAhEDIQQSMUEFIlFhBhMycYGRoUJSscHRI2LwFPFDcpLiByQzgqLS4f/EABkBAQADAQEAAAAAAAAAAAAAAAABAwQCBf/EAC8RAAICAQQABAQEBwAAAAAAAAABAgMRBBIhMRMiQVEyYZHRBXGhsRQzQ1KB4fH/2gAMAwEAAhEDEQA/AOiIiLGaAiIgCIiAIiIAiIgCIiAIiIAiIgCIiAIiIAiIgCIiAIiIAiIgCIiAIiIAiIgCIiAIiIAiISgCL4NUL581TgEqKHzSnmpgjJMih80p5pTAyTIofNKeaUwMkyKHzSnmpgZJkUPmlSMMqCT6RFh+J+JsPRs5+Z35Wcx+dgiWTuFcpvEVkzCLTanj1hnJSPu5wH2CmoeNmx/UpOb3bzA/oV34cvY6dE1/02xFi+GccpVxNNwJ3bo4fCveaVy4tFck4vDJkUPmlPNKYOckyKHzVMFGCQiIgCIiALHYvjVJkgHM4bD+ViuOcTLnmk10NFjEy49J2C1XF1ssi9rnZpG4mO/3WmnTOfL6NcKYxWZ/Q3R3iC1mdNXEfsmE8SMdGZjmnqII/la1QIe1p0OYjLyECzZcesGI194XziK4zAxzXkAE+kAHSI00K0vRwx2S3X/ab4MSCAWmQd18krnYrFozNBEmzvcxfWN/+nus1w/xC5kNqiZuDN4+dVnnp5R6KfB3fCzaV6mFLXtDmmWkSCpwwLPkpaa4ZXXqsZUypkjBWQqzlTKmRgrIrJaq7tSiYCLxWcqlsFdSseA0kmAJJOwC+8q1L/xA4pkptotsanM46Qxp/c/ooS3PCLaq98sfX8jD+JvFhqvNOi4tpAXPpzRMknWNAAsDgQ10yOU5SCdOpFr3sPlfHD6eeq0uPK2CNAIAki+pVrG5TIB6uzD1a6G94iBG0LTbGVccQXJqdnpHiK9Bi254/pta7WGuBbEbW+UZUu29gQHCJidbHWVSOAcDnDnADKOhh34oOkC/wsnVw8NAD8wAAJywTlMz3mxnuo0rtfEih9trg+2wHZmEhwNn+jpftqtt4FxzOclUgP8AwuiM3b3/AFWo4VgLYabgkGTyggjr2uvk0jBLdQdbXgkyD8ABXWKE8pdo7i1PyyOnIqXh3iLcRSDh6hDXg6h0fvqsrlWJvHBmlBxeGV1ZXmVerlvJyERFBIUGNxIpsc87D76AfVTrCeLxNDUgZhMezon5hTFZZZTHdNJmo4V73QXOINQkl1ogAvnqIE7aqtjsOKh8skhwIAPNBJMAxuSOawV2vUAMQHCDa2Znp0G4EuuOqia1wOVsBs66gGDMDW4n6ler40IYizRY222eNwTqTgwFrgPxt6SDeTbXQ/RZGsxoYHFwzZhItJn1SAZ1m/ssdhQKbXmC50ZBoGtm/N7ne1x3XlHG/wBUU3HMXGQGtBId1Mi/+6sznkpMtSpPLQ4UwWHlhpvzN9JA0uQb9e61zilYUqrgBDTEBxIIuWkQRaL3E6arMcN8QMp030n08ozmXAEGSYEiIOreuuyocSd/qiHmcwYDEMBdlgGBF9AYjc3hdLno6WV0fHCuLvpguougTOWTkm502kCbwt88P8eZiWmOV7YzMmflp3ErQ8VgXNa0CGjI3POUkAxDhfQSxt9M30xQxGSoHU3OBBs4S0gnUGL9Fmv06lyuy57bFiXfudoRaz4b8TtqgMqmKgtmMAH50lbMvNaaeGZbKpVvDCIigrBVYqyVWOqlEMBWVVCtKWEFyrxliHOxlU/khg3gNbJt7rqq5F4vzDF1+79fhsdtFdpl5zVRwpP5GPwxNrbk7WG8D+eqB40tlEgaHXcg36mOyjoU3O3sQdoBGkE7DT6qRlF2oJiTc9jHfpEr0znJfwxkNbcibAnMwRBkTqQAB1WQpRBaABuD+JxABEk6yNuhHVUqLS3lkCe53MdbLI1KeWCxxcALgSZuZBGo09rlQ2kuSMkRIbdzRE+mDI6nTrH2X3hKgyvLg6CJzR6RHc31j/ClLHHKRywRmc3cNvDw705rmxt9VkuFcPfWbFN1gJ9DRBdoHx0jRsQd1VVGvLlE6XB54DxX/mKjB6XsD/ZzTH6Ere1z7wxQLMZTaNg/MdzY/wDaugrBesTZ1q15ov3X3CIipMoREQBYzxNh8+GqDpDvof4lZNePbIIOhsflEd1y2SUjlWIqv8xhbY7EkQJHNPvB+qnDS3NnJFyMtt5Ej2Vri+A8uo4G3NIP+aL2nTL2XcCQYneYsY+y0aluVakjZKK8V/PopYXDxNwAYvJjW9he/TqvoUqbDmDS5zZIfBaTNt+mk6qMU3Mf6gQdGHljaxGs31XmIp1HnKAZESZEATbQTBggrzbdZZLyJl9VEYx3NckNbGNc1rWjmBgy3NPZ06yToeiu4M1KLSxrpzGC2fzNiHEi1umskKnTwpzZajMk7ghzXTcRaZsNlYq4g0xGQyDyFsA2EjLy6yddAtv4dbPdtZnuXqZHFcMYabHPdDDyiRzSBZljpZ0TOola5iMgJyAcrr5RB1MEgkzrtOqyGFxLqgY1zyMji6NXAgk5mtEbFth3RuCztBmXNLoNgXt3Jd9b3Xste5Tgo4bGUw2ZjYAbXm3bZbx4T495jRTeQSNDNyBsephc7fgiQS6wgzueWLNjXYXtZW8PhyGh1OWvZcmHAuGs330Cy3U7lwWwamtkjsLXSvVqXhvxK14DKrsrxF3WzDutsY6RIXnyi49maytweGelVnKyVWKhFTCsqsFZUsILnHjPAj/VGTZ+V1wI0y/qF0da14z4f5rGPaMxpzI6tIuO8arumW2aZp00kpOL9Vg1fhLgabxStL2vqtcWCm+myQACb3JbJt8pWexzCA1tMk8rBLhAiGgnpzXH7KmzEFoyxyuIuBEXI0G99FledpOwgAC4i1tSey9WL3ckY5MdiyG3MOMQAJBmwaTHUSD3BlS4bFhrBkEuy8zQJzEwJdfs7Q/usVjS41TOoJl2UaZdRaYgm/buvvIGEZnmQ6C4EPIAgcrdz6v+r2UTqU1hkrh5RkqtYOLQAILZJzAAGLw0gGBG9rLY/NDaBEltQ+W6AXBzuZ/M4A2bAEaAmdbLD8E4xQBDX03cs5nSJfJJkgem18n3hXfFVVoEA5nF0A6ToII9+VcQqhUsI75smsknhJufEvfbkaf/AJm36FbosP4Z4N/pqZzGajyHOPS1mjsP3WYXmWS3SbONTYpz46SwERFwZwiIgCIiAxPHMD5rTHqGm09pWl18wMcweNsxEidh7gLoLisdxnhorstZ4nKe/wCU9ir67NvD6Lq7E1sl9fY0SninMeX1GBxcIaWmAbgaXIsbzZS8UxjYDWmCRJJPKHSIH0m0qrVBEtc3K4TmaQSXRIsdfhS+aahGVjZa0tDNjsRqZJsf4lbFp6pNSSL5qdflzwMALAvPNymGnNmGoPQHTRRVsBnFR+ZuaCcr+WNQZnab2V1uGc9rS3lIygmSCYI5R2tKhxjH5jL8uZ05Q6QW7EQbjU/EWWSKb1Hl4OP6fJb4bgW+Xnc5wqtDqh5bMDIMmBzc0XjW6j4zjHOg0gYc1suOWGkOAB6X5uaB+qotx1Wm9ppk5wHAg3aAeUyDYggjWbqvxvixrVHTvGkAbC7bAaDTqvTXzOEffBauSsHOHmQDInWxAiLg3BuszTxtSo5zsxOdo6AQ0XEaGxNyVgcFVaHBxgRfLNux6ST3WTGOcWjLLQBBOTO4CCfVFhcDX6QpwTgoYxwlrg0ZRMmd5vGbr26rIYLi9TDc1MgAgZqd3A7yRrYbjrqsTiRJbzCYabyCHbgCLn03sshSoAEZxmzDMAD6eoJOpnZUajYlmR34kuuzc+D+LqVXK2oPLebTMsJ6ZtjcWP1WadquUeQ4ukMnPPLaSIsBGkQ639q2rw3x2A2nVdLTZrzq0j8Dp/dYpVrG6PRE6VJZh37G2QrSrL7fUVLRkPalTookUjKcqegaVx7w5UaS+gzOw3LNS0/2g3PwteweJcwlrmySC1znZgWjUHL9ft0XXAFQ4hwWhWM1KYJ0zXDvkjVXV6lx4NcboS/mL/K+xyt1UmM4dAFhYi1gYi/z0C8rVGXYZ1Dg64cRYlugAkE6iPZb7V8DYc+l1RvbNmH3C+8P4JwrXZiHu7Odb7AK/wDjF7HbdOPi/Q0TDeZUc1olxMQxtpIEXjQd/wBlvfh/w4WFtWuc1QCzfwsPXuf5WcwmBp0//TY1vsAD9VYWezUSnwcTvSWK1j5+v+giIs5lCIiAIiIAvV4iArL1uoXjtUBXZyU+O8DZiG/lqD01BqD0PULnuPwtSi4Z2mmWyJAmZmQCbCey6uocZhW1WFjxmadQf1HQruq51s1134W2fK/Y5RjS/IBLpBEnQXjTaCfupMNUE5qgzmwbcGxnptI07hZ7jPh19KfLBfS1getsdeoWA/p5GiBIdINwQI3vrIG22t16FdkJc+p34LazHlFPGYjmzAASbCLfS8kj+ferRo+ZLhqIlsQT/wAg30+gKvupF7SLDbUWMzqe6g/0zg0yPTGY6ASYt1Hft3XbmksspeVwxh6TcoJIjNFtTpoSLa7dN1MzECDAcNAW5nNAOgsI0EL4r4glrWAEAS7MS4SSG21O1l9+bl6kAyNXBzpFri+2vVIWKSyhk9LZ5vSDy5XGLxfudO3RT06YDSJBtaTDQNJbNgD79FG3E5jlNswbeJnLf026wvnHluQj2ECYjaRaIMLHarLZbGuCckTWugAxDBZwlwJMhsyOoIIBvJV/y3RM5gRGXSIm+0E21WNLAWzNnNtNwC02MTIBvfrK2HBYxjMMdZNg/lkA6SJsLgyfzRN1pjSoQ2hNp5Mz4N4mXtNJ55miWk6lvT4WzObC5xwHibKeIZUeYaQ4E7CZAnWdAtyxnirDNbyu809GXj3JsFgsi1LCOrKpTlmC7MopKb+q1dni+mf+FUtr6Z+L3WU4dxmjW9Dub8juV303XLg/VFTpnHtGZRRU6nVSqorCIiAIiIAiIgCIiAIiIAiIgIKguvlS1goV0iCxTNl9KKiVKuWSfNRsrFYrgmHqz5lJvuOX9Fl18vZKlM7hZKHMXg0zivgiJfhXEO/K8z9HfytbqF9KadekZtP4SJk5pHqFl1O4WN47wtuJYATle2Sx4vE7EbhWxsfT6L43qfls+pzSu+xIa06Olp/CdCe9xchU6gLjzC8kybRJGwv0gBZjHcHdRflqAE7GTlcJ2g/ZR06N8rGuc4Nc6G3gi7rjQAT9F6FSio4RzKGGUXYUMudLSbR1sR/l1EDnc0ZbSI6QImTqJv8AZZTEgubcCA3m9NO4uwNMXkTfRVcBVyvB2B5gDaNwc2gsR3+qt28kJclevTLfSXyZGth/gi0WgqQUhDbyOl5mw/T/AGVyrkrPMuDQ5xmW8wFjDYtsT30VZ9GGg8199IBgCffXskkRJEhfJjW09PUM0fA37KOk9uVzZym1ogOAghuabGYmV7QwxPSfSOYDpcDcfRUnOyaWuRsZBAgktMD3GxXMRGTMmypTDMwkOGmWXA3vmJEe0CV8+WHPiHAyQdspaOb4tKgwNRrGzZxLhILNoIyk7D+6N1aBcJe14Ba4O1cCYkhthq3QgTM+66cUyzc/cyHDeMVqRGTM4btcczf1lvutl4b4wpm1UFh7S8fa4Wk1qZyi0ixfZphxAMgXnW0qxh8BN3Wm4tp0P6rPPTxkc5T+JHU6Fdr2hzHBzToQZC+1zGhiauHfNEwbZgRIfOzm7iLzt1Wy8K8aU3w2u00ndbupn/3RLfm3dYp0SiRKnPMOf3NpReMeCAQZBuCLgjsd16qSgIiIAiIgCIiAIiIDxwlVyrKiqt3UoEYKstMqsvqm+PZS0QToiLkkJCIgK+OwFOs3JUYHN6HbuCLhahi/CNWm7Nh3B7QZaHGHtibTo7Xdbui7hZKPTLq7pQ47Xszj2IztJp1cwLTJa4Q62hHXbaNF7Sq8oDGkOnlcTbKQPUBckEC5m66xjcDTqiKjGvH9wBj2OoWDr+CsOfSajOzX/wD2BWqOsfqXqymXeV+pzVzw3V5zE3jU3uc2sG9va6vnFS22+uw37a3ldOwPA6FJuVtJpkQS4B7nf8zjr7aLRPFGAbRxDgwBrC0Oa3bcEAe4XUNS5PBGa5JqJiqZbmDZiQTNjE7Dqf4WMpAg8xOYgmIMgXi/Ui+o1uskzDk3ZeZA1GXWCbWER9VFiqLgQZuGnNoeWMxA00ixUT1Crmk/UojFvLSKdQxI9wQTM7EiNdoGm11PgsQBNhLSDmtpBF+s2UeNpRAEQWtMxG1swFtT3Sng6mW9hckAj0mPrP7LXvSJyZzBcQLiKbmNa1oJDYA0Egydb9Zhe065dcrDYWufwmTrIMfiJgHQ6DULKDGNgSw55Aj0/UkRMjSdJVnZ2uS1iHxBmHGI2nqTt0TiVCmWZzDKl4a18Ncdrxl2gAddV4HnKKkiXCIBloiCBbctM6D8Oqx9d7iCLjWREi0yTGp+FXM4bceizw3iGIpEeUHiCOUOJaevJMH2sdei2nhfjdjzlrMyH8zSXCx1LYkfEwtPwpzNyzDgBE6QBMR9RoozgmvflY0sIJaOfltG5PKZv0hYo1+JJprBb4imlvWf3OuYXFMqCab2vHVpB+saKVcoq4I0XOgnOJcC0kGIkAW5ve/uth8OeLzanXvp/UmHAHTMI5vcfdV26eUCHp01mDz8vU3ZECLOZQiIgCIiAIQiICB7IXyrJCgeyF0mQGPhTByroCmAWUUQqr78wKMEn0i+c46r3OEwD1F5nCZx1UA9K1Pxrws1GCoy7qcgjq0/wb/VbVnCgK7g8PJ1Ge15OVYN7szW5TGmsBupJIUmJxDXs0I2JMEdNe/7raeM+F5cX0IBNyw2BPb36FaVWq1ZDX8rmAjKWxYGAIA6KLqFc012ba5bYvbymU63DXHLBaWyLgmJ7Bum152WZwxaIYCHhwIkkSXNgHv/AIVBgsQ5x5nCmCC4ckyPgwDH3HdRVsYzMcrDIaSDkAMgdgCLwCOyqnXqJcexEHVHktto+VLnAHUz/aJuANDc/VYzEVpzEXkyNHGJsDbQX6Ky3GQMoBGYc2aS6APTzbm5spKeHaAGk2LhJcMrmwARqZjUjW69amc415sKXjPl6PDVLpLiQSbtALQ22u8CwFo3UtIh1IuJaXF9m6ktAgD41hffDmMEhgFQSJLjHUkwRpFtNVUxDP7ZzEk6QTplaQqZfiEM4JcHtyZTDMLRJywW6EiQZDQL9JH10UdPDMzc9xBJdNzIsbm4gj6KagGsDWRmDhOZx9JFwDvH8I1obDg5rr5TcxJGhaBYQY9lMdZCXwkShKPZ7xjGte1gLsrxykgGC0SWlzRJJPVUwfNaWs5SSIFzzRzEQLCYs5fGOIMCYIIPsS2DvoLfReU2vh4OdlrOucxMHKbb3PwtsZKS5EZmy+F/ETqbhh65FjkDpnLsIJ9TT9lvC4o7DPaA4tMHe3XpPWF03wZj3VcPD5LqZyydxEt9+nwvO1FW15R3dFTjvXfr9zPIiLKZAiIgCIiAIiICJ9Lp9FGQrKQpyCqisGmF8+SpyRghXqk8lPJ7qcgiKEKXye6Cj3QYIgilNHunlJkEar4zBsqtLajQ4HqL/B2Vw0U8numSU2nlGmY/wfAmk8kjRrouNYzD91qfFMK5tQeYx7CSOaC3a8SIldf8lfGKwbKlM06gDmnUH9uh7q2FziaIXJ8TWTmHDw0S9kkgZjMEidJtrICxePqNc8xYa5c05TABgnr11B6Lc+MeDnUxnwhcetJzte7T17FahSrMzllZrhq1xiCwyJJbEnRbYXxmsF8qlKO6DyiOjWc0NbaDdxjS7tevf4VzDMzbHY6gToIHbQ2X01tIh0OOYECmcsNINi4kmQTBt3UeGxAOYlzQWCcp0dDspNhBsAVFlEZLgyuLTLpqOlozQBrHXv8AZVcIyBNrQRMXFyTI0V51RrmSL5h7Rm2ncqlh2ta5weLAhpEiTmA7fM9l5emuVcnFoutrk8SPio0TJuXXF59sx3//AFZehVy0wS8wS2aZmAAOW2uoKjptY0BrebNckweVwIAA6WhSsw5qMLRk5SLl2UOM+kZhcd+y9Kq7e8JFe1oyTMbRLKjXsgky1wEhzYFp0BHsrfgV0+fGmZpjYWK1TiFcMEC4k7AfSNVvHgzCFmHDnCHVCXx/bo37X+VXqvYta21Nv1M8iIsJjCIiAIiIAiIgCIiAIiIAiIgCIiAIiIAiIgCIiALF8W8PUMQZqM5vztOV3yRr8rKIpTa6OozcXlM5TxfwnXoOJa19RgMhzQHbiJaLtOn0WLw5ZmmrqGwCNTIiXW9h3hdqWKxvhzDVSS6kA43zNJYb66FaIahpYZoV0J/Gsfkc5wAa4Ck0ZjInNH4Y7wIkGVdrFkXgAAtOVoIBn8w0gj3MrMcT8FuGbyXBzD/w32Ptm0Og1hYSrhHsgVKTqY3BaSJveTY6nrspphUp7zRGDnHEGmePxAp84GaGAOjKIJs0x9/1Si8lrTlZOYOkAtLSJAdM3EO1UTBmMZXE3yhrTB2jLB/tNuiyWE4XXqRTZSfT/O97YETO/voBdbZXQiso5VDT83B98F4W3FYol8mlSAJH5jPK0npqV0IBUuEcNbQp5G3My5x1c46k/wAK6vMsnveTNfYpy8vS6CIirKAiIgCIiAIiIAiIgCIiAIiIAiIgCIiAIiIAiIgCIiAIiIAvV4iAIiIAiIgCIiA//9k="/>
          <p:cNvSpPr>
            <a:spLocks noChangeAspect="1" noChangeArrowheads="1"/>
          </p:cNvSpPr>
          <p:nvPr/>
        </p:nvSpPr>
        <p:spPr bwMode="auto">
          <a:xfrm>
            <a:off x="155575" y="-1790700"/>
            <a:ext cx="47148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8" name="Picture 6" descr="http://www2.estrellamountain.edu/faculty/farabee/biobk/69091a.jpg"/>
          <p:cNvPicPr>
            <a:picLocks noChangeAspect="1" noChangeArrowheads="1"/>
          </p:cNvPicPr>
          <p:nvPr/>
        </p:nvPicPr>
        <p:blipFill>
          <a:blip r:embed="rId2" cstate="print"/>
          <a:srcRect/>
          <a:stretch>
            <a:fillRect/>
          </a:stretch>
        </p:blipFill>
        <p:spPr bwMode="auto">
          <a:xfrm>
            <a:off x="1066800" y="3657600"/>
            <a:ext cx="6400800" cy="282892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r>
              <a:rPr lang="en-US" sz="4800" dirty="0" smtClean="0"/>
              <a:t>Clear your desks of everything except something to write with.</a:t>
            </a:r>
            <a:endParaRPr lang="en-US" sz="4800" dirty="0"/>
          </a:p>
        </p:txBody>
      </p:sp>
    </p:spTree>
    <p:extLst>
      <p:ext uri="{BB962C8B-B14F-4D97-AF65-F5344CB8AC3E}">
        <p14:creationId xmlns:p14="http://schemas.microsoft.com/office/powerpoint/2010/main" val="4974259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3/13</a:t>
            </a:r>
            <a:endParaRPr lang="en-US" dirty="0"/>
          </a:p>
        </p:txBody>
      </p:sp>
      <p:sp>
        <p:nvSpPr>
          <p:cNvPr id="3" name="Content Placeholder 2"/>
          <p:cNvSpPr>
            <a:spLocks noGrp="1"/>
          </p:cNvSpPr>
          <p:nvPr>
            <p:ph idx="1"/>
          </p:nvPr>
        </p:nvSpPr>
        <p:spPr/>
        <p:txBody>
          <a:bodyPr/>
          <a:lstStyle/>
          <a:p>
            <a:r>
              <a:rPr lang="en-US" dirty="0" smtClean="0"/>
              <a:t>If a muscle cell in a gorilla has 30 chromosomes, how many will be found in its egg cell?</a:t>
            </a:r>
          </a:p>
          <a:p>
            <a:endParaRPr lang="en-US" dirty="0" smtClean="0"/>
          </a:p>
          <a:p>
            <a:r>
              <a:rPr lang="en-US" dirty="0" smtClean="0"/>
              <a:t>If an armadillo has 20 chromosomes in its egg cell how many will be found in its sperm cell?</a:t>
            </a:r>
          </a:p>
          <a:p>
            <a:endParaRPr lang="en-US" dirty="0" smtClean="0"/>
          </a:p>
          <a:p>
            <a:r>
              <a:rPr lang="en-US" dirty="0" smtClean="0"/>
              <a:t>If a banana has 10 chromosomes in its sperm cell how many will be found in its brain cell?</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TURN IN</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Turn in your cut and paste mitosis homework where you had to write out what is happening in each step of mitosis if you haven’t already done so.</a:t>
            </a:r>
            <a:endParaRPr lang="en-US" sz="4000" dirty="0"/>
          </a:p>
        </p:txBody>
      </p:sp>
    </p:spTree>
    <p:extLst>
      <p:ext uri="{BB962C8B-B14F-4D97-AF65-F5344CB8AC3E}">
        <p14:creationId xmlns:p14="http://schemas.microsoft.com/office/powerpoint/2010/main" val="26520912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it!</a:t>
            </a:r>
            <a:endParaRPr lang="en-US" dirty="0"/>
          </a:p>
        </p:txBody>
      </p:sp>
      <p:sp>
        <p:nvSpPr>
          <p:cNvPr id="3" name="Content Placeholder 2"/>
          <p:cNvSpPr>
            <a:spLocks noGrp="1"/>
          </p:cNvSpPr>
          <p:nvPr>
            <p:ph idx="1"/>
          </p:nvPr>
        </p:nvSpPr>
        <p:spPr/>
        <p:txBody>
          <a:bodyPr/>
          <a:lstStyle/>
          <a:p>
            <a:r>
              <a:rPr lang="en-US" dirty="0" smtClean="0"/>
              <a:t>You need to write down a description for the differences between mitosis and meiosis.  Write it as though you were describing this to a seventh grader.</a:t>
            </a:r>
          </a:p>
          <a:p>
            <a:endParaRPr lang="en-US" dirty="0"/>
          </a:p>
          <a:p>
            <a:r>
              <a:rPr lang="en-US" dirty="0" smtClean="0"/>
              <a:t>Vocabulary to include:  interphase, DNA replication, mitosis, meiosis, diploid, haploid, # of cells created, genetic variation, crossing over, and independent assortment.</a:t>
            </a:r>
            <a:endParaRPr lang="en-US" dirty="0"/>
          </a:p>
        </p:txBody>
      </p:sp>
    </p:spTree>
    <p:extLst>
      <p:ext uri="{BB962C8B-B14F-4D97-AF65-F5344CB8AC3E}">
        <p14:creationId xmlns:p14="http://schemas.microsoft.com/office/powerpoint/2010/main" val="27836797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Sources of Genetic Variation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Over</a:t>
            </a:r>
            <a:endParaRPr lang="en-US" dirty="0"/>
          </a:p>
        </p:txBody>
      </p:sp>
      <p:sp>
        <p:nvSpPr>
          <p:cNvPr id="3" name="Content Placeholder 2"/>
          <p:cNvSpPr>
            <a:spLocks noGrp="1"/>
          </p:cNvSpPr>
          <p:nvPr>
            <p:ph idx="1"/>
          </p:nvPr>
        </p:nvSpPr>
        <p:spPr/>
        <p:txBody>
          <a:bodyPr/>
          <a:lstStyle/>
          <a:p>
            <a:r>
              <a:rPr lang="en-US" dirty="0" smtClean="0">
                <a:solidFill>
                  <a:srgbClr val="FF0000"/>
                </a:solidFill>
              </a:rPr>
              <a:t>Homologous Chromosomes exchange </a:t>
            </a:r>
            <a:r>
              <a:rPr lang="en-US" dirty="0" smtClean="0"/>
              <a:t>DNA at identical places on the chromosome</a:t>
            </a:r>
            <a:endParaRPr lang="en-US" dirty="0"/>
          </a:p>
        </p:txBody>
      </p:sp>
      <p:pic>
        <p:nvPicPr>
          <p:cNvPr id="4" name="irc_mi" descr="http://jan.ucc.nau.edu/lrm22/lessons/mitosis_notes/crossing_over.gif"/>
          <p:cNvPicPr/>
          <p:nvPr/>
        </p:nvPicPr>
        <p:blipFill>
          <a:blip r:embed="rId2" cstate="print"/>
          <a:srcRect/>
          <a:stretch>
            <a:fillRect/>
          </a:stretch>
        </p:blipFill>
        <p:spPr bwMode="auto">
          <a:xfrm>
            <a:off x="838200" y="2667000"/>
            <a:ext cx="67818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Assortment of chromosomes</a:t>
            </a:r>
            <a:endParaRPr lang="en-US" dirty="0"/>
          </a:p>
        </p:txBody>
      </p:sp>
      <p:sp>
        <p:nvSpPr>
          <p:cNvPr id="3" name="Content Placeholder 2"/>
          <p:cNvSpPr>
            <a:spLocks noGrp="1"/>
          </p:cNvSpPr>
          <p:nvPr>
            <p:ph idx="1"/>
          </p:nvPr>
        </p:nvSpPr>
        <p:spPr/>
        <p:txBody>
          <a:bodyPr/>
          <a:lstStyle/>
          <a:p>
            <a:r>
              <a:rPr lang="en-US" dirty="0" smtClean="0"/>
              <a:t>When the homologous chromosomes line up on the equator they stack on top of each other</a:t>
            </a:r>
            <a:endParaRPr lang="en-US" sz="3000" dirty="0" smtClean="0"/>
          </a:p>
          <a:p>
            <a:r>
              <a:rPr lang="en-US" dirty="0" smtClean="0"/>
              <a:t>Each set of homologous chromosomes stack separately, meaning that you will get a mix of mom’s chromosome and dad’s chromosomes on the top and bottom</a:t>
            </a:r>
            <a:endParaRPr lang="en-US" sz="3000" dirty="0" smtClean="0"/>
          </a:p>
          <a:p>
            <a:endParaRPr lang="en-US"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o.quizlet.com/i/UNEM9ULxJ_sx3vI3djcMRg.jpg"/>
          <p:cNvPicPr/>
          <p:nvPr/>
        </p:nvPicPr>
        <p:blipFill>
          <a:blip r:embed="rId2" cstate="print"/>
          <a:srcRect/>
          <a:stretch>
            <a:fillRect/>
          </a:stretch>
        </p:blipFill>
        <p:spPr bwMode="auto">
          <a:xfrm>
            <a:off x="990600" y="1219200"/>
            <a:ext cx="6400799" cy="4571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rgbClr val="FF0000"/>
                </a:solidFill>
              </a:rPr>
              <a:t>Genetic Mutations</a:t>
            </a:r>
          </a:p>
          <a:p>
            <a:r>
              <a:rPr lang="en-US" dirty="0" smtClean="0"/>
              <a:t>Nondisjunction</a:t>
            </a:r>
          </a:p>
          <a:p>
            <a:pPr lvl="1"/>
            <a:r>
              <a:rPr lang="en-US" dirty="0" smtClean="0"/>
              <a:t>Having </a:t>
            </a:r>
            <a:r>
              <a:rPr lang="en-US" dirty="0" smtClean="0">
                <a:solidFill>
                  <a:srgbClr val="FF0000"/>
                </a:solidFill>
              </a:rPr>
              <a:t>too many or not enough </a:t>
            </a:r>
            <a:r>
              <a:rPr lang="en-US" dirty="0" smtClean="0"/>
              <a:t>DNA in the gametes will change the organism</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Nondisjunction</a:t>
            </a:r>
            <a:endParaRPr lang="en-US" dirty="0"/>
          </a:p>
        </p:txBody>
      </p:sp>
      <p:sp>
        <p:nvSpPr>
          <p:cNvPr id="3" name="Content Placeholder 2"/>
          <p:cNvSpPr>
            <a:spLocks noGrp="1"/>
          </p:cNvSpPr>
          <p:nvPr>
            <p:ph idx="1"/>
          </p:nvPr>
        </p:nvSpPr>
        <p:spPr/>
        <p:txBody>
          <a:bodyPr/>
          <a:lstStyle/>
          <a:p>
            <a:r>
              <a:rPr lang="en-US" dirty="0" smtClean="0"/>
              <a:t>Determined with a </a:t>
            </a:r>
            <a:r>
              <a:rPr lang="en-US" dirty="0" smtClean="0">
                <a:solidFill>
                  <a:srgbClr val="FF0000"/>
                </a:solidFill>
              </a:rPr>
              <a:t>Karyotype</a:t>
            </a:r>
          </a:p>
          <a:p>
            <a:pPr lvl="1"/>
            <a:r>
              <a:rPr lang="en-US" dirty="0" smtClean="0">
                <a:solidFill>
                  <a:schemeClr val="tx1"/>
                </a:solidFill>
              </a:rPr>
              <a:t>Allow your to count the </a:t>
            </a:r>
            <a:r>
              <a:rPr lang="en-US" dirty="0" smtClean="0">
                <a:solidFill>
                  <a:srgbClr val="FF0000"/>
                </a:solidFill>
              </a:rPr>
              <a:t>number of chromosomes </a:t>
            </a:r>
            <a:r>
              <a:rPr lang="en-US" dirty="0" smtClean="0">
                <a:solidFill>
                  <a:schemeClr val="tx1"/>
                </a:solidFill>
              </a:rPr>
              <a:t>in a cell</a:t>
            </a:r>
          </a:p>
          <a:p>
            <a:pPr lvl="1"/>
            <a:r>
              <a:rPr lang="en-US" dirty="0" smtClean="0">
                <a:solidFill>
                  <a:schemeClr val="tx1"/>
                </a:solidFill>
              </a:rPr>
              <a:t>Each chromosome should come in pairs (2); the last pair is always the sex chromosomes (determines the gender)</a:t>
            </a:r>
            <a:endParaRPr lang="en-US" dirty="0">
              <a:solidFill>
                <a:schemeClr val="tx1"/>
              </a:solidFill>
            </a:endParaRPr>
          </a:p>
        </p:txBody>
      </p:sp>
    </p:spTree>
    <p:extLst>
      <p:ext uri="{BB962C8B-B14F-4D97-AF65-F5344CB8AC3E}">
        <p14:creationId xmlns:p14="http://schemas.microsoft.com/office/powerpoint/2010/main" val="3742187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Budding</a:t>
            </a:r>
            <a:endParaRPr lang="en-US" dirty="0"/>
          </a:p>
        </p:txBody>
      </p:sp>
      <p:sp>
        <p:nvSpPr>
          <p:cNvPr id="3" name="Content Placeholder 2"/>
          <p:cNvSpPr>
            <a:spLocks noGrp="1"/>
          </p:cNvSpPr>
          <p:nvPr>
            <p:ph idx="1"/>
          </p:nvPr>
        </p:nvSpPr>
        <p:spPr>
          <a:xfrm>
            <a:off x="457200" y="1600200"/>
            <a:ext cx="3657600" cy="4525963"/>
          </a:xfrm>
        </p:spPr>
        <p:txBody>
          <a:bodyPr/>
          <a:lstStyle/>
          <a:p>
            <a:r>
              <a:rPr lang="en-US" dirty="0" smtClean="0"/>
              <a:t>Budding</a:t>
            </a:r>
          </a:p>
          <a:p>
            <a:pPr lvl="1"/>
            <a:r>
              <a:rPr lang="en-US" dirty="0" smtClean="0">
                <a:solidFill>
                  <a:srgbClr val="FF0000"/>
                </a:solidFill>
              </a:rPr>
              <a:t>Process of growing a new organism out of the parent’s body</a:t>
            </a:r>
          </a:p>
          <a:p>
            <a:pPr lvl="1"/>
            <a:r>
              <a:rPr lang="en-US" dirty="0" smtClean="0"/>
              <a:t>Happens in hydra and jellyfish</a:t>
            </a:r>
          </a:p>
          <a:p>
            <a:endParaRPr lang="en-US" dirty="0"/>
          </a:p>
        </p:txBody>
      </p:sp>
      <p:pic>
        <p:nvPicPr>
          <p:cNvPr id="22530" name="Picture 2" descr="http://www.saburchill.com/ans02/images2/210807004.jpg"/>
          <p:cNvPicPr>
            <a:picLocks noChangeAspect="1" noChangeArrowheads="1"/>
          </p:cNvPicPr>
          <p:nvPr/>
        </p:nvPicPr>
        <p:blipFill>
          <a:blip r:embed="rId2" cstate="print"/>
          <a:srcRect/>
          <a:stretch>
            <a:fillRect/>
          </a:stretch>
        </p:blipFill>
        <p:spPr bwMode="auto">
          <a:xfrm>
            <a:off x="4495800" y="1676400"/>
            <a:ext cx="4114800" cy="4819012"/>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Karyotype</a:t>
            </a:r>
            <a:endParaRPr lang="en-US" dirty="0"/>
          </a:p>
        </p:txBody>
      </p:sp>
      <p:sp>
        <p:nvSpPr>
          <p:cNvPr id="3" name="Content Placeholder 2"/>
          <p:cNvSpPr>
            <a:spLocks noGrp="1"/>
          </p:cNvSpPr>
          <p:nvPr>
            <p:ph idx="1"/>
          </p:nvPr>
        </p:nvSpPr>
        <p:spPr/>
        <p:txBody>
          <a:bodyPr/>
          <a:lstStyle/>
          <a:p>
            <a:endParaRPr lang="en-US"/>
          </a:p>
        </p:txBody>
      </p:sp>
      <p:pic>
        <p:nvPicPr>
          <p:cNvPr id="2050" name="Picture 2" descr="http://missmacdougallgd2013.weebly.com/uploads/1/6/8/8/16884332/4420100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87922"/>
            <a:ext cx="3570167"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mun.ca/biology/scarr/Karyotype_Denver_syste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40"/>
          <a:stretch/>
        </p:blipFill>
        <p:spPr bwMode="auto">
          <a:xfrm>
            <a:off x="3435885" y="3350702"/>
            <a:ext cx="4565115" cy="296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1304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of </a:t>
            </a:r>
            <a:r>
              <a:rPr lang="en-US" smtClean="0"/>
              <a:t>Genetic Variation</a:t>
            </a:r>
            <a:endParaRPr lang="en-US"/>
          </a:p>
        </p:txBody>
      </p:sp>
      <p:sp>
        <p:nvSpPr>
          <p:cNvPr id="3" name="Content Placeholder 2"/>
          <p:cNvSpPr>
            <a:spLocks noGrp="1"/>
          </p:cNvSpPr>
          <p:nvPr>
            <p:ph idx="1"/>
          </p:nvPr>
        </p:nvSpPr>
        <p:spPr/>
        <p:txBody>
          <a:bodyPr/>
          <a:lstStyle/>
          <a:p>
            <a:r>
              <a:rPr lang="en-US" dirty="0"/>
              <a:t>Fertilization</a:t>
            </a:r>
          </a:p>
          <a:p>
            <a:pPr lvl="1"/>
            <a:r>
              <a:rPr lang="en-US" dirty="0"/>
              <a:t>Only 1 egg will be released but </a:t>
            </a:r>
            <a:r>
              <a:rPr lang="en-US" dirty="0">
                <a:solidFill>
                  <a:srgbClr val="FF0000"/>
                </a:solidFill>
              </a:rPr>
              <a:t>millions of sperm that are all different </a:t>
            </a:r>
            <a:r>
              <a:rPr lang="en-US" dirty="0"/>
              <a:t>from each other will be released</a:t>
            </a:r>
          </a:p>
          <a:p>
            <a:endParaRPr lang="en-US" dirty="0"/>
          </a:p>
        </p:txBody>
      </p:sp>
    </p:spTree>
    <p:extLst>
      <p:ext uri="{BB962C8B-B14F-4D97-AF65-F5344CB8AC3E}">
        <p14:creationId xmlns:p14="http://schemas.microsoft.com/office/powerpoint/2010/main" val="30234481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Karyotype Analysis Fixes</a:t>
            </a:r>
            <a:endParaRPr lang="en-US" dirty="0"/>
          </a:p>
        </p:txBody>
      </p:sp>
      <p:sp>
        <p:nvSpPr>
          <p:cNvPr id="3" name="Content Placeholder 2"/>
          <p:cNvSpPr>
            <a:spLocks noGrp="1"/>
          </p:cNvSpPr>
          <p:nvPr>
            <p:ph idx="1"/>
          </p:nvPr>
        </p:nvSpPr>
        <p:spPr/>
        <p:txBody>
          <a:bodyPr/>
          <a:lstStyle/>
          <a:p>
            <a:r>
              <a:rPr lang="en-US" dirty="0" smtClean="0"/>
              <a:t>Website 2, Question 1:</a:t>
            </a:r>
          </a:p>
          <a:p>
            <a:pPr lvl="1"/>
            <a:r>
              <a:rPr lang="en-US" dirty="0" smtClean="0"/>
              <a:t>Website changed to Mitosis, Meiosis, and Fertilization</a:t>
            </a:r>
          </a:p>
          <a:p>
            <a:r>
              <a:rPr lang="en-US" dirty="0" smtClean="0"/>
              <a:t>Question 8</a:t>
            </a:r>
          </a:p>
          <a:p>
            <a:pPr lvl="1"/>
            <a:r>
              <a:rPr lang="en-US" dirty="0" smtClean="0"/>
              <a:t>Click on “Extra or Missing Chromosomes” Link at the bottom</a:t>
            </a:r>
          </a:p>
          <a:p>
            <a:r>
              <a:rPr lang="en-US" dirty="0" smtClean="0"/>
              <a:t>Question 11</a:t>
            </a:r>
          </a:p>
          <a:p>
            <a:pPr lvl="1"/>
            <a:r>
              <a:rPr lang="en-US" dirty="0" smtClean="0"/>
              <a:t>Go to the home page, under the “Human Health” heading click “Genetic Disorders</a:t>
            </a:r>
          </a:p>
          <a:p>
            <a:pPr lvl="1"/>
            <a:r>
              <a:rPr lang="en-US" dirty="0" smtClean="0"/>
              <a:t>Click on “Examples of Aneuploidy”</a:t>
            </a:r>
          </a:p>
          <a:p>
            <a:pPr lvl="1"/>
            <a:endParaRPr lang="en-US" dirty="0"/>
          </a:p>
        </p:txBody>
      </p:sp>
    </p:spTree>
    <p:extLst>
      <p:ext uri="{BB962C8B-B14F-4D97-AF65-F5344CB8AC3E}">
        <p14:creationId xmlns:p14="http://schemas.microsoft.com/office/powerpoint/2010/main" val="30565119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Karyotypes</a:t>
            </a:r>
            <a:endParaRPr lang="en-US" dirty="0"/>
          </a:p>
        </p:txBody>
      </p:sp>
      <p:sp>
        <p:nvSpPr>
          <p:cNvPr id="3" name="Content Placeholder 2"/>
          <p:cNvSpPr>
            <a:spLocks noGrp="1"/>
          </p:cNvSpPr>
          <p:nvPr>
            <p:ph idx="1"/>
          </p:nvPr>
        </p:nvSpPr>
        <p:spPr/>
        <p:txBody>
          <a:bodyPr/>
          <a:lstStyle/>
          <a:p>
            <a:r>
              <a:rPr lang="en-US" dirty="0" smtClean="0"/>
              <a:t>The DNA is collected from the fetus with an </a:t>
            </a:r>
            <a:r>
              <a:rPr lang="en-US" dirty="0" smtClean="0">
                <a:solidFill>
                  <a:srgbClr val="FF0000"/>
                </a:solidFill>
              </a:rPr>
              <a:t>amniocentesis</a:t>
            </a:r>
            <a:endParaRPr lang="en-US" dirty="0">
              <a:solidFill>
                <a:srgbClr val="FF0000"/>
              </a:solidFill>
            </a:endParaRPr>
          </a:p>
        </p:txBody>
      </p:sp>
      <p:pic>
        <p:nvPicPr>
          <p:cNvPr id="1026" name="Picture 2" descr="Image result for amniocent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76499"/>
            <a:ext cx="44577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39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Nondisjunction disorders</a:t>
            </a:r>
            <a:endParaRPr lang="en-US" dirty="0"/>
          </a:p>
        </p:txBody>
      </p:sp>
      <p:sp>
        <p:nvSpPr>
          <p:cNvPr id="3" name="Content Placeholder 2"/>
          <p:cNvSpPr>
            <a:spLocks noGrp="1"/>
          </p:cNvSpPr>
          <p:nvPr>
            <p:ph idx="1"/>
          </p:nvPr>
        </p:nvSpPr>
        <p:spPr/>
        <p:txBody>
          <a:bodyPr/>
          <a:lstStyle/>
          <a:p>
            <a:r>
              <a:rPr lang="en-US" dirty="0" err="1" smtClean="0"/>
              <a:t>Downsyndrome</a:t>
            </a:r>
            <a:endParaRPr lang="en-US" dirty="0" smtClean="0"/>
          </a:p>
          <a:p>
            <a:pPr lvl="1"/>
            <a:r>
              <a:rPr lang="en-US" dirty="0" smtClean="0">
                <a:solidFill>
                  <a:srgbClr val="FF0000"/>
                </a:solidFill>
              </a:rPr>
              <a:t>Caused by having 3 chromosomes at 21</a:t>
            </a:r>
            <a:r>
              <a:rPr lang="en-US" baseline="30000" dirty="0" smtClean="0">
                <a:solidFill>
                  <a:srgbClr val="FF0000"/>
                </a:solidFill>
              </a:rPr>
              <a:t>st</a:t>
            </a:r>
            <a:r>
              <a:rPr lang="en-US" dirty="0" smtClean="0">
                <a:solidFill>
                  <a:srgbClr val="FF0000"/>
                </a:solidFill>
              </a:rPr>
              <a:t> spot</a:t>
            </a:r>
          </a:p>
          <a:p>
            <a:r>
              <a:rPr lang="en-US" dirty="0" smtClean="0"/>
              <a:t>Turner Syndrome</a:t>
            </a:r>
          </a:p>
          <a:p>
            <a:pPr lvl="1"/>
            <a:r>
              <a:rPr lang="en-US" dirty="0" smtClean="0">
                <a:solidFill>
                  <a:srgbClr val="FF0000"/>
                </a:solidFill>
              </a:rPr>
              <a:t>Caused by having only 1 X chromosome</a:t>
            </a:r>
          </a:p>
          <a:p>
            <a:r>
              <a:rPr lang="en-US" dirty="0" err="1" smtClean="0"/>
              <a:t>Klinefelter’s</a:t>
            </a:r>
            <a:r>
              <a:rPr lang="en-US" dirty="0" smtClean="0"/>
              <a:t> Syndrome</a:t>
            </a:r>
          </a:p>
          <a:p>
            <a:pPr lvl="1"/>
            <a:r>
              <a:rPr lang="en-US" dirty="0" smtClean="0">
                <a:solidFill>
                  <a:srgbClr val="FF0000"/>
                </a:solidFill>
              </a:rPr>
              <a:t>Caused by having 2 X an 1 Y chromosome</a:t>
            </a:r>
            <a:endParaRPr lang="en-US" dirty="0">
              <a:solidFill>
                <a:srgbClr val="FF0000"/>
              </a:solidFill>
            </a:endParaRPr>
          </a:p>
        </p:txBody>
      </p:sp>
    </p:spTree>
    <p:extLst>
      <p:ext uri="{BB962C8B-B14F-4D97-AF65-F5344CB8AC3E}">
        <p14:creationId xmlns:p14="http://schemas.microsoft.com/office/powerpoint/2010/main" val="29107883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Warmup 3/20</a:t>
            </a:r>
            <a:endParaRPr lang="en-US" dirty="0"/>
          </a:p>
        </p:txBody>
      </p:sp>
      <p:sp>
        <p:nvSpPr>
          <p:cNvPr id="3" name="Content Placeholder 2"/>
          <p:cNvSpPr>
            <a:spLocks noGrp="1"/>
          </p:cNvSpPr>
          <p:nvPr>
            <p:ph idx="1"/>
          </p:nvPr>
        </p:nvSpPr>
        <p:spPr/>
        <p:txBody>
          <a:bodyPr/>
          <a:lstStyle/>
          <a:p>
            <a:pPr lvl="0"/>
            <a:r>
              <a:rPr lang="en-US" dirty="0"/>
              <a:t>What is crossing over</a:t>
            </a:r>
            <a:r>
              <a:rPr lang="en-US" dirty="0" smtClean="0"/>
              <a:t>?</a:t>
            </a:r>
          </a:p>
          <a:p>
            <a:pPr lvl="0"/>
            <a:endParaRPr lang="en-US" dirty="0"/>
          </a:p>
          <a:p>
            <a:pPr lvl="0"/>
            <a:r>
              <a:rPr lang="en-US" dirty="0" smtClean="0"/>
              <a:t>What is cancer?</a:t>
            </a:r>
          </a:p>
          <a:p>
            <a:pPr lvl="0"/>
            <a:endParaRPr lang="en-US" dirty="0"/>
          </a:p>
          <a:p>
            <a:pPr lvl="0"/>
            <a:r>
              <a:rPr lang="en-US" dirty="0" smtClean="0"/>
              <a:t>What is a karyotype?  What is it used for?</a:t>
            </a:r>
          </a:p>
          <a:p>
            <a:pPr lvl="0"/>
            <a:endParaRPr lang="en-US" dirty="0"/>
          </a:p>
          <a:p>
            <a:pPr lvl="0"/>
            <a:r>
              <a:rPr lang="en-US" dirty="0" smtClean="0"/>
              <a:t>Is a pollen cell diploid or haploid?</a:t>
            </a:r>
            <a:endParaRPr lang="en-US" dirty="0"/>
          </a:p>
          <a:p>
            <a:endParaRPr lang="en-US" dirty="0"/>
          </a:p>
        </p:txBody>
      </p:sp>
    </p:spTree>
    <p:extLst>
      <p:ext uri="{BB962C8B-B14F-4D97-AF65-F5344CB8AC3E}">
        <p14:creationId xmlns:p14="http://schemas.microsoft.com/office/powerpoint/2010/main" val="5963582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Warmup 3/21</a:t>
            </a:r>
            <a:endParaRPr lang="en-US" dirty="0"/>
          </a:p>
        </p:txBody>
      </p:sp>
      <p:sp>
        <p:nvSpPr>
          <p:cNvPr id="3" name="Content Placeholder 2"/>
          <p:cNvSpPr>
            <a:spLocks noGrp="1"/>
          </p:cNvSpPr>
          <p:nvPr>
            <p:ph idx="1"/>
          </p:nvPr>
        </p:nvSpPr>
        <p:spPr/>
        <p:txBody>
          <a:bodyPr/>
          <a:lstStyle/>
          <a:p>
            <a:pPr lvl="0"/>
            <a:r>
              <a:rPr lang="en-US" dirty="0"/>
              <a:t>How many divisions are there in mitosis</a:t>
            </a:r>
            <a:r>
              <a:rPr lang="en-US" dirty="0" smtClean="0"/>
              <a:t>?</a:t>
            </a:r>
          </a:p>
          <a:p>
            <a:pPr lvl="0"/>
            <a:endParaRPr lang="en-US" dirty="0"/>
          </a:p>
          <a:p>
            <a:pPr lvl="0"/>
            <a:r>
              <a:rPr lang="en-US" dirty="0"/>
              <a:t>Which type of reproduction does NOT have genetic variation</a:t>
            </a:r>
            <a:r>
              <a:rPr lang="en-US" dirty="0" smtClean="0"/>
              <a:t>?</a:t>
            </a:r>
          </a:p>
          <a:p>
            <a:pPr lvl="0"/>
            <a:endParaRPr lang="en-US" dirty="0"/>
          </a:p>
          <a:p>
            <a:pPr lvl="0"/>
            <a:r>
              <a:rPr lang="en-US" dirty="0"/>
              <a:t>What does sexual reproduction make</a:t>
            </a:r>
            <a:r>
              <a:rPr lang="en-US" dirty="0" smtClean="0"/>
              <a:t>?</a:t>
            </a:r>
          </a:p>
          <a:p>
            <a:pPr lvl="0"/>
            <a:endParaRPr lang="en-US" dirty="0"/>
          </a:p>
          <a:p>
            <a:pPr lvl="0"/>
            <a:r>
              <a:rPr lang="en-US" dirty="0"/>
              <a:t>How is cytokinesis different in plants and animals?</a:t>
            </a:r>
          </a:p>
          <a:p>
            <a:endParaRPr lang="en-US" dirty="0"/>
          </a:p>
        </p:txBody>
      </p:sp>
    </p:spTree>
    <p:extLst>
      <p:ext uri="{BB962C8B-B14F-4D97-AF65-F5344CB8AC3E}">
        <p14:creationId xmlns:p14="http://schemas.microsoft.com/office/powerpoint/2010/main" val="1467900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Spores</a:t>
            </a:r>
            <a:endParaRPr lang="en-US" dirty="0"/>
          </a:p>
        </p:txBody>
      </p:sp>
      <p:sp>
        <p:nvSpPr>
          <p:cNvPr id="3" name="Content Placeholder 2"/>
          <p:cNvSpPr>
            <a:spLocks noGrp="1"/>
          </p:cNvSpPr>
          <p:nvPr>
            <p:ph idx="1"/>
          </p:nvPr>
        </p:nvSpPr>
        <p:spPr>
          <a:xfrm>
            <a:off x="457200" y="1600200"/>
            <a:ext cx="4114800" cy="5029200"/>
          </a:xfrm>
        </p:spPr>
        <p:txBody>
          <a:bodyPr>
            <a:normAutofit/>
          </a:bodyPr>
          <a:lstStyle/>
          <a:p>
            <a:r>
              <a:rPr lang="en-US" dirty="0" smtClean="0"/>
              <a:t>Spores</a:t>
            </a:r>
          </a:p>
          <a:p>
            <a:pPr lvl="1"/>
            <a:r>
              <a:rPr lang="en-US" dirty="0" smtClean="0">
                <a:solidFill>
                  <a:srgbClr val="FF0000"/>
                </a:solidFill>
              </a:rPr>
              <a:t>Seed-like reproduction that results in the formation of a new offspring genetically identical to the parent.</a:t>
            </a:r>
          </a:p>
          <a:p>
            <a:pPr lvl="1"/>
            <a:r>
              <a:rPr lang="en-US" dirty="0" smtClean="0"/>
              <a:t>Happens in </a:t>
            </a:r>
            <a:r>
              <a:rPr lang="en-US" dirty="0" smtClean="0">
                <a:solidFill>
                  <a:srgbClr val="FF0000"/>
                </a:solidFill>
              </a:rPr>
              <a:t>plants and mushrooms</a:t>
            </a:r>
            <a:endParaRPr lang="en-US" dirty="0">
              <a:solidFill>
                <a:srgbClr val="FF0000"/>
              </a:solidFill>
            </a:endParaRPr>
          </a:p>
        </p:txBody>
      </p:sp>
      <p:pic>
        <p:nvPicPr>
          <p:cNvPr id="21506" name="Picture 2" descr="http://www.whatsthatbug.com/wp-content/uploads/2010/12/chrysanthemum_spores_joann.jpg"/>
          <p:cNvPicPr>
            <a:picLocks noChangeAspect="1" noChangeArrowheads="1"/>
          </p:cNvPicPr>
          <p:nvPr/>
        </p:nvPicPr>
        <p:blipFill>
          <a:blip r:embed="rId2" cstate="print"/>
          <a:srcRect/>
          <a:stretch>
            <a:fillRect/>
          </a:stretch>
        </p:blipFill>
        <p:spPr bwMode="auto">
          <a:xfrm>
            <a:off x="4429125" y="1828800"/>
            <a:ext cx="4714875" cy="35337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Regeneration</a:t>
            </a:r>
            <a:endParaRPr lang="en-US" dirty="0"/>
          </a:p>
        </p:txBody>
      </p:sp>
      <p:sp>
        <p:nvSpPr>
          <p:cNvPr id="3" name="Content Placeholder 2"/>
          <p:cNvSpPr>
            <a:spLocks noGrp="1"/>
          </p:cNvSpPr>
          <p:nvPr>
            <p:ph idx="1"/>
          </p:nvPr>
        </p:nvSpPr>
        <p:spPr/>
        <p:txBody>
          <a:bodyPr/>
          <a:lstStyle/>
          <a:p>
            <a:r>
              <a:rPr lang="en-US" dirty="0" smtClean="0"/>
              <a:t>Regeneration</a:t>
            </a:r>
          </a:p>
          <a:p>
            <a:pPr lvl="1"/>
            <a:r>
              <a:rPr lang="en-US" dirty="0" smtClean="0"/>
              <a:t>Happens in organisms like </a:t>
            </a:r>
            <a:r>
              <a:rPr lang="en-US" dirty="0" smtClean="0">
                <a:solidFill>
                  <a:srgbClr val="FF0000"/>
                </a:solidFill>
              </a:rPr>
              <a:t>starfish, lizards, and worms</a:t>
            </a:r>
          </a:p>
          <a:p>
            <a:pPr lvl="1"/>
            <a:r>
              <a:rPr lang="en-US" dirty="0" err="1" smtClean="0">
                <a:solidFill>
                  <a:srgbClr val="FF0000"/>
                </a:solidFill>
              </a:rPr>
              <a:t>Multicellular</a:t>
            </a:r>
            <a:r>
              <a:rPr lang="en-US" dirty="0" smtClean="0">
                <a:solidFill>
                  <a:srgbClr val="FF0000"/>
                </a:solidFill>
              </a:rPr>
              <a:t> organisms are able to </a:t>
            </a:r>
            <a:r>
              <a:rPr lang="en-US" dirty="0" err="1" smtClean="0">
                <a:solidFill>
                  <a:srgbClr val="FF0000"/>
                </a:solidFill>
              </a:rPr>
              <a:t>regrow</a:t>
            </a:r>
            <a:r>
              <a:rPr lang="en-US" dirty="0" smtClean="0">
                <a:solidFill>
                  <a:srgbClr val="FF0000"/>
                </a:solidFill>
              </a:rPr>
              <a:t> parts of their bodies</a:t>
            </a:r>
            <a:endParaRPr lang="en-US" dirty="0">
              <a:solidFill>
                <a:srgbClr val="FF0000"/>
              </a:solidFill>
            </a:endParaRPr>
          </a:p>
        </p:txBody>
      </p:sp>
      <p:pic>
        <p:nvPicPr>
          <p:cNvPr id="20482" name="Picture 2" descr="http://images3.wikia.nocookie.net/__cb20130406041907/psi/images/5/59/Newt-regeneration.jpg"/>
          <p:cNvPicPr>
            <a:picLocks noChangeAspect="1" noChangeArrowheads="1"/>
          </p:cNvPicPr>
          <p:nvPr/>
        </p:nvPicPr>
        <p:blipFill>
          <a:blip r:embed="rId2" cstate="print"/>
          <a:srcRect/>
          <a:stretch>
            <a:fillRect/>
          </a:stretch>
        </p:blipFill>
        <p:spPr bwMode="auto">
          <a:xfrm>
            <a:off x="1143000" y="4162424"/>
            <a:ext cx="6781800" cy="26955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10/22</a:t>
            </a:r>
            <a:endParaRPr lang="en-US" dirty="0"/>
          </a:p>
        </p:txBody>
      </p:sp>
      <p:sp>
        <p:nvSpPr>
          <p:cNvPr id="3" name="Content Placeholder 2"/>
          <p:cNvSpPr>
            <a:spLocks noGrp="1"/>
          </p:cNvSpPr>
          <p:nvPr>
            <p:ph idx="1"/>
          </p:nvPr>
        </p:nvSpPr>
        <p:spPr/>
        <p:txBody>
          <a:bodyPr>
            <a:normAutofit/>
          </a:bodyPr>
          <a:lstStyle/>
          <a:p>
            <a:r>
              <a:rPr lang="en-US" sz="3200" dirty="0" smtClean="0"/>
              <a:t>What are the 4 types of asexual reproduction? </a:t>
            </a:r>
          </a:p>
          <a:p>
            <a:r>
              <a:rPr lang="en-US" sz="3200" dirty="0" smtClean="0"/>
              <a:t>What is different about each?</a:t>
            </a:r>
          </a:p>
          <a:p>
            <a:r>
              <a:rPr lang="en-US" sz="3200" dirty="0" smtClean="0"/>
              <a:t>What is similar about each?</a:t>
            </a:r>
          </a:p>
          <a:p>
            <a:r>
              <a:rPr lang="en-US" sz="3200" dirty="0" smtClean="0"/>
              <a:t>What is the difference between offspring made from asexual reproduction and offspring from sexual reproduction?</a:t>
            </a:r>
            <a:endParaRPr lang="en-US" sz="3200" dirty="0"/>
          </a:p>
        </p:txBody>
      </p:sp>
    </p:spTree>
    <p:extLst>
      <p:ext uri="{BB962C8B-B14F-4D97-AF65-F5344CB8AC3E}">
        <p14:creationId xmlns:p14="http://schemas.microsoft.com/office/powerpoint/2010/main" val="1283243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14694</TotalTime>
  <Words>2054</Words>
  <Application>Microsoft Office PowerPoint</Application>
  <PresentationFormat>On-screen Show (4:3)</PresentationFormat>
  <Paragraphs>291</Paragraphs>
  <Slides>66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Times New Roman</vt:lpstr>
      <vt:lpstr>Trebuchet MS</vt:lpstr>
      <vt:lpstr>Wingdings</vt:lpstr>
      <vt:lpstr>Wingdings 2</vt:lpstr>
      <vt:lpstr>Opulent</vt:lpstr>
      <vt:lpstr>Warmup 10/18</vt:lpstr>
      <vt:lpstr>Warmup 10/19</vt:lpstr>
      <vt:lpstr>Asexual Reproduction</vt:lpstr>
      <vt:lpstr>Asexual Reproduction/Mitosis</vt:lpstr>
      <vt:lpstr>Binary Fission</vt:lpstr>
      <vt:lpstr>Budding</vt:lpstr>
      <vt:lpstr>Spores</vt:lpstr>
      <vt:lpstr>Regeneration</vt:lpstr>
      <vt:lpstr>Warmup 10/22</vt:lpstr>
      <vt:lpstr>Cell Reproduction</vt:lpstr>
      <vt:lpstr>Cell Cycle</vt:lpstr>
      <vt:lpstr>DNA</vt:lpstr>
      <vt:lpstr>PowerPoint Presentation</vt:lpstr>
      <vt:lpstr>PowerPoint Presentation</vt:lpstr>
      <vt:lpstr>Phases of the Cell Cycle</vt:lpstr>
      <vt:lpstr>Interphase</vt:lpstr>
      <vt:lpstr>Prophase</vt:lpstr>
      <vt:lpstr>Metaphase</vt:lpstr>
      <vt:lpstr>Anaphase</vt:lpstr>
      <vt:lpstr>Telophase</vt:lpstr>
      <vt:lpstr>Cytokinesis</vt:lpstr>
      <vt:lpstr>Cell Cycle pie chart</vt:lpstr>
      <vt:lpstr>Cancer</vt:lpstr>
      <vt:lpstr>Writing</vt:lpstr>
      <vt:lpstr>Warmup 10/23</vt:lpstr>
      <vt:lpstr>Warmup 9/29</vt:lpstr>
      <vt:lpstr>Warmup 3/14</vt:lpstr>
      <vt:lpstr>Reminder</vt:lpstr>
      <vt:lpstr>Twilight Challenge</vt:lpstr>
      <vt:lpstr>Why sexual reproduction</vt:lpstr>
      <vt:lpstr>Sexual Reproduction</vt:lpstr>
      <vt:lpstr>PowerPoint Presentation</vt:lpstr>
      <vt:lpstr>Warmup 3/12</vt:lpstr>
      <vt:lpstr>Fertilization Video</vt:lpstr>
      <vt:lpstr>PowerPoint Presentation</vt:lpstr>
      <vt:lpstr>PowerPoint Presentation</vt:lpstr>
      <vt:lpstr>Opinion Essay</vt:lpstr>
      <vt:lpstr>PowerPoint Presentation</vt:lpstr>
      <vt:lpstr>PowerPoint Presentation</vt:lpstr>
      <vt:lpstr>PowerPoint Presentation</vt:lpstr>
      <vt:lpstr>Whiteboards</vt:lpstr>
      <vt:lpstr>whiteboards</vt:lpstr>
      <vt:lpstr>Amoeba Sisters</vt:lpstr>
      <vt:lpstr>Warmup 3/16</vt:lpstr>
      <vt:lpstr>Differences between mitosis and meiosis</vt:lpstr>
      <vt:lpstr>Meiosis</vt:lpstr>
      <vt:lpstr>PowerPoint Presentation</vt:lpstr>
      <vt:lpstr>PowerPoint Presentation</vt:lpstr>
      <vt:lpstr>Warmup 10/24</vt:lpstr>
      <vt:lpstr>Quiz</vt:lpstr>
      <vt:lpstr>Warmup 3/13</vt:lpstr>
      <vt:lpstr>TURN IN</vt:lpstr>
      <vt:lpstr>Teach it!</vt:lpstr>
      <vt:lpstr>Sources of Genetic Variation</vt:lpstr>
      <vt:lpstr>Crossing Over</vt:lpstr>
      <vt:lpstr>Independent Assortment of chromosomes</vt:lpstr>
      <vt:lpstr>PowerPoint Presentation</vt:lpstr>
      <vt:lpstr>PowerPoint Presentation</vt:lpstr>
      <vt:lpstr>Nondisjunction</vt:lpstr>
      <vt:lpstr>Karyotype</vt:lpstr>
      <vt:lpstr>Sources of Genetic Variation</vt:lpstr>
      <vt:lpstr>Karyotype Analysis Fixes</vt:lpstr>
      <vt:lpstr>Karyotypes</vt:lpstr>
      <vt:lpstr>Nondisjunction disorders</vt:lpstr>
      <vt:lpstr>Warmup 3/20</vt:lpstr>
      <vt:lpstr>Warmup 3/21</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Reproduction</dc:title>
  <dc:creator>erict.nebel</dc:creator>
  <cp:lastModifiedBy>Nebel, Eric T.</cp:lastModifiedBy>
  <cp:revision>93</cp:revision>
  <dcterms:created xsi:type="dcterms:W3CDTF">2014-04-24T17:37:07Z</dcterms:created>
  <dcterms:modified xsi:type="dcterms:W3CDTF">2018-10-25T10:36:20Z</dcterms:modified>
</cp:coreProperties>
</file>