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82" r:id="rId2"/>
    <p:sldId id="283" r:id="rId3"/>
    <p:sldId id="284" r:id="rId4"/>
    <p:sldId id="285" r:id="rId5"/>
    <p:sldId id="306" r:id="rId6"/>
    <p:sldId id="321" r:id="rId7"/>
    <p:sldId id="286" r:id="rId8"/>
    <p:sldId id="307" r:id="rId9"/>
    <p:sldId id="287" r:id="rId10"/>
    <p:sldId id="288" r:id="rId11"/>
    <p:sldId id="289" r:id="rId12"/>
    <p:sldId id="322" r:id="rId13"/>
    <p:sldId id="290" r:id="rId14"/>
    <p:sldId id="308" r:id="rId15"/>
    <p:sldId id="291" r:id="rId16"/>
    <p:sldId id="292" r:id="rId17"/>
    <p:sldId id="297" r:id="rId18"/>
    <p:sldId id="293" r:id="rId19"/>
    <p:sldId id="294" r:id="rId20"/>
    <p:sldId id="295" r:id="rId21"/>
    <p:sldId id="298" r:id="rId22"/>
    <p:sldId id="299" r:id="rId23"/>
    <p:sldId id="300" r:id="rId24"/>
    <p:sldId id="301" r:id="rId25"/>
    <p:sldId id="302" r:id="rId2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3B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4EC20-00A6-4DCD-8814-7BB2CC9A9A82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CE7F2-29FF-4DDD-B788-3EBB50DE69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57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E9628-9090-48B0-8F5E-F60E05757133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99CEB-BEFD-468D-95A8-5876474324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02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39826E9-C1E0-48CD-94C6-7672CA9903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AC941B8-6409-434A-A794-FC70DF8EEC4B}" type="datetimeFigureOut">
              <a:rPr lang="en-US" smtClean="0"/>
              <a:pPr/>
              <a:t>10/25/2018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Differences between DNA and RNA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Making A Protein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6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/>
              <a:t>Translation </a:t>
            </a:r>
            <a:r>
              <a:rPr lang="en-US" sz="4000" dirty="0" smtClean="0"/>
              <a:t>(mRNA </a:t>
            </a:r>
            <a:r>
              <a:rPr lang="en-US" sz="4000" dirty="0">
                <a:sym typeface="Wingdings"/>
              </a:rPr>
              <a:t></a:t>
            </a:r>
            <a:r>
              <a:rPr lang="en-US" sz="4000" dirty="0"/>
              <a:t> Protein)</a:t>
            </a:r>
          </a:p>
          <a:p>
            <a:pPr lvl="1"/>
            <a:r>
              <a:rPr lang="en-US" sz="4000" dirty="0"/>
              <a:t>Process of </a:t>
            </a:r>
            <a:r>
              <a:rPr lang="en-US" sz="4000" dirty="0" smtClean="0"/>
              <a:t>reading the </a:t>
            </a:r>
            <a:r>
              <a:rPr lang="en-US" sz="4000" dirty="0"/>
              <a:t>mRNA </a:t>
            </a:r>
            <a:r>
              <a:rPr lang="en-US" sz="4000" dirty="0" smtClean="0"/>
              <a:t>to </a:t>
            </a:r>
            <a:r>
              <a:rPr lang="en-US" sz="4000" dirty="0" smtClean="0">
                <a:solidFill>
                  <a:srgbClr val="FF0000"/>
                </a:solidFill>
              </a:rPr>
              <a:t>create the correct sequence of amino acids</a:t>
            </a:r>
            <a:endParaRPr lang="en-US" sz="4000" dirty="0">
              <a:solidFill>
                <a:srgbClr val="FF0000"/>
              </a:solidFill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776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a protein?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Chains of amino acids linked together</a:t>
            </a:r>
          </a:p>
          <a:p>
            <a:pPr lvl="1"/>
            <a:r>
              <a:rPr lang="en-US" sz="3200" dirty="0"/>
              <a:t>DNA encodes the </a:t>
            </a:r>
            <a:r>
              <a:rPr lang="en-US" sz="3200" dirty="0">
                <a:solidFill>
                  <a:srgbClr val="FF0000"/>
                </a:solidFill>
              </a:rPr>
              <a:t>instructions</a:t>
            </a:r>
            <a:r>
              <a:rPr lang="en-US" sz="3200" dirty="0"/>
              <a:t> to make proteins</a:t>
            </a:r>
          </a:p>
          <a:p>
            <a:pPr lvl="1"/>
            <a:r>
              <a:rPr lang="en-US" sz="3200" dirty="0"/>
              <a:t>DNA needs to be </a:t>
            </a:r>
            <a:r>
              <a:rPr lang="en-US" sz="3200" dirty="0">
                <a:solidFill>
                  <a:srgbClr val="FF0000"/>
                </a:solidFill>
              </a:rPr>
              <a:t>changed into RNA </a:t>
            </a:r>
            <a:r>
              <a:rPr lang="en-US" sz="3200" dirty="0"/>
              <a:t>to make the </a:t>
            </a:r>
            <a:r>
              <a:rPr lang="en-US" sz="3200" dirty="0" smtClean="0"/>
              <a:t>protein</a:t>
            </a:r>
          </a:p>
          <a:p>
            <a:pPr lvl="1"/>
            <a:r>
              <a:rPr lang="en-US" sz="3200" dirty="0" smtClean="0"/>
              <a:t>Proteins are made of </a:t>
            </a:r>
            <a:r>
              <a:rPr lang="en-US" sz="3200" dirty="0" smtClean="0">
                <a:solidFill>
                  <a:srgbClr val="FF0000"/>
                </a:solidFill>
              </a:rPr>
              <a:t>amino acids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664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Examples of polypeptides</a:t>
            </a:r>
          </a:p>
          <a:p>
            <a:pPr lvl="1"/>
            <a:r>
              <a:rPr lang="en-US" sz="3600" dirty="0" smtClean="0"/>
              <a:t>Insulin:  </a:t>
            </a:r>
            <a:r>
              <a:rPr lang="en-US" sz="3600" dirty="0" smtClean="0">
                <a:solidFill>
                  <a:srgbClr val="FF0000"/>
                </a:solidFill>
              </a:rPr>
              <a:t>protein that regulates the amount of glucose in the blood</a:t>
            </a:r>
          </a:p>
          <a:p>
            <a:pPr lvl="1"/>
            <a:r>
              <a:rPr lang="en-US" sz="3600" dirty="0" smtClean="0"/>
              <a:t>Hemoglobin:  </a:t>
            </a:r>
            <a:r>
              <a:rPr lang="en-US" sz="3600" dirty="0" smtClean="0">
                <a:solidFill>
                  <a:srgbClr val="FF0000"/>
                </a:solidFill>
              </a:rPr>
              <a:t>protein that is in red blood cells that transports oxygen and carbon dioxide into and out of the body</a:t>
            </a:r>
          </a:p>
        </p:txBody>
      </p:sp>
    </p:spTree>
    <p:extLst>
      <p:ext uri="{BB962C8B-B14F-4D97-AF65-F5344CB8AC3E}">
        <p14:creationId xmlns:p14="http://schemas.microsoft.com/office/powerpoint/2010/main" val="21848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mRNA is read with a </a:t>
            </a:r>
            <a:r>
              <a:rPr lang="en-US" sz="3600" dirty="0">
                <a:solidFill>
                  <a:srgbClr val="FF0000"/>
                </a:solidFill>
              </a:rPr>
              <a:t>ribosome</a:t>
            </a:r>
          </a:p>
          <a:p>
            <a:pPr lvl="1"/>
            <a:r>
              <a:rPr lang="en-US" sz="3600" dirty="0" smtClean="0"/>
              <a:t>The ribosome “reads” the mRNA </a:t>
            </a:r>
            <a:r>
              <a:rPr lang="en-US" sz="3600" dirty="0" smtClean="0">
                <a:solidFill>
                  <a:srgbClr val="FF0000"/>
                </a:solidFill>
              </a:rPr>
              <a:t>3 bases</a:t>
            </a:r>
            <a:r>
              <a:rPr lang="en-US" sz="3600" dirty="0" smtClean="0"/>
              <a:t> at a time</a:t>
            </a:r>
          </a:p>
          <a:p>
            <a:pPr lvl="2"/>
            <a:r>
              <a:rPr lang="en-US" sz="3200" dirty="0" smtClean="0"/>
              <a:t>These 3 bases are called </a:t>
            </a:r>
            <a:r>
              <a:rPr lang="en-US" sz="3200" dirty="0" err="1" smtClean="0">
                <a:solidFill>
                  <a:srgbClr val="FF0000"/>
                </a:solidFill>
              </a:rPr>
              <a:t>codons</a:t>
            </a:r>
            <a:r>
              <a:rPr lang="en-US" sz="3200" dirty="0" smtClean="0"/>
              <a:t>.</a:t>
            </a:r>
          </a:p>
          <a:p>
            <a:pPr lvl="2"/>
            <a:r>
              <a:rPr lang="en-US" sz="3200" dirty="0" smtClean="0"/>
              <a:t>Each </a:t>
            </a:r>
            <a:r>
              <a:rPr lang="en-US" sz="3200" dirty="0" err="1" smtClean="0"/>
              <a:t>codon</a:t>
            </a:r>
            <a:r>
              <a:rPr lang="en-US" sz="3200" dirty="0" smtClean="0"/>
              <a:t> codes for </a:t>
            </a:r>
            <a:r>
              <a:rPr lang="en-US" sz="3200" dirty="0" smtClean="0">
                <a:solidFill>
                  <a:srgbClr val="FF0000"/>
                </a:solidFill>
              </a:rPr>
              <a:t>1 amino acid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127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Write out the mRNA </a:t>
            </a:r>
            <a:r>
              <a:rPr lang="en-US" sz="3200" dirty="0" err="1" smtClean="0"/>
              <a:t>acodons</a:t>
            </a:r>
            <a:r>
              <a:rPr lang="en-US" sz="3200" dirty="0" smtClean="0"/>
              <a:t> to the DNA </a:t>
            </a:r>
            <a:r>
              <a:rPr lang="en-US" sz="3200" dirty="0" err="1" smtClean="0"/>
              <a:t>codons</a:t>
            </a:r>
            <a:r>
              <a:rPr lang="en-US" sz="3200" dirty="0" smtClean="0"/>
              <a:t> below</a:t>
            </a:r>
          </a:p>
          <a:p>
            <a:pPr lvl="1"/>
            <a:r>
              <a:rPr lang="en-US" sz="3200" dirty="0" smtClean="0"/>
              <a:t>AAT</a:t>
            </a:r>
          </a:p>
          <a:p>
            <a:pPr lvl="1"/>
            <a:r>
              <a:rPr lang="en-US" sz="3200" dirty="0" smtClean="0"/>
              <a:t>CGA</a:t>
            </a:r>
          </a:p>
          <a:p>
            <a:pPr lvl="1"/>
            <a:r>
              <a:rPr lang="en-US" sz="3200" dirty="0" smtClean="0"/>
              <a:t>TAC</a:t>
            </a:r>
          </a:p>
          <a:p>
            <a:pPr lvl="1"/>
            <a:r>
              <a:rPr lang="en-US" sz="3200" dirty="0" smtClean="0"/>
              <a:t>GAT</a:t>
            </a:r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tRNA</a:t>
            </a:r>
            <a:r>
              <a:rPr lang="en-US" sz="3600" dirty="0" smtClean="0"/>
              <a:t> brings the amino acids to the ribosome</a:t>
            </a:r>
          </a:p>
          <a:p>
            <a:pPr lvl="1"/>
            <a:r>
              <a:rPr lang="en-US" sz="3600" dirty="0" err="1" smtClean="0"/>
              <a:t>Ribsome</a:t>
            </a:r>
            <a:r>
              <a:rPr lang="en-US" sz="3600" dirty="0" smtClean="0"/>
              <a:t> binds the amino acid to other amino acids with a </a:t>
            </a:r>
            <a:r>
              <a:rPr lang="en-US" sz="3600" dirty="0" smtClean="0">
                <a:solidFill>
                  <a:srgbClr val="FF0000"/>
                </a:solidFill>
              </a:rPr>
              <a:t>peptide bond</a:t>
            </a:r>
          </a:p>
          <a:p>
            <a:pPr lvl="1"/>
            <a:r>
              <a:rPr lang="en-US" sz="3600" dirty="0" smtClean="0"/>
              <a:t>The </a:t>
            </a:r>
            <a:r>
              <a:rPr lang="en-US" sz="3600" dirty="0" err="1" smtClean="0"/>
              <a:t>tRNA</a:t>
            </a:r>
            <a:r>
              <a:rPr lang="en-US" sz="3600" dirty="0" smtClean="0"/>
              <a:t> forms a </a:t>
            </a:r>
            <a:r>
              <a:rPr lang="en-US" sz="3600" dirty="0" smtClean="0">
                <a:solidFill>
                  <a:srgbClr val="FF0000"/>
                </a:solidFill>
              </a:rPr>
              <a:t>complement</a:t>
            </a:r>
            <a:r>
              <a:rPr lang="en-US" sz="3600" dirty="0" smtClean="0"/>
              <a:t> to the mRNA </a:t>
            </a:r>
            <a:r>
              <a:rPr lang="en-US" sz="3600" dirty="0" err="1" smtClean="0"/>
              <a:t>codon</a:t>
            </a:r>
            <a:endParaRPr lang="en-US" sz="3600" dirty="0" smtClean="0"/>
          </a:p>
          <a:p>
            <a:pPr lvl="2"/>
            <a:r>
              <a:rPr lang="en-US" sz="3200" dirty="0" smtClean="0"/>
              <a:t>Called an </a:t>
            </a:r>
            <a:r>
              <a:rPr lang="en-US" sz="3200" dirty="0" smtClean="0">
                <a:solidFill>
                  <a:srgbClr val="FF0000"/>
                </a:solidFill>
              </a:rPr>
              <a:t>anti-</a:t>
            </a:r>
            <a:r>
              <a:rPr lang="en-US" sz="3200" dirty="0" err="1" smtClean="0">
                <a:solidFill>
                  <a:srgbClr val="FF0000"/>
                </a:solidFill>
              </a:rPr>
              <a:t>codon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Write out the </a:t>
            </a:r>
            <a:r>
              <a:rPr lang="en-US" sz="3200" dirty="0" err="1" smtClean="0"/>
              <a:t>tRNA</a:t>
            </a:r>
            <a:r>
              <a:rPr lang="en-US" sz="3200" dirty="0" smtClean="0"/>
              <a:t> anti-</a:t>
            </a:r>
            <a:r>
              <a:rPr lang="en-US" sz="3200" dirty="0" err="1" smtClean="0"/>
              <a:t>codons</a:t>
            </a:r>
            <a:r>
              <a:rPr lang="en-US" sz="3200" dirty="0" smtClean="0"/>
              <a:t> to the mRNA </a:t>
            </a:r>
            <a:r>
              <a:rPr lang="en-US" sz="3200" dirty="0" err="1" smtClean="0"/>
              <a:t>codons</a:t>
            </a:r>
            <a:r>
              <a:rPr lang="en-US" sz="3200" dirty="0" smtClean="0"/>
              <a:t> below</a:t>
            </a:r>
          </a:p>
          <a:p>
            <a:pPr lvl="1"/>
            <a:r>
              <a:rPr lang="en-US" sz="3200" dirty="0" smtClean="0"/>
              <a:t>UUA</a:t>
            </a:r>
          </a:p>
          <a:p>
            <a:pPr lvl="1"/>
            <a:r>
              <a:rPr lang="en-US" sz="3200" dirty="0" smtClean="0"/>
              <a:t>GCA</a:t>
            </a:r>
          </a:p>
          <a:p>
            <a:pPr lvl="1"/>
            <a:r>
              <a:rPr lang="en-US" sz="3200" dirty="0" smtClean="0"/>
              <a:t>AUG</a:t>
            </a:r>
          </a:p>
          <a:p>
            <a:pPr lvl="1"/>
            <a:r>
              <a:rPr lang="en-US" sz="3200" dirty="0" smtClean="0"/>
              <a:t>CUA</a:t>
            </a:r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1143000"/>
            <a:ext cx="7620000" cy="4572000"/>
            <a:chOff x="6233" y="1240"/>
            <a:chExt cx="4725" cy="2850"/>
          </a:xfrm>
        </p:grpSpPr>
        <p:pic>
          <p:nvPicPr>
            <p:cNvPr id="1027" name="Picture 12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 r="10703"/>
            <a:stretch>
              <a:fillRect/>
            </a:stretch>
          </p:blipFill>
          <p:spPr bwMode="auto">
            <a:xfrm>
              <a:off x="6233" y="1240"/>
              <a:ext cx="4725" cy="2850"/>
            </a:xfrm>
            <a:prstGeom prst="rect">
              <a:avLst/>
            </a:prstGeom>
            <a:noFill/>
          </p:spPr>
        </p:pic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 flipH="1">
              <a:off x="10180" y="2678"/>
              <a:ext cx="389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You use a </a:t>
            </a:r>
            <a:r>
              <a:rPr lang="en-US" sz="4400" dirty="0" err="1" smtClean="0">
                <a:solidFill>
                  <a:srgbClr val="FF0000"/>
                </a:solidFill>
              </a:rPr>
              <a:t>codon</a:t>
            </a:r>
            <a:r>
              <a:rPr lang="en-US" sz="4400" dirty="0" smtClean="0">
                <a:solidFill>
                  <a:srgbClr val="FF0000"/>
                </a:solidFill>
              </a:rPr>
              <a:t> chart </a:t>
            </a:r>
            <a:r>
              <a:rPr lang="en-US" sz="4400" dirty="0" smtClean="0"/>
              <a:t>to determine which amino acid bonds to the </a:t>
            </a:r>
            <a:r>
              <a:rPr lang="en-US" sz="4400" dirty="0" err="1" smtClean="0"/>
              <a:t>codon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amino acid codon ch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"/>
            <a:ext cx="7696200" cy="613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Ribonucleic </a:t>
            </a:r>
            <a:r>
              <a:rPr lang="en-US" sz="3200" dirty="0" smtClean="0">
                <a:solidFill>
                  <a:srgbClr val="FF0000"/>
                </a:solidFill>
              </a:rPr>
              <a:t>Acid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Made of nucleotides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 smtClean="0"/>
              <a:t>Nucleotide has </a:t>
            </a:r>
            <a:r>
              <a:rPr lang="en-US" sz="3200" dirty="0"/>
              <a:t>3 </a:t>
            </a:r>
            <a:r>
              <a:rPr lang="en-US" sz="3200" dirty="0" smtClean="0"/>
              <a:t>parts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Phosphate group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Ribose </a:t>
            </a:r>
            <a:r>
              <a:rPr lang="en-US" sz="3200" dirty="0">
                <a:solidFill>
                  <a:srgbClr val="FF0000"/>
                </a:solidFill>
              </a:rPr>
              <a:t>sugar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Nitrogen base</a:t>
            </a:r>
          </a:p>
        </p:txBody>
      </p:sp>
    </p:spTree>
    <p:extLst>
      <p:ext uri="{BB962C8B-B14F-4D97-AF65-F5344CB8AC3E}">
        <p14:creationId xmlns:p14="http://schemas.microsoft.com/office/powerpoint/2010/main" val="83011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Use the </a:t>
            </a:r>
            <a:r>
              <a:rPr lang="en-US" sz="4400" dirty="0" err="1" smtClean="0"/>
              <a:t>codon</a:t>
            </a:r>
            <a:r>
              <a:rPr lang="en-US" sz="4400" dirty="0" smtClean="0"/>
              <a:t> chart to match the amino acids to the </a:t>
            </a:r>
            <a:r>
              <a:rPr lang="en-US" sz="4400" dirty="0" err="1" smtClean="0"/>
              <a:t>codons</a:t>
            </a:r>
            <a:endParaRPr lang="en-US" sz="4400" dirty="0" smtClean="0"/>
          </a:p>
          <a:p>
            <a:pPr lvl="1"/>
            <a:r>
              <a:rPr lang="en-US" sz="4400" dirty="0" smtClean="0"/>
              <a:t>UUA</a:t>
            </a:r>
          </a:p>
          <a:p>
            <a:pPr lvl="1"/>
            <a:r>
              <a:rPr lang="en-US" sz="4400" dirty="0" smtClean="0"/>
              <a:t>GCA</a:t>
            </a:r>
          </a:p>
          <a:p>
            <a:pPr lvl="1"/>
            <a:r>
              <a:rPr lang="en-US" sz="4400" dirty="0" smtClean="0"/>
              <a:t>AUG</a:t>
            </a:r>
          </a:p>
          <a:p>
            <a:pPr lvl="1"/>
            <a:r>
              <a:rPr lang="en-US" sz="4400" dirty="0" smtClean="0"/>
              <a:t>CUA</a:t>
            </a:r>
          </a:p>
          <a:p>
            <a:pPr lvl="1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Change in the DNA</a:t>
            </a:r>
            <a:r>
              <a:rPr lang="en-US" sz="3200" dirty="0" smtClean="0"/>
              <a:t> of an individual</a:t>
            </a:r>
          </a:p>
          <a:p>
            <a:r>
              <a:rPr lang="en-US" sz="3200" dirty="0" smtClean="0"/>
              <a:t>Can be inherited or received later in life </a:t>
            </a:r>
          </a:p>
          <a:p>
            <a:r>
              <a:rPr lang="en-US" sz="3200" dirty="0" smtClean="0"/>
              <a:t>Can be caused by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Radiation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Chemicals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Mismatching nucleotides during DNA Replication</a:t>
            </a:r>
          </a:p>
          <a:p>
            <a:r>
              <a:rPr lang="en-US" sz="3200" dirty="0" smtClean="0"/>
              <a:t>If it happens in the </a:t>
            </a:r>
            <a:r>
              <a:rPr lang="en-US" sz="3200" dirty="0" smtClean="0">
                <a:solidFill>
                  <a:srgbClr val="FF0000"/>
                </a:solidFill>
              </a:rPr>
              <a:t>gametes (sperm or egg cells), it will be passed on to the children</a:t>
            </a:r>
          </a:p>
          <a:p>
            <a:pPr lvl="1"/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Point Mutations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Change in 1 nucleotide base pair in the DNA sequence</a:t>
            </a:r>
          </a:p>
          <a:p>
            <a:pPr lvl="1"/>
            <a:r>
              <a:rPr lang="en-US" sz="3200" dirty="0" smtClean="0"/>
              <a:t>EXAMPLE</a:t>
            </a:r>
          </a:p>
          <a:p>
            <a:pPr lvl="2"/>
            <a:r>
              <a:rPr lang="en-US" sz="2800" dirty="0" smtClean="0"/>
              <a:t>TTT  </a:t>
            </a:r>
            <a:r>
              <a:rPr lang="en-US" sz="2800" dirty="0" smtClean="0">
                <a:solidFill>
                  <a:srgbClr val="FF0000"/>
                </a:solidFill>
              </a:rPr>
              <a:t>GGG</a:t>
            </a:r>
            <a:r>
              <a:rPr lang="en-US" sz="2800" dirty="0" smtClean="0"/>
              <a:t>  CCC  AAA:  Original</a:t>
            </a:r>
          </a:p>
          <a:p>
            <a:pPr lvl="2"/>
            <a:r>
              <a:rPr lang="en-US" sz="2800" dirty="0" smtClean="0"/>
              <a:t>TTT  </a:t>
            </a:r>
            <a:r>
              <a:rPr lang="en-US" sz="2800" dirty="0" smtClean="0">
                <a:solidFill>
                  <a:srgbClr val="FF0000"/>
                </a:solidFill>
              </a:rPr>
              <a:t>AGG</a:t>
            </a:r>
            <a:r>
              <a:rPr lang="en-US" sz="2800" dirty="0" smtClean="0"/>
              <a:t>  CCC  AAA:  Mutated</a:t>
            </a:r>
          </a:p>
          <a:p>
            <a:pPr lvl="1"/>
            <a:r>
              <a:rPr lang="en-US" sz="3000" dirty="0" smtClean="0"/>
              <a:t>Only changes </a:t>
            </a:r>
            <a:r>
              <a:rPr lang="en-US" sz="3000" dirty="0" smtClean="0">
                <a:solidFill>
                  <a:srgbClr val="FF0000"/>
                </a:solidFill>
              </a:rPr>
              <a:t>1</a:t>
            </a:r>
            <a:r>
              <a:rPr lang="en-US" sz="3000" dirty="0" smtClean="0"/>
              <a:t> amino acid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Mutations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Frameshift</a:t>
            </a:r>
            <a:r>
              <a:rPr lang="en-US" sz="3200" dirty="0" smtClean="0"/>
              <a:t> Mutations</a:t>
            </a:r>
          </a:p>
          <a:p>
            <a:pPr lvl="1"/>
            <a:r>
              <a:rPr lang="en-US" sz="3200" dirty="0" smtClean="0"/>
              <a:t>Causes the codon reading frame to get moved up or down </a:t>
            </a:r>
          </a:p>
          <a:p>
            <a:pPr lvl="1"/>
            <a:r>
              <a:rPr lang="en-US" sz="2800" dirty="0" smtClean="0"/>
              <a:t>Insertion:  </a:t>
            </a:r>
            <a:r>
              <a:rPr lang="en-US" sz="2800" dirty="0" smtClean="0">
                <a:solidFill>
                  <a:srgbClr val="FF0000"/>
                </a:solidFill>
              </a:rPr>
              <a:t>when a new nucleotide gets put into the sequence</a:t>
            </a:r>
          </a:p>
          <a:p>
            <a:pPr lvl="2"/>
            <a:r>
              <a:rPr lang="en-US" sz="2800" dirty="0" smtClean="0"/>
              <a:t>TTT  GGG  </a:t>
            </a:r>
            <a:r>
              <a:rPr lang="en-US" sz="2800" dirty="0" smtClean="0">
                <a:solidFill>
                  <a:srgbClr val="FF0000"/>
                </a:solidFill>
              </a:rPr>
              <a:t>CCC</a:t>
            </a:r>
            <a:r>
              <a:rPr lang="en-US" sz="2800" dirty="0" smtClean="0"/>
              <a:t>  AAA:  Original</a:t>
            </a:r>
            <a:br>
              <a:rPr lang="en-US" sz="2800" dirty="0" smtClean="0"/>
            </a:br>
            <a:r>
              <a:rPr lang="en-US" sz="2800" dirty="0" smtClean="0"/>
              <a:t>TTT  GGG  </a:t>
            </a:r>
            <a:r>
              <a:rPr lang="en-US" sz="2800" dirty="0" smtClean="0">
                <a:solidFill>
                  <a:srgbClr val="FF0000"/>
                </a:solidFill>
              </a:rPr>
              <a:t>ACC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C</a:t>
            </a:r>
            <a:r>
              <a:rPr lang="en-US" sz="2800" dirty="0" smtClean="0"/>
              <a:t>AA A:  Mutated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Mutations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3200" dirty="0" smtClean="0"/>
          </a:p>
          <a:p>
            <a:pPr lvl="2"/>
            <a:r>
              <a:rPr lang="en-US" sz="2800" dirty="0" smtClean="0"/>
              <a:t>Deletion:  </a:t>
            </a:r>
            <a:r>
              <a:rPr lang="en-US" sz="2800" dirty="0" smtClean="0">
                <a:solidFill>
                  <a:srgbClr val="FF0000"/>
                </a:solidFill>
              </a:rPr>
              <a:t>when 1 nucleotide gets removed from the sequence</a:t>
            </a:r>
          </a:p>
          <a:p>
            <a:pPr lvl="2"/>
            <a:endParaRPr lang="en-US" sz="2800" dirty="0"/>
          </a:p>
          <a:p>
            <a:pPr lvl="2"/>
            <a:r>
              <a:rPr lang="en-US" sz="2800" dirty="0" smtClean="0"/>
              <a:t>TTT  GG</a:t>
            </a:r>
            <a:r>
              <a:rPr lang="en-US" sz="2800" dirty="0" smtClean="0">
                <a:solidFill>
                  <a:srgbClr val="FF0000"/>
                </a:solidFill>
              </a:rPr>
              <a:t>G  CCC  </a:t>
            </a:r>
            <a:r>
              <a:rPr lang="en-US" sz="2800" dirty="0" smtClean="0"/>
              <a:t>AAA:  Original</a:t>
            </a:r>
            <a:br>
              <a:rPr lang="en-US" sz="2800" dirty="0" smtClean="0"/>
            </a:br>
            <a:r>
              <a:rPr lang="en-US" sz="2800" dirty="0" smtClean="0"/>
              <a:t>TTT  </a:t>
            </a:r>
            <a:r>
              <a:rPr lang="en-US" sz="2800" dirty="0" smtClean="0">
                <a:solidFill>
                  <a:srgbClr val="FF0000"/>
                </a:solidFill>
              </a:rPr>
              <a:t>GGC  CC</a:t>
            </a:r>
            <a:r>
              <a:rPr lang="en-US" sz="2800" dirty="0" smtClean="0"/>
              <a:t>A  AA:  Mutated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Frameshift</a:t>
            </a:r>
            <a:r>
              <a:rPr lang="en-US" dirty="0" smtClean="0"/>
              <a:t> Mutations 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Structure is a </a:t>
            </a:r>
            <a:r>
              <a:rPr lang="en-US" sz="3200" dirty="0" smtClean="0">
                <a:solidFill>
                  <a:srgbClr val="FF0000"/>
                </a:solidFill>
              </a:rPr>
              <a:t>single helix</a:t>
            </a:r>
            <a:endParaRPr lang="en-US" sz="3200" dirty="0"/>
          </a:p>
          <a:p>
            <a:r>
              <a:rPr lang="en-US" sz="3200" dirty="0"/>
              <a:t>Nitrogen Bases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Guanine</a:t>
            </a:r>
            <a:r>
              <a:rPr lang="en-US" sz="3200" dirty="0"/>
              <a:t> (G)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Cytosine</a:t>
            </a:r>
            <a:r>
              <a:rPr lang="en-US" sz="3200" dirty="0"/>
              <a:t> (C)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Adenine</a:t>
            </a:r>
            <a:r>
              <a:rPr lang="en-US" sz="3200" dirty="0"/>
              <a:t> (A)</a:t>
            </a:r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Uracil</a:t>
            </a:r>
            <a:r>
              <a:rPr lang="en-US" sz="3200" dirty="0"/>
              <a:t> (U) (only found in RNA)</a:t>
            </a:r>
          </a:p>
          <a:p>
            <a:endParaRPr lang="en-US" sz="3200" dirty="0"/>
          </a:p>
        </p:txBody>
      </p:sp>
      <p:pic>
        <p:nvPicPr>
          <p:cNvPr id="2052" name="Picture 4" descr="http://images.wikia.com/psychology/images/9/9e/Uracil_chemical_structu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38200"/>
            <a:ext cx="2085975" cy="2792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89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Types of RNA</a:t>
            </a:r>
          </a:p>
          <a:p>
            <a:pPr lvl="1"/>
            <a:r>
              <a:rPr lang="en-US" sz="3200" dirty="0"/>
              <a:t>Messenger RNA (mRNA):  </a:t>
            </a:r>
            <a:r>
              <a:rPr lang="en-US" sz="3200" dirty="0" smtClean="0">
                <a:solidFill>
                  <a:srgbClr val="FF0000"/>
                </a:solidFill>
              </a:rPr>
              <a:t>complementary copy of DNA that brings the directions to build proteins to the ribosome</a:t>
            </a:r>
            <a:endParaRPr lang="en-US" sz="3200" dirty="0">
              <a:solidFill>
                <a:srgbClr val="FF0000"/>
              </a:solidFill>
            </a:endParaRPr>
          </a:p>
          <a:p>
            <a:pPr lvl="1"/>
            <a:r>
              <a:rPr lang="en-US" sz="3200" dirty="0"/>
              <a:t>Ribosomal RNA (</a:t>
            </a:r>
            <a:r>
              <a:rPr lang="en-US" sz="3200" dirty="0" err="1"/>
              <a:t>rRNA</a:t>
            </a:r>
            <a:r>
              <a:rPr lang="en-US" sz="3200" dirty="0"/>
              <a:t>):  </a:t>
            </a:r>
            <a:r>
              <a:rPr lang="en-US" sz="3200" dirty="0">
                <a:solidFill>
                  <a:srgbClr val="FF0000"/>
                </a:solidFill>
              </a:rPr>
              <a:t>part of what makes a ribosome</a:t>
            </a:r>
          </a:p>
          <a:p>
            <a:pPr lvl="1"/>
            <a:r>
              <a:rPr lang="en-US" sz="3200" dirty="0" smtClean="0"/>
              <a:t>Transfer RNA </a:t>
            </a:r>
            <a:r>
              <a:rPr lang="en-US" sz="3200" dirty="0"/>
              <a:t>(tRNA):  </a:t>
            </a:r>
            <a:r>
              <a:rPr lang="en-US" sz="3200" dirty="0" smtClean="0">
                <a:solidFill>
                  <a:srgbClr val="FF0000"/>
                </a:solidFill>
              </a:rPr>
              <a:t>brings amino </a:t>
            </a:r>
            <a:r>
              <a:rPr lang="en-US" sz="3200" dirty="0">
                <a:solidFill>
                  <a:srgbClr val="FF0000"/>
                </a:solidFill>
              </a:rPr>
              <a:t>acids to the ribosome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316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725608"/>
              </p:ext>
            </p:extLst>
          </p:nvPr>
        </p:nvGraphicFramePr>
        <p:xfrm>
          <a:off x="609600" y="1447800"/>
          <a:ext cx="7315200" cy="478129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89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7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74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Arial"/>
                        </a:rPr>
                        <a:t>DNA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Arial"/>
                        </a:rPr>
                        <a:t>RNA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Arial"/>
                        </a:rPr>
                        <a:t>Structure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Double Helix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Single Helix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Arial"/>
                        </a:rPr>
                        <a:t>Sugar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Deoxyribose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Ribose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Arial"/>
                        </a:rPr>
                        <a:t>Bases used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Thymine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Uracil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Arial"/>
                        </a:rPr>
                        <a:t>Location made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Nucleus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Nucleus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Arial"/>
                        </a:rPr>
                        <a:t>Location Used</a:t>
                      </a:r>
                      <a:endParaRPr lang="en-US" sz="2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Nucleus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Ribosome</a:t>
                      </a:r>
                      <a:endParaRPr lang="en-US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Warmup 10/9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RNA?</a:t>
            </a:r>
          </a:p>
          <a:p>
            <a:r>
              <a:rPr lang="en-US" sz="4000" dirty="0" smtClean="0"/>
              <a:t>What are 3 differences between DNA and RNA?</a:t>
            </a:r>
          </a:p>
          <a:p>
            <a:r>
              <a:rPr lang="en-US" sz="4000" dirty="0" smtClean="0"/>
              <a:t>Where is RNA made?</a:t>
            </a:r>
          </a:p>
          <a:p>
            <a:r>
              <a:rPr lang="en-US" sz="4000" dirty="0" smtClean="0"/>
              <a:t>Where is RNA used?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479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Transcribing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 smtClean="0"/>
              <a:t>Transcription:  Process of making </a:t>
            </a:r>
            <a:r>
              <a:rPr lang="en-US" sz="3600" dirty="0" smtClean="0">
                <a:solidFill>
                  <a:srgbClr val="FF0000"/>
                </a:solidFill>
              </a:rPr>
              <a:t>mRNA</a:t>
            </a:r>
          </a:p>
          <a:p>
            <a:pPr lvl="1"/>
            <a:r>
              <a:rPr lang="en-US" sz="3600" dirty="0" smtClean="0"/>
              <a:t>Steps of Transcription</a:t>
            </a:r>
          </a:p>
          <a:p>
            <a:pPr lvl="2"/>
            <a:r>
              <a:rPr lang="en-US" sz="3200" dirty="0" smtClean="0">
                <a:solidFill>
                  <a:srgbClr val="FF0000"/>
                </a:solidFill>
              </a:rPr>
              <a:t>RNA Polymerase </a:t>
            </a:r>
            <a:r>
              <a:rPr lang="en-US" sz="3200" dirty="0" smtClean="0"/>
              <a:t>binds to the </a:t>
            </a:r>
            <a:r>
              <a:rPr lang="en-US" sz="3200" dirty="0" smtClean="0">
                <a:solidFill>
                  <a:srgbClr val="FF0000"/>
                </a:solidFill>
              </a:rPr>
              <a:t>DNA</a:t>
            </a:r>
          </a:p>
          <a:p>
            <a:pPr lvl="2"/>
            <a:r>
              <a:rPr lang="en-US" sz="3200" dirty="0" smtClean="0"/>
              <a:t>DNA unwinds </a:t>
            </a:r>
            <a:r>
              <a:rPr lang="en-US" sz="3200" dirty="0" smtClean="0">
                <a:solidFill>
                  <a:srgbClr val="FF0000"/>
                </a:solidFill>
              </a:rPr>
              <a:t>only</a:t>
            </a:r>
            <a:r>
              <a:rPr lang="en-US" sz="3200" dirty="0" smtClean="0"/>
              <a:t> where the polymerase is bound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2692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RNA polymerase adds </a:t>
            </a:r>
            <a:r>
              <a:rPr lang="en-US" sz="3600" dirty="0" smtClean="0">
                <a:solidFill>
                  <a:srgbClr val="FF0000"/>
                </a:solidFill>
              </a:rPr>
              <a:t>RNA nucleotides </a:t>
            </a:r>
            <a:r>
              <a:rPr lang="en-US" sz="3600" dirty="0" smtClean="0"/>
              <a:t>together that form a </a:t>
            </a:r>
            <a:r>
              <a:rPr lang="en-US" sz="3600" dirty="0" smtClean="0">
                <a:solidFill>
                  <a:srgbClr val="FF0000"/>
                </a:solidFill>
              </a:rPr>
              <a:t>complimentary copy </a:t>
            </a:r>
            <a:r>
              <a:rPr lang="en-US" sz="3600" dirty="0" smtClean="0"/>
              <a:t>of the </a:t>
            </a:r>
            <a:r>
              <a:rPr lang="en-US" sz="3600" dirty="0" smtClean="0">
                <a:solidFill>
                  <a:srgbClr val="FF0000"/>
                </a:solidFill>
              </a:rPr>
              <a:t>DNA</a:t>
            </a:r>
          </a:p>
          <a:p>
            <a:pPr lvl="1"/>
            <a:r>
              <a:rPr lang="en-US" sz="3200" dirty="0" smtClean="0"/>
              <a:t>C pairs with </a:t>
            </a:r>
            <a:r>
              <a:rPr lang="en-US" sz="3200" dirty="0" smtClean="0">
                <a:solidFill>
                  <a:srgbClr val="FF0000"/>
                </a:solidFill>
              </a:rPr>
              <a:t>G</a:t>
            </a:r>
          </a:p>
          <a:p>
            <a:pPr lvl="1"/>
            <a:r>
              <a:rPr lang="en-US" sz="3200" dirty="0" smtClean="0"/>
              <a:t>G pairs with </a:t>
            </a:r>
            <a:r>
              <a:rPr lang="en-US" sz="3200" dirty="0" smtClean="0">
                <a:solidFill>
                  <a:srgbClr val="FF0000"/>
                </a:solidFill>
              </a:rPr>
              <a:t>C</a:t>
            </a:r>
          </a:p>
          <a:p>
            <a:pPr lvl="1"/>
            <a:r>
              <a:rPr lang="en-US" sz="3200" dirty="0" smtClean="0"/>
              <a:t>A pairs with </a:t>
            </a:r>
            <a:r>
              <a:rPr lang="en-US" sz="3200" dirty="0" smtClean="0">
                <a:solidFill>
                  <a:srgbClr val="FF0000"/>
                </a:solidFill>
              </a:rPr>
              <a:t>U</a:t>
            </a:r>
          </a:p>
          <a:p>
            <a:pPr lvl="1"/>
            <a:r>
              <a:rPr lang="en-US" sz="3200" dirty="0" smtClean="0"/>
              <a:t>T pairs with </a:t>
            </a:r>
            <a:r>
              <a:rPr lang="en-US" sz="3200" dirty="0" smtClean="0">
                <a:solidFill>
                  <a:srgbClr val="FF0000"/>
                </a:solidFill>
              </a:rPr>
              <a:t>A</a:t>
            </a:r>
          </a:p>
          <a:p>
            <a:r>
              <a:rPr lang="en-US" sz="3600" dirty="0" smtClean="0"/>
              <a:t>When the mRNA is done being made it separates from the DNA and leaves the nucleus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</a:t>
            </a:r>
          </a:p>
          <a:p>
            <a:pPr lvl="1"/>
            <a:r>
              <a:rPr lang="en-US" sz="3600" dirty="0"/>
              <a:t>Original DNA strand:          </a:t>
            </a:r>
            <a:endParaRPr lang="en-US" sz="3600" dirty="0" smtClean="0"/>
          </a:p>
          <a:p>
            <a:pPr marL="365760" lvl="1" indent="0" algn="ctr">
              <a:buNone/>
            </a:pPr>
            <a:r>
              <a:rPr lang="en-US" sz="3600" b="1" dirty="0" smtClean="0"/>
              <a:t>G  </a:t>
            </a:r>
            <a:r>
              <a:rPr lang="en-US" sz="3600" b="1" dirty="0"/>
              <a:t>T  C  A  G  T  A  G  T  </a:t>
            </a:r>
            <a:r>
              <a:rPr lang="en-US" sz="3600" b="1" dirty="0" err="1"/>
              <a:t>T</a:t>
            </a:r>
            <a:r>
              <a:rPr lang="en-US" sz="3600" b="1" dirty="0"/>
              <a:t>  G  </a:t>
            </a:r>
            <a:r>
              <a:rPr lang="en-US" sz="3600" b="1" dirty="0" smtClean="0"/>
              <a:t>C</a:t>
            </a:r>
          </a:p>
          <a:p>
            <a:pPr marL="365760" lvl="1" indent="0" algn="ctr">
              <a:buNone/>
            </a:pPr>
            <a:endParaRPr lang="en-US" sz="3600" dirty="0"/>
          </a:p>
          <a:p>
            <a:pPr lvl="1"/>
            <a:r>
              <a:rPr lang="en-US" sz="3600" dirty="0" smtClean="0"/>
              <a:t>mRNA </a:t>
            </a:r>
            <a:r>
              <a:rPr lang="en-US" sz="3600" dirty="0"/>
              <a:t>strand: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65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14941</TotalTime>
  <Words>596</Words>
  <Application>Microsoft Office PowerPoint</Application>
  <PresentationFormat>On-screen Show (4:3)</PresentationFormat>
  <Paragraphs>125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Cambria</vt:lpstr>
      <vt:lpstr>Wingdings</vt:lpstr>
      <vt:lpstr>Adjacency</vt:lpstr>
      <vt:lpstr>Differences between DNA and RNA</vt:lpstr>
      <vt:lpstr>RNA Structure</vt:lpstr>
      <vt:lpstr>RNA Structure</vt:lpstr>
      <vt:lpstr>Types of RNA</vt:lpstr>
      <vt:lpstr>PowerPoint Presentation</vt:lpstr>
      <vt:lpstr>Warmup 10/9</vt:lpstr>
      <vt:lpstr>Transcribing RNA</vt:lpstr>
      <vt:lpstr>PowerPoint Presentation</vt:lpstr>
      <vt:lpstr>Example</vt:lpstr>
      <vt:lpstr>Translation</vt:lpstr>
      <vt:lpstr>Translation</vt:lpstr>
      <vt:lpstr>PowerPoint Presentation</vt:lpstr>
      <vt:lpstr>PowerPoint Presentation</vt:lpstr>
      <vt:lpstr>Practice Problems</vt:lpstr>
      <vt:lpstr>PowerPoint Presentation</vt:lpstr>
      <vt:lpstr>Practice Problems</vt:lpstr>
      <vt:lpstr>PowerPoint Presentation</vt:lpstr>
      <vt:lpstr>PowerPoint Presentation</vt:lpstr>
      <vt:lpstr>PowerPoint Presentation</vt:lpstr>
      <vt:lpstr>Practice Problems</vt:lpstr>
      <vt:lpstr>Mutations</vt:lpstr>
      <vt:lpstr>Mutations</vt:lpstr>
      <vt:lpstr>Types of Mutations</vt:lpstr>
      <vt:lpstr>Types of Mutations</vt:lpstr>
      <vt:lpstr>Frameshift Mutations EXAMPLE</vt:lpstr>
    </vt:vector>
  </TitlesOfParts>
  <Company>Union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Structure</dc:title>
  <dc:creator>Patricia Perkoski</dc:creator>
  <cp:lastModifiedBy>Nebel, Eric T.</cp:lastModifiedBy>
  <cp:revision>229</cp:revision>
  <cp:lastPrinted>2012-02-29T23:51:41Z</cp:lastPrinted>
  <dcterms:created xsi:type="dcterms:W3CDTF">2012-02-29T11:12:34Z</dcterms:created>
  <dcterms:modified xsi:type="dcterms:W3CDTF">2018-10-25T13:59:11Z</dcterms:modified>
</cp:coreProperties>
</file>