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70" r:id="rId14"/>
    <p:sldId id="267" r:id="rId15"/>
    <p:sldId id="268" r:id="rId16"/>
    <p:sldId id="272" r:id="rId17"/>
    <p:sldId id="273" r:id="rId18"/>
    <p:sldId id="274" r:id="rId19"/>
    <p:sldId id="275" r:id="rId20"/>
    <p:sldId id="294" r:id="rId21"/>
    <p:sldId id="276" r:id="rId22"/>
    <p:sldId id="277" r:id="rId23"/>
    <p:sldId id="295" r:id="rId24"/>
    <p:sldId id="296" r:id="rId25"/>
    <p:sldId id="297" r:id="rId26"/>
    <p:sldId id="278" r:id="rId27"/>
    <p:sldId id="279" r:id="rId28"/>
    <p:sldId id="280" r:id="rId29"/>
    <p:sldId id="281" r:id="rId30"/>
    <p:sldId id="292" r:id="rId31"/>
    <p:sldId id="282" r:id="rId32"/>
    <p:sldId id="283" r:id="rId33"/>
    <p:sldId id="284" r:id="rId34"/>
    <p:sldId id="288" r:id="rId35"/>
    <p:sldId id="285" r:id="rId36"/>
    <p:sldId id="286" r:id="rId37"/>
    <p:sldId id="287" r:id="rId38"/>
    <p:sldId id="289" r:id="rId39"/>
    <p:sldId id="290" r:id="rId40"/>
    <p:sldId id="291" r:id="rId41"/>
    <p:sldId id="300" r:id="rId42"/>
    <p:sldId id="301" r:id="rId43"/>
    <p:sldId id="302" r:id="rId44"/>
    <p:sldId id="305" r:id="rId45"/>
    <p:sldId id="303" r:id="rId46"/>
    <p:sldId id="304" r:id="rId47"/>
    <p:sldId id="306" r:id="rId48"/>
    <p:sldId id="307" r:id="rId49"/>
    <p:sldId id="308" r:id="rId50"/>
    <p:sldId id="309" r:id="rId51"/>
    <p:sldId id="310" r:id="rId52"/>
    <p:sldId id="311" r:id="rId53"/>
    <p:sldId id="312" r:id="rId54"/>
    <p:sldId id="313"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E3DB90-4D15-4A47-84B5-A61A005438A0}">
          <p14:sldIdLst>
            <p14:sldId id="256"/>
            <p14:sldId id="257"/>
            <p14:sldId id="258"/>
            <p14:sldId id="259"/>
            <p14:sldId id="260"/>
            <p14:sldId id="261"/>
            <p14:sldId id="262"/>
            <p14:sldId id="263"/>
            <p14:sldId id="264"/>
            <p14:sldId id="265"/>
            <p14:sldId id="271"/>
            <p14:sldId id="266"/>
            <p14:sldId id="270"/>
            <p14:sldId id="267"/>
            <p14:sldId id="268"/>
            <p14:sldId id="272"/>
            <p14:sldId id="273"/>
            <p14:sldId id="274"/>
            <p14:sldId id="275"/>
            <p14:sldId id="294"/>
            <p14:sldId id="276"/>
            <p14:sldId id="277"/>
            <p14:sldId id="295"/>
            <p14:sldId id="296"/>
            <p14:sldId id="297"/>
            <p14:sldId id="278"/>
            <p14:sldId id="279"/>
            <p14:sldId id="280"/>
            <p14:sldId id="281"/>
            <p14:sldId id="292"/>
            <p14:sldId id="282"/>
            <p14:sldId id="283"/>
            <p14:sldId id="284"/>
            <p14:sldId id="288"/>
            <p14:sldId id="285"/>
            <p14:sldId id="286"/>
            <p14:sldId id="287"/>
            <p14:sldId id="289"/>
            <p14:sldId id="290"/>
            <p14:sldId id="291"/>
            <p14:sldId id="300"/>
            <p14:sldId id="301"/>
            <p14:sldId id="302"/>
            <p14:sldId id="305"/>
            <p14:sldId id="303"/>
            <p14:sldId id="304"/>
            <p14:sldId id="306"/>
            <p14:sldId id="307"/>
            <p14:sldId id="308"/>
            <p14:sldId id="309"/>
            <p14:sldId id="310"/>
            <p14:sldId id="311"/>
            <p14:sldId id="312"/>
            <p14:sldId id="313"/>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Plants</a:t>
            </a:r>
            <a:endParaRPr lang="en-US" dirty="0"/>
          </a:p>
        </p:txBody>
      </p:sp>
      <p:sp>
        <p:nvSpPr>
          <p:cNvPr id="3" name="Subtitle 2"/>
          <p:cNvSpPr>
            <a:spLocks noGrp="1"/>
          </p:cNvSpPr>
          <p:nvPr>
            <p:ph type="subTitle" idx="1"/>
          </p:nvPr>
        </p:nvSpPr>
        <p:spPr/>
        <p:txBody>
          <a:bodyPr/>
          <a:lstStyle/>
          <a:p>
            <a:r>
              <a:rPr lang="en-US" dirty="0" smtClean="0"/>
              <a:t>Yea……</a:t>
            </a:r>
            <a:endParaRPr lang="en-US" dirty="0"/>
          </a:p>
        </p:txBody>
      </p:sp>
    </p:spTree>
    <p:extLst>
      <p:ext uri="{BB962C8B-B14F-4D97-AF65-F5344CB8AC3E}">
        <p14:creationId xmlns:p14="http://schemas.microsoft.com/office/powerpoint/2010/main" val="1126374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that make them different from normal plants</a:t>
            </a:r>
            <a:endParaRPr lang="en-US" dirty="0"/>
          </a:p>
        </p:txBody>
      </p:sp>
      <p:sp>
        <p:nvSpPr>
          <p:cNvPr id="3" name="Content Placeholder 2"/>
          <p:cNvSpPr>
            <a:spLocks noGrp="1"/>
          </p:cNvSpPr>
          <p:nvPr>
            <p:ph idx="1"/>
          </p:nvPr>
        </p:nvSpPr>
        <p:spPr/>
        <p:txBody>
          <a:bodyPr>
            <a:noAutofit/>
          </a:bodyPr>
          <a:lstStyle/>
          <a:p>
            <a:r>
              <a:rPr lang="en-US" sz="3200" dirty="0" smtClean="0"/>
              <a:t>They do not have a root</a:t>
            </a:r>
          </a:p>
          <a:p>
            <a:pPr lvl="1"/>
            <a:r>
              <a:rPr lang="en-US" sz="2800" dirty="0" smtClean="0"/>
              <a:t>Use instead a structure called a rhizoid that anchors the plant to a surface and absorbs water and minerals </a:t>
            </a:r>
          </a:p>
          <a:p>
            <a:r>
              <a:rPr lang="en-US" sz="2800" dirty="0" smtClean="0"/>
              <a:t>Central Cylinder:  thick layer of support cells surrounded by photosynthetic cells.  Supports the plant against gravity and stores food</a:t>
            </a:r>
          </a:p>
        </p:txBody>
      </p:sp>
    </p:spTree>
    <p:extLst>
      <p:ext uri="{BB962C8B-B14F-4D97-AF65-F5344CB8AC3E}">
        <p14:creationId xmlns:p14="http://schemas.microsoft.com/office/powerpoint/2010/main" val="108987001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Circadian rhythm-a daily cycle of behavior in an plant or animal, for example when it releases </a:t>
            </a:r>
            <a:r>
              <a:rPr lang="en-US" sz="3200" dirty="0" err="1"/>
              <a:t>auxins</a:t>
            </a:r>
            <a:r>
              <a:rPr lang="en-US" sz="3200" dirty="0"/>
              <a:t>.</a:t>
            </a:r>
          </a:p>
        </p:txBody>
      </p:sp>
    </p:spTree>
    <p:extLst>
      <p:ext uri="{BB962C8B-B14F-4D97-AF65-F5344CB8AC3E}">
        <p14:creationId xmlns:p14="http://schemas.microsoft.com/office/powerpoint/2010/main" val="116977039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Environmental </a:t>
            </a:r>
            <a:r>
              <a:rPr lang="en-US" dirty="0" smtClean="0"/>
              <a:t>stresses</a:t>
            </a:r>
            <a:endParaRPr lang="en-US" dirty="0"/>
          </a:p>
        </p:txBody>
      </p:sp>
      <p:sp>
        <p:nvSpPr>
          <p:cNvPr id="3" name="Content Placeholder 2"/>
          <p:cNvSpPr>
            <a:spLocks noGrp="1"/>
          </p:cNvSpPr>
          <p:nvPr>
            <p:ph idx="1"/>
          </p:nvPr>
        </p:nvSpPr>
        <p:spPr>
          <a:xfrm>
            <a:off x="2592925" y="1465942"/>
            <a:ext cx="8915400" cy="3777622"/>
          </a:xfrm>
        </p:spPr>
        <p:txBody>
          <a:bodyPr>
            <a:noAutofit/>
          </a:bodyPr>
          <a:lstStyle/>
          <a:p>
            <a:r>
              <a:rPr lang="en-US" sz="3200" dirty="0" smtClean="0"/>
              <a:t>Water </a:t>
            </a:r>
            <a:r>
              <a:rPr lang="en-US" sz="3200" dirty="0"/>
              <a:t>deficit-reduce the rate of transpiration by closing guard cells by reducing </a:t>
            </a:r>
            <a:r>
              <a:rPr lang="en-US" sz="3200" dirty="0" err="1"/>
              <a:t>abscisic</a:t>
            </a:r>
            <a:r>
              <a:rPr lang="en-US" sz="3200" dirty="0"/>
              <a:t> acid. Shallow root growth slows, deep roots growth increases to gather water.</a:t>
            </a:r>
          </a:p>
          <a:p>
            <a:r>
              <a:rPr lang="en-US" sz="3200" dirty="0" smtClean="0"/>
              <a:t>Oxygen </a:t>
            </a:r>
            <a:r>
              <a:rPr lang="en-US" sz="3200" dirty="0"/>
              <a:t>deprivation-too much water in soil decreases oxygen, plants use air tubes in the roots to provide air</a:t>
            </a:r>
            <a:r>
              <a:rPr lang="en-US" sz="3200" dirty="0" smtClean="0"/>
              <a:t>.</a:t>
            </a:r>
            <a:endParaRPr lang="en-US" sz="3200" dirty="0"/>
          </a:p>
        </p:txBody>
      </p:sp>
    </p:spTree>
    <p:extLst>
      <p:ext uri="{BB962C8B-B14F-4D97-AF65-F5344CB8AC3E}">
        <p14:creationId xmlns:p14="http://schemas.microsoft.com/office/powerpoint/2010/main" val="23903894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2127" y="711200"/>
            <a:ext cx="8915400" cy="3777622"/>
          </a:xfrm>
        </p:spPr>
        <p:txBody>
          <a:bodyPr>
            <a:noAutofit/>
          </a:bodyPr>
          <a:lstStyle/>
          <a:p>
            <a:r>
              <a:rPr lang="en-US" sz="3600" dirty="0" smtClean="0"/>
              <a:t>Salt </a:t>
            </a:r>
            <a:r>
              <a:rPr lang="en-US" sz="3600" dirty="0"/>
              <a:t>stress-Plants will try to select ions for plants to avoid excessive salt uptake but cannot live long in this environment.</a:t>
            </a:r>
          </a:p>
          <a:p>
            <a:r>
              <a:rPr lang="en-US" sz="3600" dirty="0" smtClean="0"/>
              <a:t>Heat </a:t>
            </a:r>
            <a:r>
              <a:rPr lang="en-US" sz="3600" dirty="0"/>
              <a:t>stress-Try to give off heat using transpiration and some tropical plants produce heat shock proteins</a:t>
            </a:r>
            <a:r>
              <a:rPr lang="en-US" sz="3600" dirty="0" smtClean="0"/>
              <a:t>.</a:t>
            </a:r>
            <a:endParaRPr lang="en-US" sz="3600" dirty="0"/>
          </a:p>
          <a:p>
            <a:endParaRPr lang="en-US" sz="3600" dirty="0"/>
          </a:p>
        </p:txBody>
      </p:sp>
    </p:spTree>
    <p:extLst>
      <p:ext uri="{BB962C8B-B14F-4D97-AF65-F5344CB8AC3E}">
        <p14:creationId xmlns:p14="http://schemas.microsoft.com/office/powerpoint/2010/main" val="23351430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6640" y="783771"/>
            <a:ext cx="8915400" cy="3777622"/>
          </a:xfrm>
        </p:spPr>
        <p:txBody>
          <a:bodyPr>
            <a:noAutofit/>
          </a:bodyPr>
          <a:lstStyle/>
          <a:p>
            <a:r>
              <a:rPr lang="en-US" sz="3600" dirty="0" smtClean="0"/>
              <a:t>Cold </a:t>
            </a:r>
            <a:r>
              <a:rPr lang="en-US" sz="3600" dirty="0"/>
              <a:t>stress-alter lipid concentration to maintain membrane fluidity, some plants even have solute concentrations to avoid the formation of ice.</a:t>
            </a:r>
          </a:p>
          <a:p>
            <a:r>
              <a:rPr lang="en-US" sz="3600" dirty="0" smtClean="0"/>
              <a:t>Response </a:t>
            </a:r>
            <a:r>
              <a:rPr lang="en-US" sz="3600" dirty="0"/>
              <a:t>to herbivores-thorns and chemical (distasteful or toxic) defenses</a:t>
            </a:r>
            <a:r>
              <a:rPr lang="en-US" sz="3600" dirty="0" smtClean="0"/>
              <a:t>.</a:t>
            </a:r>
            <a:endParaRPr lang="en-US" sz="3600" dirty="0"/>
          </a:p>
        </p:txBody>
      </p:sp>
    </p:spTree>
    <p:extLst>
      <p:ext uri="{BB962C8B-B14F-4D97-AF65-F5344CB8AC3E}">
        <p14:creationId xmlns:p14="http://schemas.microsoft.com/office/powerpoint/2010/main" val="121412177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6641" y="682172"/>
            <a:ext cx="8915400" cy="3777622"/>
          </a:xfrm>
        </p:spPr>
        <p:txBody>
          <a:bodyPr>
            <a:noAutofit/>
          </a:bodyPr>
          <a:lstStyle/>
          <a:p>
            <a:r>
              <a:rPr lang="en-US" sz="3600" dirty="0" smtClean="0"/>
              <a:t>Defense </a:t>
            </a:r>
            <a:r>
              <a:rPr lang="en-US" sz="3600" dirty="0"/>
              <a:t>against pathogens-Has a gene produce to keep pathogens in check; similar to antibodies in humans.</a:t>
            </a:r>
          </a:p>
          <a:p>
            <a:r>
              <a:rPr lang="en-US" sz="3600" dirty="0" smtClean="0"/>
              <a:t>Hypersensitive </a:t>
            </a:r>
            <a:r>
              <a:rPr lang="en-US" sz="3600" dirty="0"/>
              <a:t>response-if area is infected plants can produce </a:t>
            </a:r>
            <a:r>
              <a:rPr lang="en-US" sz="3600" dirty="0" err="1"/>
              <a:t>phytoalexins</a:t>
            </a:r>
            <a:r>
              <a:rPr lang="en-US" sz="3600" dirty="0"/>
              <a:t> and PR proteins that attack the cell walls of bacteria. Cell walls can also cross-link to block pathogen entry.</a:t>
            </a:r>
          </a:p>
          <a:p>
            <a:endParaRPr lang="en-US" sz="3600" dirty="0"/>
          </a:p>
        </p:txBody>
      </p:sp>
    </p:spTree>
    <p:extLst>
      <p:ext uri="{BB962C8B-B14F-4D97-AF65-F5344CB8AC3E}">
        <p14:creationId xmlns:p14="http://schemas.microsoft.com/office/powerpoint/2010/main" val="14721611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000" dirty="0" smtClean="0"/>
              <a:t>UGH…DONE!</a:t>
            </a:r>
            <a:endParaRPr lang="en-US" sz="8000" dirty="0"/>
          </a:p>
        </p:txBody>
      </p:sp>
    </p:spTree>
    <p:extLst>
      <p:ext uri="{BB962C8B-B14F-4D97-AF65-F5344CB8AC3E}">
        <p14:creationId xmlns:p14="http://schemas.microsoft.com/office/powerpoint/2010/main" val="908008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Leaf Scales:   Very primitive leaf like structure that does photosynthesis</a:t>
            </a:r>
          </a:p>
          <a:p>
            <a:r>
              <a:rPr lang="en-US" sz="3600" dirty="0" err="1"/>
              <a:t>Cutin</a:t>
            </a:r>
            <a:r>
              <a:rPr lang="en-US" sz="3600" dirty="0"/>
              <a:t>:  moisture barrier that prevents water loss.  Covers the </a:t>
            </a:r>
            <a:r>
              <a:rPr lang="en-US" sz="3600" dirty="0" err="1"/>
              <a:t>spidermis</a:t>
            </a:r>
            <a:r>
              <a:rPr lang="en-US" sz="3600" dirty="0"/>
              <a:t> (skin) of the plant</a:t>
            </a:r>
          </a:p>
          <a:p>
            <a:endParaRPr lang="en-US" sz="2800" dirty="0"/>
          </a:p>
        </p:txBody>
      </p:sp>
    </p:spTree>
    <p:extLst>
      <p:ext uri="{BB962C8B-B14F-4D97-AF65-F5344CB8AC3E}">
        <p14:creationId xmlns:p14="http://schemas.microsoft.com/office/powerpoint/2010/main" val="2694629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Reproduction Style</a:t>
            </a:r>
            <a:endParaRPr lang="en-US" dirty="0"/>
          </a:p>
        </p:txBody>
      </p:sp>
      <p:sp>
        <p:nvSpPr>
          <p:cNvPr id="3" name="Content Placeholder 2"/>
          <p:cNvSpPr>
            <a:spLocks noGrp="1"/>
          </p:cNvSpPr>
          <p:nvPr>
            <p:ph idx="1"/>
          </p:nvPr>
        </p:nvSpPr>
        <p:spPr>
          <a:xfrm>
            <a:off x="2589212" y="1407886"/>
            <a:ext cx="8915400" cy="3777622"/>
          </a:xfrm>
        </p:spPr>
        <p:txBody>
          <a:bodyPr>
            <a:noAutofit/>
          </a:bodyPr>
          <a:lstStyle/>
          <a:p>
            <a:r>
              <a:rPr lang="en-US" sz="3600" dirty="0" smtClean="0"/>
              <a:t>Alternation of Generations</a:t>
            </a:r>
          </a:p>
          <a:p>
            <a:pPr lvl="1"/>
            <a:r>
              <a:rPr lang="en-US" sz="3200" dirty="0" smtClean="0"/>
              <a:t>Lifestyle of alternating between the 2n phase called the SPOROPHYTE stage which goes through meiosis to produce n spores which grow into a full plant called the GAMETOPHYTE stage which then does mitosis to produce gametes which then fertilize to produce the SPOROPHYTE stage again.</a:t>
            </a:r>
          </a:p>
        </p:txBody>
      </p:sp>
    </p:spTree>
    <p:extLst>
      <p:ext uri="{BB962C8B-B14F-4D97-AF65-F5344CB8AC3E}">
        <p14:creationId xmlns:p14="http://schemas.microsoft.com/office/powerpoint/2010/main" val="731819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183" y="1045028"/>
            <a:ext cx="8915400" cy="3777622"/>
          </a:xfrm>
        </p:spPr>
        <p:txBody>
          <a:bodyPr>
            <a:noAutofit/>
          </a:bodyPr>
          <a:lstStyle/>
          <a:p>
            <a:r>
              <a:rPr lang="en-US" sz="3600" dirty="0"/>
              <a:t>In Bryophytes, the sporophyte stage is not well developed</a:t>
            </a:r>
          </a:p>
          <a:p>
            <a:pPr lvl="1"/>
            <a:r>
              <a:rPr lang="en-US" sz="3200" dirty="0"/>
              <a:t>Sporophytes look like a small capsule called a sporangium which produces the haploid spores</a:t>
            </a:r>
          </a:p>
          <a:p>
            <a:pPr lvl="1"/>
            <a:r>
              <a:rPr lang="en-US" sz="3200" dirty="0"/>
              <a:t>The Gametophyte is large and leafy to produce the haploid gametes that undergo fertilization</a:t>
            </a:r>
          </a:p>
          <a:p>
            <a:endParaRPr lang="en-US" sz="2800" dirty="0"/>
          </a:p>
        </p:txBody>
      </p:sp>
    </p:spTree>
    <p:extLst>
      <p:ext uri="{BB962C8B-B14F-4D97-AF65-F5344CB8AC3E}">
        <p14:creationId xmlns:p14="http://schemas.microsoft.com/office/powerpoint/2010/main" val="1189862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7269" y="406400"/>
            <a:ext cx="8915400" cy="3777622"/>
          </a:xfrm>
        </p:spPr>
        <p:txBody>
          <a:bodyPr>
            <a:noAutofit/>
          </a:bodyPr>
          <a:lstStyle/>
          <a:p>
            <a:r>
              <a:rPr lang="en-US" sz="3200" dirty="0" smtClean="0"/>
              <a:t>Once a spore settles on a place it can grow, it absorbs water and germinates (grows from the spore/seed)</a:t>
            </a:r>
          </a:p>
          <a:p>
            <a:r>
              <a:rPr lang="en-US" sz="3200" dirty="0" smtClean="0"/>
              <a:t>Once it is large enough and there is enough water called a </a:t>
            </a:r>
            <a:r>
              <a:rPr lang="en-US" sz="3200" dirty="0" err="1" smtClean="0"/>
              <a:t>protonema</a:t>
            </a:r>
            <a:endParaRPr lang="en-US" sz="3200" dirty="0" smtClean="0"/>
          </a:p>
          <a:p>
            <a:r>
              <a:rPr lang="en-US" sz="3200" dirty="0" smtClean="0"/>
              <a:t>When enough water accumulates, an antheridium (male organ) releases the sperm that will swim to the archegonia (female organ) to fertilize the egg cell</a:t>
            </a:r>
            <a:endParaRPr lang="en-US" sz="3200" dirty="0"/>
          </a:p>
        </p:txBody>
      </p:sp>
    </p:spTree>
    <p:extLst>
      <p:ext uri="{BB962C8B-B14F-4D97-AF65-F5344CB8AC3E}">
        <p14:creationId xmlns:p14="http://schemas.microsoft.com/office/powerpoint/2010/main" val="877923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to do</a:t>
            </a:r>
            <a:endParaRPr lang="en-US" dirty="0"/>
          </a:p>
        </p:txBody>
      </p:sp>
      <p:sp>
        <p:nvSpPr>
          <p:cNvPr id="3" name="Content Placeholder 2"/>
          <p:cNvSpPr>
            <a:spLocks noGrp="1"/>
          </p:cNvSpPr>
          <p:nvPr>
            <p:ph idx="1"/>
          </p:nvPr>
        </p:nvSpPr>
        <p:spPr/>
        <p:txBody>
          <a:bodyPr>
            <a:normAutofit/>
          </a:bodyPr>
          <a:lstStyle/>
          <a:p>
            <a:r>
              <a:rPr lang="en-US" sz="3600" dirty="0" smtClean="0"/>
              <a:t>Write in the definitions for the following terms on your paper.</a:t>
            </a:r>
          </a:p>
          <a:p>
            <a:pPr lvl="1"/>
            <a:r>
              <a:rPr lang="en-US" sz="3400" dirty="0" smtClean="0"/>
              <a:t>Stomata</a:t>
            </a:r>
          </a:p>
          <a:p>
            <a:pPr lvl="1"/>
            <a:r>
              <a:rPr lang="en-US" sz="3400" dirty="0" smtClean="0"/>
              <a:t>Guard Cells</a:t>
            </a:r>
          </a:p>
          <a:p>
            <a:pPr lvl="1"/>
            <a:r>
              <a:rPr lang="en-US" sz="3200" dirty="0" smtClean="0"/>
              <a:t>Xylem</a:t>
            </a:r>
          </a:p>
          <a:p>
            <a:pPr lvl="1"/>
            <a:r>
              <a:rPr lang="en-US" sz="3200" dirty="0" smtClean="0"/>
              <a:t>Phloem</a:t>
            </a:r>
            <a:endParaRPr lang="en-US" sz="3200" dirty="0"/>
          </a:p>
        </p:txBody>
      </p:sp>
    </p:spTree>
    <p:extLst>
      <p:ext uri="{BB962C8B-B14F-4D97-AF65-F5344CB8AC3E}">
        <p14:creationId xmlns:p14="http://schemas.microsoft.com/office/powerpoint/2010/main" val="734387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Pterophytes</a:t>
            </a:r>
            <a:endParaRPr lang="en-US" dirty="0"/>
          </a:p>
        </p:txBody>
      </p:sp>
      <p:sp>
        <p:nvSpPr>
          <p:cNvPr id="5" name="Subtitle 4"/>
          <p:cNvSpPr>
            <a:spLocks noGrp="1"/>
          </p:cNvSpPr>
          <p:nvPr>
            <p:ph type="subTitle" idx="1"/>
          </p:nvPr>
        </p:nvSpPr>
        <p:spPr/>
        <p:txBody>
          <a:bodyPr/>
          <a:lstStyle/>
          <a:p>
            <a:r>
              <a:rPr lang="en-US" dirty="0" smtClean="0"/>
              <a:t>The Ferns</a:t>
            </a:r>
            <a:endParaRPr lang="en-US" dirty="0"/>
          </a:p>
        </p:txBody>
      </p:sp>
    </p:spTree>
    <p:extLst>
      <p:ext uri="{BB962C8B-B14F-4D97-AF65-F5344CB8AC3E}">
        <p14:creationId xmlns:p14="http://schemas.microsoft.com/office/powerpoint/2010/main" val="16730629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Characteristics</a:t>
            </a:r>
            <a:endParaRPr lang="en-US" dirty="0"/>
          </a:p>
        </p:txBody>
      </p:sp>
      <p:sp>
        <p:nvSpPr>
          <p:cNvPr id="3" name="Content Placeholder 2"/>
          <p:cNvSpPr>
            <a:spLocks noGrp="1"/>
          </p:cNvSpPr>
          <p:nvPr>
            <p:ph idx="1"/>
          </p:nvPr>
        </p:nvSpPr>
        <p:spPr>
          <a:xfrm>
            <a:off x="2589212" y="1422400"/>
            <a:ext cx="8915400" cy="3777622"/>
          </a:xfrm>
        </p:spPr>
        <p:txBody>
          <a:bodyPr>
            <a:noAutofit/>
          </a:bodyPr>
          <a:lstStyle/>
          <a:p>
            <a:r>
              <a:rPr lang="en-US" sz="3200" dirty="0" smtClean="0"/>
              <a:t>Have true roots</a:t>
            </a:r>
          </a:p>
          <a:p>
            <a:r>
              <a:rPr lang="en-US" sz="3200" dirty="0" smtClean="0"/>
              <a:t>Have vascular tissue which allows them to grow further away from the ground than bryophytes</a:t>
            </a:r>
          </a:p>
          <a:p>
            <a:r>
              <a:rPr lang="en-US" sz="3200" dirty="0" smtClean="0"/>
              <a:t>Use a protein called LIGNIN that is combined into the cellulose to further strengthen the cell wall and support the plant</a:t>
            </a:r>
          </a:p>
          <a:p>
            <a:r>
              <a:rPr lang="en-US" sz="3200" dirty="0" smtClean="0"/>
              <a:t>Do not have seeds</a:t>
            </a:r>
          </a:p>
          <a:p>
            <a:endParaRPr lang="en-US" sz="3200" dirty="0"/>
          </a:p>
        </p:txBody>
      </p:sp>
    </p:spTree>
    <p:extLst>
      <p:ext uri="{BB962C8B-B14F-4D97-AF65-F5344CB8AC3E}">
        <p14:creationId xmlns:p14="http://schemas.microsoft.com/office/powerpoint/2010/main" val="3130314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3727" y="595085"/>
            <a:ext cx="8915400" cy="3777622"/>
          </a:xfrm>
        </p:spPr>
        <p:txBody>
          <a:bodyPr>
            <a:noAutofit/>
          </a:bodyPr>
          <a:lstStyle/>
          <a:p>
            <a:r>
              <a:rPr lang="en-US" sz="3200" dirty="0" smtClean="0"/>
              <a:t>Sporophyte generation is larger than the gametophyte generation</a:t>
            </a:r>
          </a:p>
          <a:p>
            <a:pPr lvl="1"/>
            <a:r>
              <a:rPr lang="en-US" sz="2800" dirty="0" smtClean="0"/>
              <a:t>This is true for all vascular plants</a:t>
            </a:r>
          </a:p>
          <a:p>
            <a:pPr lvl="1"/>
            <a:r>
              <a:rPr lang="en-US" sz="2800" dirty="0" smtClean="0"/>
              <a:t>Recently evolved plants have the gametophyte generation on a microscopic level</a:t>
            </a:r>
          </a:p>
          <a:p>
            <a:r>
              <a:rPr lang="en-US" sz="3200" dirty="0" smtClean="0"/>
              <a:t>Plants also evolved to be </a:t>
            </a:r>
            <a:r>
              <a:rPr lang="en-US" sz="3200" dirty="0" err="1" smtClean="0"/>
              <a:t>heterospory</a:t>
            </a:r>
            <a:r>
              <a:rPr lang="en-US" sz="3200" dirty="0" smtClean="0"/>
              <a:t> which means that the spores will develop into either male gametophytes (microspores) or female gametophytes (megaspores)</a:t>
            </a:r>
          </a:p>
          <a:p>
            <a:endParaRPr lang="en-US" sz="3200" dirty="0"/>
          </a:p>
        </p:txBody>
      </p:sp>
    </p:spTree>
    <p:extLst>
      <p:ext uri="{BB962C8B-B14F-4D97-AF65-F5344CB8AC3E}">
        <p14:creationId xmlns:p14="http://schemas.microsoft.com/office/powerpoint/2010/main" val="1604252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Roots</a:t>
            </a:r>
            <a:endParaRPr lang="en-US" dirty="0"/>
          </a:p>
        </p:txBody>
      </p:sp>
      <p:sp>
        <p:nvSpPr>
          <p:cNvPr id="3" name="Content Placeholder 2"/>
          <p:cNvSpPr>
            <a:spLocks noGrp="1"/>
          </p:cNvSpPr>
          <p:nvPr>
            <p:ph idx="1"/>
          </p:nvPr>
        </p:nvSpPr>
        <p:spPr>
          <a:xfrm>
            <a:off x="2671166" y="1553029"/>
            <a:ext cx="8915400" cy="3777622"/>
          </a:xfrm>
        </p:spPr>
        <p:txBody>
          <a:bodyPr>
            <a:noAutofit/>
          </a:bodyPr>
          <a:lstStyle/>
          <a:p>
            <a:r>
              <a:rPr lang="en-US" sz="2800" dirty="0" smtClean="0"/>
              <a:t>The very tip of the root contains the apical meristem for growth</a:t>
            </a:r>
          </a:p>
          <a:p>
            <a:r>
              <a:rPr lang="en-US" sz="2800" dirty="0" smtClean="0"/>
              <a:t>Surrounding the root is the epidermis (skin)</a:t>
            </a:r>
          </a:p>
          <a:p>
            <a:pPr lvl="1"/>
            <a:r>
              <a:rPr lang="en-US" sz="2400" dirty="0" smtClean="0"/>
              <a:t>Root hairs are extensions of the epidermis that increase surface area which increase the amount of water that is absorbed</a:t>
            </a:r>
          </a:p>
          <a:p>
            <a:r>
              <a:rPr lang="en-US" sz="2800" dirty="0" smtClean="0"/>
              <a:t>Inside the epidermis is the cortex which stores a lot of the extra water for the plant as well as the extra glucose</a:t>
            </a:r>
          </a:p>
          <a:p>
            <a:r>
              <a:rPr lang="en-US" sz="2800" dirty="0" smtClean="0"/>
              <a:t>The central portion of the root is the vascular tissue</a:t>
            </a:r>
          </a:p>
          <a:p>
            <a:pPr lvl="1"/>
            <a:endParaRPr lang="en-US" sz="2400" dirty="0"/>
          </a:p>
        </p:txBody>
      </p:sp>
    </p:spTree>
    <p:extLst>
      <p:ext uri="{BB962C8B-B14F-4D97-AF65-F5344CB8AC3E}">
        <p14:creationId xmlns:p14="http://schemas.microsoft.com/office/powerpoint/2010/main" val="4272389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Plants</a:t>
            </a:r>
            <a:endParaRPr lang="en-US" dirty="0"/>
          </a:p>
        </p:txBody>
      </p:sp>
      <p:sp>
        <p:nvSpPr>
          <p:cNvPr id="3" name="Content Placeholder 2"/>
          <p:cNvSpPr>
            <a:spLocks noGrp="1"/>
          </p:cNvSpPr>
          <p:nvPr>
            <p:ph idx="1"/>
          </p:nvPr>
        </p:nvSpPr>
        <p:spPr>
          <a:xfrm>
            <a:off x="2589212" y="1524000"/>
            <a:ext cx="8915400" cy="3777622"/>
          </a:xfrm>
        </p:spPr>
        <p:txBody>
          <a:bodyPr>
            <a:noAutofit/>
          </a:bodyPr>
          <a:lstStyle/>
          <a:p>
            <a:r>
              <a:rPr lang="en-US" sz="4000" dirty="0" smtClean="0"/>
              <a:t>More than 280,000 of true plants in the world.</a:t>
            </a:r>
          </a:p>
          <a:p>
            <a:r>
              <a:rPr lang="en-US" sz="4000" dirty="0" smtClean="0"/>
              <a:t>Most live on land</a:t>
            </a:r>
          </a:p>
          <a:p>
            <a:r>
              <a:rPr lang="en-US" sz="4000" dirty="0" smtClean="0"/>
              <a:t>All multicellular</a:t>
            </a:r>
          </a:p>
          <a:p>
            <a:r>
              <a:rPr lang="en-US" sz="4000" dirty="0" smtClean="0"/>
              <a:t>Have cell walls made of cellulose</a:t>
            </a:r>
          </a:p>
          <a:p>
            <a:r>
              <a:rPr lang="en-US" sz="4000" dirty="0" smtClean="0"/>
              <a:t>Non-mobile</a:t>
            </a:r>
            <a:endParaRPr lang="en-US" sz="4000" dirty="0"/>
          </a:p>
        </p:txBody>
      </p:sp>
    </p:spTree>
    <p:extLst>
      <p:ext uri="{BB962C8B-B14F-4D97-AF65-F5344CB8AC3E}">
        <p14:creationId xmlns:p14="http://schemas.microsoft.com/office/powerpoint/2010/main" val="3268212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In the vascular tissue is the vascular cambium which is a layer of tissue that is in between the xylem and phloem</a:t>
            </a:r>
          </a:p>
          <a:p>
            <a:pPr lvl="1"/>
            <a:r>
              <a:rPr lang="en-US" sz="2800" dirty="0" smtClean="0"/>
              <a:t>Responsible for increasing the size of the xylem and phloem as the root/trunk/stem gets larger.</a:t>
            </a:r>
            <a:endParaRPr lang="en-US" sz="2800" dirty="0"/>
          </a:p>
        </p:txBody>
      </p:sp>
    </p:spTree>
    <p:extLst>
      <p:ext uri="{BB962C8B-B14F-4D97-AF65-F5344CB8AC3E}">
        <p14:creationId xmlns:p14="http://schemas.microsoft.com/office/powerpoint/2010/main" val="959489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317" y="0"/>
            <a:ext cx="6349365" cy="6858000"/>
          </a:xfrm>
          <a:prstGeom prst="rect">
            <a:avLst/>
          </a:prstGeom>
        </p:spPr>
      </p:pic>
    </p:spTree>
    <p:extLst>
      <p:ext uri="{BB962C8B-B14F-4D97-AF65-F5344CB8AC3E}">
        <p14:creationId xmlns:p14="http://schemas.microsoft.com/office/powerpoint/2010/main" val="27116238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1155" y="464457"/>
            <a:ext cx="8915400" cy="3777622"/>
          </a:xfrm>
        </p:spPr>
        <p:txBody>
          <a:bodyPr>
            <a:noAutofit/>
          </a:bodyPr>
          <a:lstStyle/>
          <a:p>
            <a:r>
              <a:rPr lang="en-US" sz="3600" dirty="0" smtClean="0"/>
              <a:t>2 types of root systems</a:t>
            </a:r>
          </a:p>
          <a:p>
            <a:pPr lvl="1"/>
            <a:r>
              <a:rPr lang="en-US" sz="3200" dirty="0" smtClean="0"/>
              <a:t>Tap root</a:t>
            </a:r>
          </a:p>
          <a:p>
            <a:pPr lvl="2"/>
            <a:r>
              <a:rPr lang="en-US" sz="2800" dirty="0" smtClean="0"/>
              <a:t>1 primary root that is typically very thick and extends far down into the ground in search of water</a:t>
            </a:r>
          </a:p>
          <a:p>
            <a:pPr lvl="1"/>
            <a:r>
              <a:rPr lang="en-US" sz="3200" dirty="0" smtClean="0"/>
              <a:t>Fibrous Root</a:t>
            </a:r>
          </a:p>
          <a:p>
            <a:pPr lvl="2"/>
            <a:r>
              <a:rPr lang="en-US" sz="2800" dirty="0" smtClean="0"/>
              <a:t>A branching system of roots that stay on the surface level of the ground and spread out in a wide area from the plant searching for water</a:t>
            </a:r>
            <a:endParaRPr lang="en-US" sz="2800" dirty="0"/>
          </a:p>
        </p:txBody>
      </p:sp>
    </p:spTree>
    <p:extLst>
      <p:ext uri="{BB962C8B-B14F-4D97-AF65-F5344CB8AC3E}">
        <p14:creationId xmlns:p14="http://schemas.microsoft.com/office/powerpoint/2010/main" val="2789177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Leaf Structure</a:t>
            </a:r>
            <a:endParaRPr lang="en-US" dirty="0"/>
          </a:p>
        </p:txBody>
      </p:sp>
      <p:sp>
        <p:nvSpPr>
          <p:cNvPr id="3" name="Content Placeholder 2"/>
          <p:cNvSpPr>
            <a:spLocks noGrp="1"/>
          </p:cNvSpPr>
          <p:nvPr>
            <p:ph idx="1"/>
          </p:nvPr>
        </p:nvSpPr>
        <p:spPr>
          <a:xfrm>
            <a:off x="2589212" y="1422400"/>
            <a:ext cx="8915400" cy="3777622"/>
          </a:xfrm>
        </p:spPr>
        <p:txBody>
          <a:bodyPr>
            <a:noAutofit/>
          </a:bodyPr>
          <a:lstStyle/>
          <a:p>
            <a:r>
              <a:rPr lang="en-US" sz="2800" dirty="0" smtClean="0"/>
              <a:t>On the outside layer of the leaf is the cuticle</a:t>
            </a:r>
          </a:p>
          <a:p>
            <a:pPr lvl="1"/>
            <a:r>
              <a:rPr lang="en-US" sz="2400" dirty="0" smtClean="0"/>
              <a:t>Waxy layer, thicker on the top of the leaf than the bottom, that prevents water loss from the plant</a:t>
            </a:r>
          </a:p>
          <a:p>
            <a:r>
              <a:rPr lang="en-US" sz="2800" dirty="0" smtClean="0"/>
              <a:t>Inside is the epidermis of the leaf which is a thin layer of cells that acts as a skin to keep viruses and bacteria out</a:t>
            </a:r>
          </a:p>
          <a:p>
            <a:r>
              <a:rPr lang="en-US" sz="2800" dirty="0" smtClean="0"/>
              <a:t>Right below the epidermis are the palisade cells</a:t>
            </a:r>
          </a:p>
          <a:p>
            <a:pPr lvl="1"/>
            <a:r>
              <a:rPr lang="en-US" sz="2400" dirty="0" smtClean="0"/>
              <a:t>Responsible for photosynthesis, sit upright so that the chloroplasts can circulate through the cell to maximize photosynthesis.  Only on the top layer.</a:t>
            </a:r>
            <a:endParaRPr lang="en-US" sz="2400" dirty="0"/>
          </a:p>
        </p:txBody>
      </p:sp>
    </p:spTree>
    <p:extLst>
      <p:ext uri="{BB962C8B-B14F-4D97-AF65-F5344CB8AC3E}">
        <p14:creationId xmlns:p14="http://schemas.microsoft.com/office/powerpoint/2010/main" val="334288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9715" y="585019"/>
            <a:ext cx="8915400" cy="3777622"/>
          </a:xfrm>
        </p:spPr>
        <p:txBody>
          <a:bodyPr>
            <a:noAutofit/>
          </a:bodyPr>
          <a:lstStyle/>
          <a:p>
            <a:r>
              <a:rPr lang="en-US" sz="4000" dirty="0" smtClean="0"/>
              <a:t>Spongy mesophyll</a:t>
            </a:r>
          </a:p>
          <a:p>
            <a:pPr lvl="1"/>
            <a:r>
              <a:rPr lang="en-US" sz="3600" dirty="0" smtClean="0"/>
              <a:t>Makes up most of the extra volume of the cell.  Can do photosynthesis but are not as good as the palisade cells</a:t>
            </a:r>
          </a:p>
          <a:p>
            <a:r>
              <a:rPr lang="en-US" sz="4000" dirty="0" smtClean="0"/>
              <a:t>Vein</a:t>
            </a:r>
          </a:p>
          <a:p>
            <a:pPr lvl="1"/>
            <a:r>
              <a:rPr lang="en-US" sz="3600" dirty="0" smtClean="0"/>
              <a:t>Has the vascular tissue for bringing water in and glucose out</a:t>
            </a:r>
          </a:p>
        </p:txBody>
      </p:sp>
    </p:spTree>
    <p:extLst>
      <p:ext uri="{BB962C8B-B14F-4D97-AF65-F5344CB8AC3E}">
        <p14:creationId xmlns:p14="http://schemas.microsoft.com/office/powerpoint/2010/main" val="3533511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3457" y="408038"/>
            <a:ext cx="8915400" cy="3777622"/>
          </a:xfrm>
        </p:spPr>
        <p:txBody>
          <a:bodyPr>
            <a:noAutofit/>
          </a:bodyPr>
          <a:lstStyle/>
          <a:p>
            <a:r>
              <a:rPr lang="en-US" sz="4000" dirty="0"/>
              <a:t>Stomata: opening that allows for gas exchange</a:t>
            </a:r>
          </a:p>
          <a:p>
            <a:pPr lvl="1"/>
            <a:r>
              <a:rPr lang="en-US" sz="3600" dirty="0"/>
              <a:t>Guard cells are responsible for opening the closing the stomata</a:t>
            </a:r>
          </a:p>
          <a:p>
            <a:pPr lvl="2"/>
            <a:r>
              <a:rPr lang="en-US" sz="3200" dirty="0"/>
              <a:t>Have the ability to close the stomata when they would usually open if the plant senses there is excessive water loss.  Caused by changing the amount of water in and out of the plant by modifying the amount of solute in the cells</a:t>
            </a:r>
          </a:p>
          <a:p>
            <a:endParaRPr lang="en-US" sz="4000" dirty="0"/>
          </a:p>
        </p:txBody>
      </p:sp>
    </p:spTree>
    <p:extLst>
      <p:ext uri="{BB962C8B-B14F-4D97-AF65-F5344CB8AC3E}">
        <p14:creationId xmlns:p14="http://schemas.microsoft.com/office/powerpoint/2010/main" val="33233092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Divisions of </a:t>
            </a:r>
            <a:r>
              <a:rPr lang="en-US" dirty="0" err="1" smtClean="0"/>
              <a:t>Pterophytes</a:t>
            </a:r>
            <a:r>
              <a:rPr lang="en-US" dirty="0" smtClean="0"/>
              <a:t> (</a:t>
            </a:r>
            <a:r>
              <a:rPr lang="en-US" dirty="0" err="1" smtClean="0"/>
              <a:t>phylums</a:t>
            </a:r>
            <a:r>
              <a:rPr lang="en-US" dirty="0" smtClean="0"/>
              <a:t>)</a:t>
            </a:r>
            <a:endParaRPr lang="en-US" dirty="0"/>
          </a:p>
        </p:txBody>
      </p:sp>
      <p:sp>
        <p:nvSpPr>
          <p:cNvPr id="3" name="Content Placeholder 2"/>
          <p:cNvSpPr>
            <a:spLocks noGrp="1"/>
          </p:cNvSpPr>
          <p:nvPr>
            <p:ph idx="1"/>
          </p:nvPr>
        </p:nvSpPr>
        <p:spPr/>
        <p:txBody>
          <a:bodyPr>
            <a:normAutofit/>
          </a:bodyPr>
          <a:lstStyle/>
          <a:p>
            <a:r>
              <a:rPr lang="en-US" sz="3200" dirty="0"/>
              <a:t>Seedless Plants: </a:t>
            </a:r>
            <a:r>
              <a:rPr lang="en-US" sz="3200" dirty="0" err="1"/>
              <a:t>Pteriodophytes</a:t>
            </a:r>
            <a:endParaRPr lang="en-US" sz="3200" dirty="0"/>
          </a:p>
          <a:p>
            <a:pPr lvl="1"/>
            <a:r>
              <a:rPr lang="en-US" sz="2800" dirty="0" err="1" smtClean="0"/>
              <a:t>Lycophyta</a:t>
            </a:r>
            <a:r>
              <a:rPr lang="en-US" sz="2800" dirty="0" smtClean="0"/>
              <a:t>-spider </a:t>
            </a:r>
            <a:r>
              <a:rPr lang="en-US" sz="2800" dirty="0"/>
              <a:t>like plants ex. club </a:t>
            </a:r>
            <a:r>
              <a:rPr lang="en-US" sz="2800" dirty="0" smtClean="0"/>
              <a:t>mosses, 1000 species</a:t>
            </a:r>
          </a:p>
          <a:p>
            <a:pPr lvl="1"/>
            <a:r>
              <a:rPr lang="en-US" sz="2800" dirty="0" err="1" smtClean="0"/>
              <a:t>Pterophyta</a:t>
            </a:r>
            <a:r>
              <a:rPr lang="en-US" sz="2800" dirty="0" smtClean="0"/>
              <a:t>-winged </a:t>
            </a:r>
            <a:r>
              <a:rPr lang="en-US" sz="2800" dirty="0"/>
              <a:t>plants ex. ferns</a:t>
            </a:r>
          </a:p>
          <a:p>
            <a:endParaRPr lang="en-US" sz="3200" dirty="0"/>
          </a:p>
        </p:txBody>
      </p:sp>
    </p:spTree>
    <p:extLst>
      <p:ext uri="{BB962C8B-B14F-4D97-AF65-F5344CB8AC3E}">
        <p14:creationId xmlns:p14="http://schemas.microsoft.com/office/powerpoint/2010/main" val="3175209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Lycophyta</a:t>
            </a:r>
            <a:r>
              <a:rPr lang="en-US" dirty="0" smtClean="0"/>
              <a:t>:  Club Mosses</a:t>
            </a:r>
            <a:endParaRPr lang="en-US" dirty="0"/>
          </a:p>
        </p:txBody>
      </p:sp>
      <p:sp>
        <p:nvSpPr>
          <p:cNvPr id="3" name="Content Placeholder 2"/>
          <p:cNvSpPr>
            <a:spLocks noGrp="1"/>
          </p:cNvSpPr>
          <p:nvPr>
            <p:ph idx="1"/>
          </p:nvPr>
        </p:nvSpPr>
        <p:spPr/>
        <p:txBody>
          <a:bodyPr>
            <a:normAutofit/>
          </a:bodyPr>
          <a:lstStyle/>
          <a:p>
            <a:r>
              <a:rPr lang="en-US" sz="2800" dirty="0" smtClean="0"/>
              <a:t>Often </a:t>
            </a:r>
            <a:r>
              <a:rPr lang="en-US" sz="2800" dirty="0"/>
              <a:t>mistaken for pine seedlings</a:t>
            </a:r>
          </a:p>
          <a:p>
            <a:r>
              <a:rPr lang="en-US" sz="2800" dirty="0"/>
              <a:t>H</a:t>
            </a:r>
            <a:r>
              <a:rPr lang="en-US" sz="2800" dirty="0" smtClean="0"/>
              <a:t>ave </a:t>
            </a:r>
            <a:r>
              <a:rPr lang="en-US" sz="2800" dirty="0"/>
              <a:t>roots, stems and leaves</a:t>
            </a:r>
          </a:p>
          <a:p>
            <a:r>
              <a:rPr lang="en-US" sz="2800" dirty="0"/>
              <a:t>F</a:t>
            </a:r>
            <a:r>
              <a:rPr lang="en-US" sz="2800" dirty="0" smtClean="0"/>
              <a:t>ertilization </a:t>
            </a:r>
            <a:r>
              <a:rPr lang="en-US" sz="2800" dirty="0"/>
              <a:t>occurs only when there is enough water for sperm to swim</a:t>
            </a:r>
          </a:p>
        </p:txBody>
      </p:sp>
    </p:spTree>
    <p:extLst>
      <p:ext uri="{BB962C8B-B14F-4D97-AF65-F5344CB8AC3E}">
        <p14:creationId xmlns:p14="http://schemas.microsoft.com/office/powerpoint/2010/main" val="1609667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a:t>
            </a:r>
            <a:r>
              <a:rPr lang="en-US" dirty="0" err="1"/>
              <a:t>Pterophyta</a:t>
            </a:r>
            <a:r>
              <a:rPr lang="en-US" dirty="0"/>
              <a:t>: </a:t>
            </a:r>
            <a:r>
              <a:rPr lang="en-US" dirty="0" smtClean="0"/>
              <a:t>ferns</a:t>
            </a:r>
            <a:endParaRPr lang="en-US" dirty="0"/>
          </a:p>
        </p:txBody>
      </p:sp>
      <p:sp>
        <p:nvSpPr>
          <p:cNvPr id="3" name="Content Placeholder 2"/>
          <p:cNvSpPr>
            <a:spLocks noGrp="1"/>
          </p:cNvSpPr>
          <p:nvPr>
            <p:ph idx="1"/>
          </p:nvPr>
        </p:nvSpPr>
        <p:spPr>
          <a:xfrm>
            <a:off x="2589212" y="1422400"/>
            <a:ext cx="8915400" cy="3777622"/>
          </a:xfrm>
        </p:spPr>
        <p:txBody>
          <a:bodyPr>
            <a:noAutofit/>
          </a:bodyPr>
          <a:lstStyle/>
          <a:p>
            <a:r>
              <a:rPr lang="en-US" sz="3200" dirty="0" smtClean="0"/>
              <a:t>12,000 </a:t>
            </a:r>
            <a:r>
              <a:rPr lang="en-US" sz="3200" dirty="0"/>
              <a:t>named ferns</a:t>
            </a:r>
          </a:p>
          <a:p>
            <a:r>
              <a:rPr lang="en-US" sz="3200" dirty="0" smtClean="0"/>
              <a:t>In </a:t>
            </a:r>
            <a:r>
              <a:rPr lang="en-US" sz="3200" dirty="0"/>
              <a:t>diploid form there are underground rhizomes that form many fine roots arise from.</a:t>
            </a:r>
          </a:p>
          <a:p>
            <a:r>
              <a:rPr lang="en-US" sz="3200" dirty="0" smtClean="0"/>
              <a:t>Well </a:t>
            </a:r>
            <a:r>
              <a:rPr lang="en-US" sz="3200" dirty="0"/>
              <a:t>developed vascular tissue</a:t>
            </a:r>
          </a:p>
          <a:p>
            <a:r>
              <a:rPr lang="en-US" sz="3200" dirty="0" smtClean="0"/>
              <a:t>Diploid </a:t>
            </a:r>
            <a:r>
              <a:rPr lang="en-US" sz="3200" dirty="0"/>
              <a:t>form is dominant generation</a:t>
            </a:r>
            <a:r>
              <a:rPr lang="en-US" sz="3200" dirty="0" smtClean="0"/>
              <a:t>.</a:t>
            </a:r>
            <a:endParaRPr lang="en-US" sz="3200" dirty="0"/>
          </a:p>
        </p:txBody>
      </p:sp>
    </p:spTree>
    <p:extLst>
      <p:ext uri="{BB962C8B-B14F-4D97-AF65-F5344CB8AC3E}">
        <p14:creationId xmlns:p14="http://schemas.microsoft.com/office/powerpoint/2010/main" val="4092923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2126" y="740228"/>
            <a:ext cx="8915400" cy="3777622"/>
          </a:xfrm>
        </p:spPr>
        <p:txBody>
          <a:bodyPr>
            <a:noAutofit/>
          </a:bodyPr>
          <a:lstStyle/>
          <a:p>
            <a:r>
              <a:rPr lang="en-US" sz="3200" dirty="0"/>
              <a:t>Spores are produced under the leaves and are found in groups called </a:t>
            </a:r>
            <a:r>
              <a:rPr lang="en-US" sz="3200" dirty="0" err="1"/>
              <a:t>sori</a:t>
            </a:r>
            <a:r>
              <a:rPr lang="en-US" sz="3200" dirty="0"/>
              <a:t>. Most ferns produce </a:t>
            </a:r>
            <a:r>
              <a:rPr lang="en-US" sz="3200" dirty="0" err="1"/>
              <a:t>homospores</a:t>
            </a:r>
            <a:r>
              <a:rPr lang="en-US" sz="3200" dirty="0"/>
              <a:t> meaning no sexual differentiation.</a:t>
            </a:r>
          </a:p>
          <a:p>
            <a:r>
              <a:rPr lang="en-US" sz="3200" dirty="0"/>
              <a:t>Spores are wind-dispersed and produce a </a:t>
            </a:r>
            <a:r>
              <a:rPr lang="en-US" sz="3200" dirty="0" err="1"/>
              <a:t>prothallus</a:t>
            </a:r>
            <a:r>
              <a:rPr lang="en-US" sz="3200" dirty="0"/>
              <a:t> that has both male and female parts. Water is needed for sperm to swim to egg. A fertilized egg becomes a new sporophyte.</a:t>
            </a:r>
          </a:p>
          <a:p>
            <a:endParaRPr lang="en-US" sz="3200" dirty="0"/>
          </a:p>
        </p:txBody>
      </p:sp>
    </p:spTree>
    <p:extLst>
      <p:ext uri="{BB962C8B-B14F-4D97-AF65-F5344CB8AC3E}">
        <p14:creationId xmlns:p14="http://schemas.microsoft.com/office/powerpoint/2010/main" val="2793773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755" y="478971"/>
            <a:ext cx="8915400" cy="3777622"/>
          </a:xfrm>
        </p:spPr>
        <p:txBody>
          <a:bodyPr>
            <a:noAutofit/>
          </a:bodyPr>
          <a:lstStyle/>
          <a:p>
            <a:r>
              <a:rPr lang="en-US" sz="4000" dirty="0" smtClean="0"/>
              <a:t>Have an elaborate method of reproduction that switches between sexual and asexual reproduction called the Alternation of Generations</a:t>
            </a:r>
          </a:p>
          <a:p>
            <a:r>
              <a:rPr lang="en-US" sz="4000" dirty="0" smtClean="0"/>
              <a:t>Have many specialized tissues</a:t>
            </a:r>
          </a:p>
          <a:p>
            <a:r>
              <a:rPr lang="en-US" sz="4000" dirty="0" smtClean="0"/>
              <a:t>Aerial parts (in the air) are coated with waxes to prevent </a:t>
            </a:r>
            <a:r>
              <a:rPr lang="en-US" sz="4000" dirty="0" err="1" smtClean="0"/>
              <a:t>dessication</a:t>
            </a:r>
            <a:r>
              <a:rPr lang="en-US" sz="4000" dirty="0" smtClean="0"/>
              <a:t> (drying out)</a:t>
            </a:r>
            <a:endParaRPr lang="en-US" sz="4000" dirty="0"/>
          </a:p>
        </p:txBody>
      </p:sp>
    </p:spTree>
    <p:extLst>
      <p:ext uri="{BB962C8B-B14F-4D97-AF65-F5344CB8AC3E}">
        <p14:creationId xmlns:p14="http://schemas.microsoft.com/office/powerpoint/2010/main" val="286571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Include on your drawings</a:t>
            </a:r>
            <a:endParaRPr lang="en-US" dirty="0"/>
          </a:p>
        </p:txBody>
      </p:sp>
      <p:sp>
        <p:nvSpPr>
          <p:cNvPr id="3" name="Content Placeholder 2"/>
          <p:cNvSpPr>
            <a:spLocks noGrp="1"/>
          </p:cNvSpPr>
          <p:nvPr>
            <p:ph idx="1"/>
          </p:nvPr>
        </p:nvSpPr>
        <p:spPr>
          <a:xfrm>
            <a:off x="2589212" y="1264555"/>
            <a:ext cx="8915400" cy="4724400"/>
          </a:xfrm>
        </p:spPr>
        <p:txBody>
          <a:bodyPr>
            <a:normAutofit/>
          </a:bodyPr>
          <a:lstStyle/>
          <a:p>
            <a:pPr marL="0" indent="0">
              <a:buNone/>
            </a:pPr>
            <a:r>
              <a:rPr lang="en-US" sz="3600" dirty="0" smtClean="0"/>
              <a:t>Taproot</a:t>
            </a:r>
          </a:p>
          <a:p>
            <a:r>
              <a:rPr lang="en-US" sz="3600" dirty="0" smtClean="0"/>
              <a:t>Fibrous root</a:t>
            </a:r>
          </a:p>
          <a:p>
            <a:r>
              <a:rPr lang="en-US" sz="3600" dirty="0" smtClean="0"/>
              <a:t>Vascular Cambium</a:t>
            </a:r>
          </a:p>
          <a:p>
            <a:r>
              <a:rPr lang="en-US" sz="3600" dirty="0" smtClean="0"/>
              <a:t>Cuticle</a:t>
            </a:r>
          </a:p>
          <a:p>
            <a:r>
              <a:rPr lang="en-US" sz="3600" dirty="0" smtClean="0"/>
              <a:t>Palisade Cells</a:t>
            </a:r>
          </a:p>
          <a:p>
            <a:r>
              <a:rPr lang="en-US" sz="3600" dirty="0" smtClean="0"/>
              <a:t>Spongy Mesophyll</a:t>
            </a:r>
          </a:p>
          <a:p>
            <a:r>
              <a:rPr lang="en-US" sz="3600" dirty="0" smtClean="0"/>
              <a:t>Vein</a:t>
            </a:r>
          </a:p>
          <a:p>
            <a:endParaRPr lang="en-US" sz="3600" dirty="0"/>
          </a:p>
        </p:txBody>
      </p:sp>
    </p:spTree>
    <p:extLst>
      <p:ext uri="{BB962C8B-B14F-4D97-AF65-F5344CB8AC3E}">
        <p14:creationId xmlns:p14="http://schemas.microsoft.com/office/powerpoint/2010/main" val="239780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t>Gynosperms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430244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Characteristics</a:t>
            </a:r>
            <a:endParaRPr lang="en-US" dirty="0"/>
          </a:p>
        </p:txBody>
      </p:sp>
      <p:sp>
        <p:nvSpPr>
          <p:cNvPr id="3" name="Content Placeholder 2"/>
          <p:cNvSpPr>
            <a:spLocks noGrp="1"/>
          </p:cNvSpPr>
          <p:nvPr>
            <p:ph idx="1"/>
          </p:nvPr>
        </p:nvSpPr>
        <p:spPr/>
        <p:txBody>
          <a:bodyPr>
            <a:normAutofit/>
          </a:bodyPr>
          <a:lstStyle/>
          <a:p>
            <a:r>
              <a:rPr lang="en-US" sz="3600" dirty="0" smtClean="0"/>
              <a:t>Have vascular tissue</a:t>
            </a:r>
          </a:p>
          <a:p>
            <a:r>
              <a:rPr lang="en-US" sz="3600" dirty="0" smtClean="0"/>
              <a:t>Use seeds in the gametophyte generation</a:t>
            </a:r>
          </a:p>
          <a:p>
            <a:pPr lvl="1"/>
            <a:r>
              <a:rPr lang="en-US" sz="3400" dirty="0" smtClean="0"/>
              <a:t>No longer require water to reproduce because the plant uses pollen</a:t>
            </a:r>
          </a:p>
          <a:p>
            <a:r>
              <a:rPr lang="en-US" sz="3600" dirty="0" smtClean="0"/>
              <a:t>Have true roots</a:t>
            </a:r>
          </a:p>
          <a:p>
            <a:endParaRPr lang="en-US" sz="4400" dirty="0"/>
          </a:p>
        </p:txBody>
      </p:sp>
    </p:spTree>
    <p:extLst>
      <p:ext uri="{BB962C8B-B14F-4D97-AF65-F5344CB8AC3E}">
        <p14:creationId xmlns:p14="http://schemas.microsoft.com/office/powerpoint/2010/main" val="42872005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Divisions</a:t>
            </a:r>
            <a:endParaRPr lang="en-US" dirty="0"/>
          </a:p>
        </p:txBody>
      </p:sp>
      <p:sp>
        <p:nvSpPr>
          <p:cNvPr id="3" name="Content Placeholder 2"/>
          <p:cNvSpPr>
            <a:spLocks noGrp="1"/>
          </p:cNvSpPr>
          <p:nvPr>
            <p:ph idx="1"/>
          </p:nvPr>
        </p:nvSpPr>
        <p:spPr/>
        <p:txBody>
          <a:bodyPr>
            <a:normAutofit/>
          </a:bodyPr>
          <a:lstStyle/>
          <a:p>
            <a:r>
              <a:rPr lang="en-US" sz="3200" dirty="0" err="1"/>
              <a:t>Coniferophyta</a:t>
            </a:r>
            <a:r>
              <a:rPr lang="en-US" sz="3200" dirty="0"/>
              <a:t>: conifers (550 species)</a:t>
            </a:r>
          </a:p>
          <a:p>
            <a:r>
              <a:rPr lang="en-US" sz="3200" dirty="0" err="1" smtClean="0"/>
              <a:t>Cycadophyta</a:t>
            </a:r>
            <a:r>
              <a:rPr lang="en-US" sz="3200" dirty="0"/>
              <a:t>: cycads (100 species)</a:t>
            </a:r>
          </a:p>
          <a:p>
            <a:r>
              <a:rPr lang="en-US" sz="3200" dirty="0" err="1" smtClean="0"/>
              <a:t>Ginkgophyta</a:t>
            </a:r>
            <a:r>
              <a:rPr lang="en-US" sz="3200" dirty="0"/>
              <a:t>: ginkgoes (1 species)</a:t>
            </a:r>
          </a:p>
          <a:p>
            <a:r>
              <a:rPr lang="en-US" sz="3200" dirty="0" err="1" smtClean="0"/>
              <a:t>Gnetophyta</a:t>
            </a:r>
            <a:r>
              <a:rPr lang="en-US" sz="3200" dirty="0"/>
              <a:t>: </a:t>
            </a:r>
            <a:r>
              <a:rPr lang="en-US" sz="3200" dirty="0" err="1"/>
              <a:t>gnetae</a:t>
            </a:r>
            <a:r>
              <a:rPr lang="en-US" sz="3200" dirty="0"/>
              <a:t> (70 species</a:t>
            </a:r>
            <a:r>
              <a:rPr lang="en-US" sz="3200" dirty="0" smtClean="0"/>
              <a:t>)</a:t>
            </a:r>
            <a:endParaRPr lang="en-US" sz="3200" dirty="0"/>
          </a:p>
        </p:txBody>
      </p:sp>
    </p:spTree>
    <p:extLst>
      <p:ext uri="{BB962C8B-B14F-4D97-AF65-F5344CB8AC3E}">
        <p14:creationId xmlns:p14="http://schemas.microsoft.com/office/powerpoint/2010/main" val="4116937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 </a:t>
            </a:r>
            <a:r>
              <a:rPr lang="en-US" dirty="0" err="1"/>
              <a:t>Ginkgophyta</a:t>
            </a:r>
            <a:r>
              <a:rPr lang="en-US" dirty="0"/>
              <a:t>: ginkgo</a:t>
            </a:r>
            <a:br>
              <a:rPr lang="en-US" dirty="0"/>
            </a:br>
            <a:endParaRPr lang="en-US" dirty="0"/>
          </a:p>
        </p:txBody>
      </p:sp>
      <p:sp>
        <p:nvSpPr>
          <p:cNvPr id="3" name="Content Placeholder 2"/>
          <p:cNvSpPr>
            <a:spLocks noGrp="1"/>
          </p:cNvSpPr>
          <p:nvPr>
            <p:ph idx="1"/>
          </p:nvPr>
        </p:nvSpPr>
        <p:spPr/>
        <p:txBody>
          <a:bodyPr>
            <a:noAutofit/>
          </a:bodyPr>
          <a:lstStyle/>
          <a:p>
            <a:r>
              <a:rPr lang="en-US" sz="3200" dirty="0" smtClean="0"/>
              <a:t>Only </a:t>
            </a:r>
            <a:r>
              <a:rPr lang="en-US" sz="3200" dirty="0"/>
              <a:t>1 species</a:t>
            </a:r>
          </a:p>
          <a:p>
            <a:r>
              <a:rPr lang="en-US" sz="3200" dirty="0"/>
              <a:t>This species is considered a living fossil</a:t>
            </a:r>
          </a:p>
          <a:p>
            <a:r>
              <a:rPr lang="en-US" sz="3200" dirty="0"/>
              <a:t>Male ginkgo trees produce air-borne spores that germinate close to female ovules in female </a:t>
            </a:r>
            <a:r>
              <a:rPr lang="en-US" sz="3200" dirty="0" smtClean="0"/>
              <a:t>trees.</a:t>
            </a:r>
          </a:p>
          <a:p>
            <a:r>
              <a:rPr lang="en-US" sz="3200" dirty="0" smtClean="0"/>
              <a:t>motile </a:t>
            </a:r>
            <a:r>
              <a:rPr lang="en-US" sz="3200" dirty="0"/>
              <a:t>multi-flagellated sperm swim down pollen tube to fertilize the egg, a seed is then produced.</a:t>
            </a:r>
          </a:p>
        </p:txBody>
      </p:sp>
    </p:spTree>
    <p:extLst>
      <p:ext uri="{BB962C8B-B14F-4D97-AF65-F5344CB8AC3E}">
        <p14:creationId xmlns:p14="http://schemas.microsoft.com/office/powerpoint/2010/main" val="26629927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Cycadophyta</a:t>
            </a:r>
            <a:r>
              <a:rPr lang="en-US" dirty="0"/>
              <a:t>: cycads</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Found </a:t>
            </a:r>
            <a:r>
              <a:rPr lang="en-US" sz="3200" dirty="0"/>
              <a:t>in tropical regions</a:t>
            </a:r>
          </a:p>
          <a:p>
            <a:r>
              <a:rPr lang="en-US" sz="3200" dirty="0"/>
              <a:t>Pollen is produced in a cone and carried to female cones. </a:t>
            </a:r>
          </a:p>
          <a:p>
            <a:r>
              <a:rPr lang="en-US" sz="3200" dirty="0"/>
              <a:t>There are 100 species</a:t>
            </a:r>
          </a:p>
        </p:txBody>
      </p:sp>
    </p:spTree>
    <p:extLst>
      <p:ext uri="{BB962C8B-B14F-4D97-AF65-F5344CB8AC3E}">
        <p14:creationId xmlns:p14="http://schemas.microsoft.com/office/powerpoint/2010/main" val="14239277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Coniferophyta</a:t>
            </a:r>
            <a:r>
              <a:rPr lang="en-US" dirty="0"/>
              <a:t>: conifers</a:t>
            </a:r>
            <a:br>
              <a:rPr lang="en-US" dirty="0"/>
            </a:br>
            <a:endParaRPr lang="en-US" dirty="0"/>
          </a:p>
        </p:txBody>
      </p:sp>
      <p:sp>
        <p:nvSpPr>
          <p:cNvPr id="3" name="Content Placeholder 2"/>
          <p:cNvSpPr>
            <a:spLocks noGrp="1"/>
          </p:cNvSpPr>
          <p:nvPr>
            <p:ph idx="1"/>
          </p:nvPr>
        </p:nvSpPr>
        <p:spPr/>
        <p:txBody>
          <a:bodyPr>
            <a:normAutofit/>
          </a:bodyPr>
          <a:lstStyle/>
          <a:p>
            <a:r>
              <a:rPr lang="en-US" sz="2800" dirty="0" smtClean="0"/>
              <a:t>9 </a:t>
            </a:r>
            <a:r>
              <a:rPr lang="en-US" sz="2800" dirty="0"/>
              <a:t>families and 550 species-best known are pines, firs spruces and hemlocks</a:t>
            </a:r>
          </a:p>
          <a:p>
            <a:r>
              <a:rPr lang="en-US" sz="2800" dirty="0"/>
              <a:t>Produce needles or scale-like leaves that usually last a year and then are shed, but not all at once.</a:t>
            </a:r>
          </a:p>
          <a:p>
            <a:r>
              <a:rPr lang="en-US" sz="2800" dirty="0"/>
              <a:t>Bear pollen bearing cones and female cones and each tree only has one sex of cones (</a:t>
            </a:r>
            <a:r>
              <a:rPr lang="en-US" sz="2800" dirty="0" err="1"/>
              <a:t>monoecious</a:t>
            </a:r>
            <a:r>
              <a:rPr lang="en-US" sz="2800" dirty="0"/>
              <a:t>).</a:t>
            </a:r>
          </a:p>
          <a:p>
            <a:endParaRPr lang="en-US" sz="2800" dirty="0"/>
          </a:p>
        </p:txBody>
      </p:sp>
    </p:spTree>
    <p:extLst>
      <p:ext uri="{BB962C8B-B14F-4D97-AF65-F5344CB8AC3E}">
        <p14:creationId xmlns:p14="http://schemas.microsoft.com/office/powerpoint/2010/main" val="24987324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Gnetophyta</a:t>
            </a:r>
            <a:r>
              <a:rPr lang="en-US" dirty="0"/>
              <a:t>: </a:t>
            </a:r>
            <a:r>
              <a:rPr lang="en-US" dirty="0" err="1"/>
              <a:t>gnetum</a:t>
            </a:r>
            <a:r>
              <a:rPr lang="en-US" dirty="0"/>
              <a:t>, ephedra, and </a:t>
            </a:r>
            <a:r>
              <a:rPr lang="en-US" dirty="0" err="1"/>
              <a:t>welwitschia</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3200" dirty="0" smtClean="0"/>
              <a:t>Nothing special to know here except that they are gymnosperms </a:t>
            </a:r>
            <a:endParaRPr lang="en-US" sz="3200" dirty="0"/>
          </a:p>
        </p:txBody>
      </p:sp>
    </p:spTree>
    <p:extLst>
      <p:ext uri="{BB962C8B-B14F-4D97-AF65-F5344CB8AC3E}">
        <p14:creationId xmlns:p14="http://schemas.microsoft.com/office/powerpoint/2010/main" val="1580003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Heterosporous</a:t>
            </a:r>
            <a:r>
              <a:rPr lang="en-US" dirty="0"/>
              <a:t> </a:t>
            </a:r>
            <a:r>
              <a:rPr lang="en-US" dirty="0" smtClean="0"/>
              <a:t>Fertilization</a:t>
            </a:r>
            <a:endParaRPr lang="en-US" dirty="0"/>
          </a:p>
        </p:txBody>
      </p:sp>
      <p:sp>
        <p:nvSpPr>
          <p:cNvPr id="3" name="Content Placeholder 2"/>
          <p:cNvSpPr>
            <a:spLocks noGrp="1"/>
          </p:cNvSpPr>
          <p:nvPr>
            <p:ph idx="1"/>
          </p:nvPr>
        </p:nvSpPr>
        <p:spPr>
          <a:xfrm>
            <a:off x="2589212" y="1378857"/>
            <a:ext cx="8915400" cy="3777622"/>
          </a:xfrm>
        </p:spPr>
        <p:txBody>
          <a:bodyPr>
            <a:noAutofit/>
          </a:bodyPr>
          <a:lstStyle/>
          <a:p>
            <a:r>
              <a:rPr lang="en-US" sz="2800" dirty="0" smtClean="0"/>
              <a:t>All gymnosperms are </a:t>
            </a:r>
            <a:r>
              <a:rPr lang="en-US" sz="2800" dirty="0" err="1"/>
              <a:t>heterosporous</a:t>
            </a:r>
            <a:r>
              <a:rPr lang="en-US" sz="2800" dirty="0"/>
              <a:t> (produce male and female spores)</a:t>
            </a:r>
          </a:p>
          <a:p>
            <a:r>
              <a:rPr lang="en-US" sz="2800" dirty="0" smtClean="0"/>
              <a:t>Process</a:t>
            </a:r>
            <a:r>
              <a:rPr lang="en-US" sz="2800" dirty="0"/>
              <a:t>:</a:t>
            </a:r>
          </a:p>
          <a:p>
            <a:pPr lvl="1"/>
            <a:r>
              <a:rPr lang="en-US" sz="2400" dirty="0" err="1" smtClean="0"/>
              <a:t>Megasporangium</a:t>
            </a:r>
            <a:r>
              <a:rPr lang="en-US" sz="2400" dirty="0" smtClean="0"/>
              <a:t> </a:t>
            </a:r>
            <a:r>
              <a:rPr lang="en-US" sz="2400" dirty="0"/>
              <a:t>produces a single megaspore mother cell surrounded by tissue. This is the ovule. This is produced on the female cone which is larger than the male one.</a:t>
            </a:r>
          </a:p>
          <a:p>
            <a:pPr lvl="1"/>
            <a:r>
              <a:rPr lang="en-US" sz="2400" dirty="0" smtClean="0"/>
              <a:t>Microsporangium </a:t>
            </a:r>
            <a:r>
              <a:rPr lang="en-US" sz="2400" dirty="0"/>
              <a:t>produces many haploid microspores. Each microspore matures into a pollen grain. Wind blows the microspores to the ovule</a:t>
            </a:r>
            <a:r>
              <a:rPr lang="en-US" sz="2400" dirty="0" smtClean="0"/>
              <a:t>.</a:t>
            </a:r>
            <a:endParaRPr lang="en-US" sz="2400" dirty="0"/>
          </a:p>
        </p:txBody>
      </p:sp>
    </p:spTree>
    <p:extLst>
      <p:ext uri="{BB962C8B-B14F-4D97-AF65-F5344CB8AC3E}">
        <p14:creationId xmlns:p14="http://schemas.microsoft.com/office/powerpoint/2010/main" val="24124844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4698" y="870857"/>
            <a:ext cx="8915400" cy="3777622"/>
          </a:xfrm>
        </p:spPr>
        <p:txBody>
          <a:bodyPr>
            <a:noAutofit/>
          </a:bodyPr>
          <a:lstStyle/>
          <a:p>
            <a:pPr lvl="1"/>
            <a:r>
              <a:rPr lang="en-US" sz="3200" dirty="0"/>
              <a:t>Within the ovule meiosis creates 4 cells, but 3 disintegrate. (SOUND FAMILIAR??) The remaining cell matures into a gametophyte. The gametophyte will grow within the ovule and produce 2 or more archegonia, each containing a single egg cell. As the ovule ripens it secretes a sticky liquid to trap </a:t>
            </a:r>
            <a:r>
              <a:rPr lang="en-US" sz="3200" dirty="0" err="1"/>
              <a:t>pollen.As</a:t>
            </a:r>
            <a:r>
              <a:rPr lang="en-US" sz="3200" dirty="0"/>
              <a:t> the liquid dries, it pulls the pollen into the ovule, a few months later the pollen develops into a male gametophyte.</a:t>
            </a:r>
          </a:p>
          <a:p>
            <a:pPr lvl="1"/>
            <a:endParaRPr lang="en-US" sz="3200" dirty="0"/>
          </a:p>
        </p:txBody>
      </p:sp>
    </p:spTree>
    <p:extLst>
      <p:ext uri="{BB962C8B-B14F-4D97-AF65-F5344CB8AC3E}">
        <p14:creationId xmlns:p14="http://schemas.microsoft.com/office/powerpoint/2010/main" val="64258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6641" y="304800"/>
            <a:ext cx="8915400" cy="5704114"/>
          </a:xfrm>
        </p:spPr>
        <p:txBody>
          <a:bodyPr>
            <a:noAutofit/>
          </a:bodyPr>
          <a:lstStyle/>
          <a:p>
            <a:r>
              <a:rPr lang="en-US" sz="2800" dirty="0" smtClean="0"/>
              <a:t>Gas exchange occurs through small pores in the leaf called stomata that are opened and closed by guard cells</a:t>
            </a:r>
          </a:p>
          <a:p>
            <a:r>
              <a:rPr lang="en-US" sz="2800" dirty="0" smtClean="0"/>
              <a:t>Roots have an APICAL MERISTEM at the tip of each root and each shoot/branch where the cell division takes place and the plant elongates and widens</a:t>
            </a:r>
          </a:p>
          <a:p>
            <a:r>
              <a:rPr lang="en-US" sz="2800" dirty="0" smtClean="0"/>
              <a:t>Use a multicellular embryo that depends on the parent plant</a:t>
            </a:r>
          </a:p>
          <a:p>
            <a:r>
              <a:rPr lang="en-US" sz="2800" dirty="0" smtClean="0"/>
              <a:t>Uses transport tubes called Vascular tissue to move water upwards and move sugars down the plant</a:t>
            </a:r>
          </a:p>
          <a:p>
            <a:endParaRPr lang="en-US" sz="2800" dirty="0"/>
          </a:p>
        </p:txBody>
      </p:sp>
    </p:spTree>
    <p:extLst>
      <p:ext uri="{BB962C8B-B14F-4D97-AF65-F5344CB8AC3E}">
        <p14:creationId xmlns:p14="http://schemas.microsoft.com/office/powerpoint/2010/main" val="3683628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184" y="420914"/>
            <a:ext cx="8915400" cy="3777622"/>
          </a:xfrm>
        </p:spPr>
        <p:txBody>
          <a:bodyPr>
            <a:noAutofit/>
          </a:bodyPr>
          <a:lstStyle/>
          <a:p>
            <a:pPr lvl="1"/>
            <a:r>
              <a:rPr lang="en-US" sz="2800" dirty="0"/>
              <a:t>The male gametophyte produces 2 </a:t>
            </a:r>
            <a:r>
              <a:rPr lang="en-US" sz="2800" dirty="0" err="1"/>
              <a:t>nonmotile</a:t>
            </a:r>
            <a:r>
              <a:rPr lang="en-US" sz="2800" dirty="0"/>
              <a:t> sperm that are carried to the egg. This takes about a year but is faster in white pines than yellow pines.</a:t>
            </a:r>
          </a:p>
          <a:p>
            <a:pPr lvl="1"/>
            <a:r>
              <a:rPr lang="en-US" sz="2800" dirty="0" smtClean="0"/>
              <a:t>When </a:t>
            </a:r>
            <a:r>
              <a:rPr lang="en-US" sz="2800" dirty="0"/>
              <a:t>sperm meets egg a zygote is formed and begins to divide into an embryo (young sporophyte). As the ovule matures the integuments harden into a seed coat that encloses the sporophyte and the female gametophyte tissue that becomes the food </a:t>
            </a:r>
            <a:r>
              <a:rPr lang="en-US" sz="2800" dirty="0" err="1"/>
              <a:t>socure</a:t>
            </a:r>
            <a:r>
              <a:rPr lang="en-US" sz="2800" dirty="0"/>
              <a:t>. </a:t>
            </a:r>
          </a:p>
          <a:p>
            <a:pPr lvl="1"/>
            <a:r>
              <a:rPr lang="en-US" sz="2800" dirty="0" smtClean="0"/>
              <a:t>After </a:t>
            </a:r>
            <a:r>
              <a:rPr lang="en-US" sz="2800" dirty="0"/>
              <a:t>maturity is reached, the cone opens and releases seeds. No water is needed for fertilization.</a:t>
            </a:r>
          </a:p>
        </p:txBody>
      </p:sp>
    </p:spTree>
    <p:extLst>
      <p:ext uri="{BB962C8B-B14F-4D97-AF65-F5344CB8AC3E}">
        <p14:creationId xmlns:p14="http://schemas.microsoft.com/office/powerpoint/2010/main" val="24154433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Angiosperms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907633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Characteristics</a:t>
            </a:r>
            <a:endParaRPr lang="en-US" dirty="0"/>
          </a:p>
        </p:txBody>
      </p:sp>
      <p:sp>
        <p:nvSpPr>
          <p:cNvPr id="3" name="Content Placeholder 2"/>
          <p:cNvSpPr>
            <a:spLocks noGrp="1"/>
          </p:cNvSpPr>
          <p:nvPr>
            <p:ph idx="1"/>
          </p:nvPr>
        </p:nvSpPr>
        <p:spPr/>
        <p:txBody>
          <a:bodyPr>
            <a:normAutofit/>
          </a:bodyPr>
          <a:lstStyle/>
          <a:p>
            <a:r>
              <a:rPr lang="en-US" sz="3600" dirty="0" smtClean="0"/>
              <a:t>True roots</a:t>
            </a:r>
          </a:p>
          <a:p>
            <a:r>
              <a:rPr lang="en-US" sz="3600" dirty="0" smtClean="0"/>
              <a:t>Vascular tissue</a:t>
            </a:r>
          </a:p>
          <a:p>
            <a:r>
              <a:rPr lang="en-US" sz="3600" dirty="0" smtClean="0"/>
              <a:t>Produce seeds</a:t>
            </a:r>
          </a:p>
          <a:p>
            <a:r>
              <a:rPr lang="en-US" sz="3600" dirty="0" smtClean="0"/>
              <a:t>Use flowers in reproduction.</a:t>
            </a:r>
            <a:endParaRPr lang="en-US" sz="3600" dirty="0"/>
          </a:p>
        </p:txBody>
      </p:sp>
    </p:spTree>
    <p:extLst>
      <p:ext uri="{BB962C8B-B14F-4D97-AF65-F5344CB8AC3E}">
        <p14:creationId xmlns:p14="http://schemas.microsoft.com/office/powerpoint/2010/main" val="41020107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main groups</a:t>
            </a:r>
            <a:endParaRPr lang="en-US" dirty="0"/>
          </a:p>
        </p:txBody>
      </p:sp>
      <p:sp>
        <p:nvSpPr>
          <p:cNvPr id="3" name="Content Placeholder 2"/>
          <p:cNvSpPr>
            <a:spLocks noGrp="1"/>
          </p:cNvSpPr>
          <p:nvPr>
            <p:ph idx="1"/>
          </p:nvPr>
        </p:nvSpPr>
        <p:spPr/>
        <p:txBody>
          <a:bodyPr>
            <a:normAutofit/>
          </a:bodyPr>
          <a:lstStyle/>
          <a:p>
            <a:r>
              <a:rPr lang="en-US" sz="3600" dirty="0" smtClean="0"/>
              <a:t>Monocotyledons (Monocots)</a:t>
            </a:r>
          </a:p>
          <a:p>
            <a:r>
              <a:rPr lang="en-US" sz="3600" dirty="0" err="1" smtClean="0"/>
              <a:t>Dicotyledons</a:t>
            </a:r>
            <a:r>
              <a:rPr lang="en-US" sz="3600" dirty="0" smtClean="0"/>
              <a:t> (Dicots)</a:t>
            </a:r>
          </a:p>
          <a:p>
            <a:endParaRPr lang="en-US" sz="3600" dirty="0"/>
          </a:p>
          <a:p>
            <a:r>
              <a:rPr lang="en-US" sz="3600" dirty="0" smtClean="0"/>
              <a:t>A cotyledon is a leaf located in the seed </a:t>
            </a:r>
          </a:p>
          <a:p>
            <a:pPr marL="0" indent="0">
              <a:buNone/>
            </a:pPr>
            <a:endParaRPr lang="en-US" sz="3600" dirty="0"/>
          </a:p>
        </p:txBody>
      </p:sp>
    </p:spTree>
    <p:extLst>
      <p:ext uri="{BB962C8B-B14F-4D97-AF65-F5344CB8AC3E}">
        <p14:creationId xmlns:p14="http://schemas.microsoft.com/office/powerpoint/2010/main" val="6086298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068" y="0"/>
            <a:ext cx="8383863" cy="6858000"/>
          </a:xfrm>
          <a:prstGeom prst="rect">
            <a:avLst/>
          </a:prstGeom>
        </p:spPr>
      </p:pic>
    </p:spTree>
    <p:extLst>
      <p:ext uri="{BB962C8B-B14F-4D97-AF65-F5344CB8AC3E}">
        <p14:creationId xmlns:p14="http://schemas.microsoft.com/office/powerpoint/2010/main" val="15608302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Monocots</a:t>
            </a:r>
            <a:endParaRPr lang="en-US" dirty="0"/>
          </a:p>
        </p:txBody>
      </p:sp>
      <p:sp>
        <p:nvSpPr>
          <p:cNvPr id="3" name="Content Placeholder 2"/>
          <p:cNvSpPr>
            <a:spLocks noGrp="1"/>
          </p:cNvSpPr>
          <p:nvPr>
            <p:ph idx="1"/>
          </p:nvPr>
        </p:nvSpPr>
        <p:spPr>
          <a:xfrm>
            <a:off x="2589212" y="1410929"/>
            <a:ext cx="8915400" cy="3777622"/>
          </a:xfrm>
        </p:spPr>
        <p:txBody>
          <a:bodyPr>
            <a:noAutofit/>
          </a:bodyPr>
          <a:lstStyle/>
          <a:p>
            <a:r>
              <a:rPr lang="en-US" sz="3600" dirty="0" smtClean="0"/>
              <a:t>Leaf veins are parallel</a:t>
            </a:r>
          </a:p>
          <a:p>
            <a:r>
              <a:rPr lang="en-US" sz="3600" dirty="0" smtClean="0"/>
              <a:t>1 cotyledon</a:t>
            </a:r>
          </a:p>
          <a:p>
            <a:r>
              <a:rPr lang="en-US" sz="3600" dirty="0" smtClean="0"/>
              <a:t>Flowers grouped in 3s</a:t>
            </a:r>
          </a:p>
          <a:p>
            <a:r>
              <a:rPr lang="en-US" sz="3600" dirty="0" smtClean="0"/>
              <a:t>Vascular tissue is in scattered bundles</a:t>
            </a:r>
          </a:p>
          <a:p>
            <a:pPr lvl="1"/>
            <a:r>
              <a:rPr lang="en-US" sz="3200" dirty="0" smtClean="0"/>
              <a:t>No vascular cambium</a:t>
            </a:r>
          </a:p>
          <a:p>
            <a:r>
              <a:rPr lang="en-US" sz="3600" dirty="0" smtClean="0"/>
              <a:t>Roots are net-like or fibrous</a:t>
            </a:r>
          </a:p>
          <a:p>
            <a:r>
              <a:rPr lang="en-US" sz="3600" dirty="0" smtClean="0"/>
              <a:t>No secondary woody growth</a:t>
            </a:r>
            <a:endParaRPr lang="en-US" sz="3600" dirty="0"/>
          </a:p>
        </p:txBody>
      </p:sp>
    </p:spTree>
    <p:extLst>
      <p:ext uri="{BB962C8B-B14F-4D97-AF65-F5344CB8AC3E}">
        <p14:creationId xmlns:p14="http://schemas.microsoft.com/office/powerpoint/2010/main" val="39719586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Dicots</a:t>
            </a:r>
            <a:endParaRPr lang="en-US" dirty="0"/>
          </a:p>
        </p:txBody>
      </p:sp>
      <p:sp>
        <p:nvSpPr>
          <p:cNvPr id="3" name="Content Placeholder 2"/>
          <p:cNvSpPr>
            <a:spLocks noGrp="1"/>
          </p:cNvSpPr>
          <p:nvPr>
            <p:ph idx="1"/>
          </p:nvPr>
        </p:nvSpPr>
        <p:spPr>
          <a:xfrm>
            <a:off x="2592925" y="1410929"/>
            <a:ext cx="8915400" cy="3777622"/>
          </a:xfrm>
        </p:spPr>
        <p:txBody>
          <a:bodyPr>
            <a:noAutofit/>
          </a:bodyPr>
          <a:lstStyle/>
          <a:p>
            <a:r>
              <a:rPr lang="en-US" sz="3600" dirty="0" smtClean="0"/>
              <a:t>Leaf veins are branching</a:t>
            </a:r>
          </a:p>
          <a:p>
            <a:r>
              <a:rPr lang="en-US" sz="3600" dirty="0" smtClean="0"/>
              <a:t>2 cotyledons</a:t>
            </a:r>
          </a:p>
          <a:p>
            <a:r>
              <a:rPr lang="en-US" sz="3600" dirty="0" smtClean="0"/>
              <a:t>Flowers in 4s or 5s</a:t>
            </a:r>
          </a:p>
          <a:p>
            <a:r>
              <a:rPr lang="en-US" sz="3600" dirty="0" smtClean="0"/>
              <a:t>Vascular bundles arranged in a ring around the stem</a:t>
            </a:r>
          </a:p>
          <a:p>
            <a:pPr lvl="1"/>
            <a:r>
              <a:rPr lang="en-US" sz="3200" dirty="0" smtClean="0"/>
              <a:t>Has vascular cambium</a:t>
            </a:r>
          </a:p>
          <a:p>
            <a:r>
              <a:rPr lang="en-US" sz="3600" dirty="0" smtClean="0"/>
              <a:t>Roots are fibrous or tap</a:t>
            </a:r>
          </a:p>
          <a:p>
            <a:r>
              <a:rPr lang="en-US" sz="3600" dirty="0" smtClean="0"/>
              <a:t>Secondary woods growth present</a:t>
            </a:r>
          </a:p>
          <a:p>
            <a:pPr marL="0" indent="0">
              <a:buNone/>
            </a:pPr>
            <a:endParaRPr lang="en-US" sz="3600" dirty="0"/>
          </a:p>
        </p:txBody>
      </p:sp>
    </p:spTree>
    <p:extLst>
      <p:ext uri="{BB962C8B-B14F-4D97-AF65-F5344CB8AC3E}">
        <p14:creationId xmlns:p14="http://schemas.microsoft.com/office/powerpoint/2010/main" val="4087033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2779" y="899652"/>
            <a:ext cx="8515807" cy="5088193"/>
          </a:xfrm>
          <a:prstGeom prst="rect">
            <a:avLst/>
          </a:prstGeom>
        </p:spPr>
      </p:pic>
    </p:spTree>
    <p:extLst>
      <p:ext uri="{BB962C8B-B14F-4D97-AF65-F5344CB8AC3E}">
        <p14:creationId xmlns:p14="http://schemas.microsoft.com/office/powerpoint/2010/main" val="12335599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9432" y="198219"/>
            <a:ext cx="11282516" cy="6655872"/>
          </a:xfrm>
          <a:prstGeom prst="rect">
            <a:avLst/>
          </a:prstGeom>
        </p:spPr>
      </p:pic>
    </p:spTree>
    <p:extLst>
      <p:ext uri="{BB962C8B-B14F-4D97-AF65-F5344CB8AC3E}">
        <p14:creationId xmlns:p14="http://schemas.microsoft.com/office/powerpoint/2010/main" val="25057894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003" y="545691"/>
            <a:ext cx="12044997" cy="5837868"/>
          </a:xfrm>
          <a:prstGeom prst="rect">
            <a:avLst/>
          </a:prstGeom>
        </p:spPr>
      </p:pic>
    </p:spTree>
    <p:extLst>
      <p:ext uri="{BB962C8B-B14F-4D97-AF65-F5344CB8AC3E}">
        <p14:creationId xmlns:p14="http://schemas.microsoft.com/office/powerpoint/2010/main" val="100854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0183" y="638628"/>
            <a:ext cx="8915400" cy="3777622"/>
          </a:xfrm>
        </p:spPr>
        <p:txBody>
          <a:bodyPr>
            <a:noAutofit/>
          </a:bodyPr>
          <a:lstStyle/>
          <a:p>
            <a:r>
              <a:rPr lang="en-US" sz="3600" dirty="0" smtClean="0"/>
              <a:t>Produce haploid spores that will grow as a plant called gametophyte.  The gametophyte will then produce haploid gametes </a:t>
            </a:r>
          </a:p>
          <a:p>
            <a:pPr lvl="1"/>
            <a:r>
              <a:rPr lang="en-US" sz="3200" dirty="0" smtClean="0"/>
              <a:t>This is part of the Alternation of Generations</a:t>
            </a:r>
          </a:p>
          <a:p>
            <a:r>
              <a:rPr lang="en-US" sz="3600" dirty="0" smtClean="0"/>
              <a:t>All plants will have multiple adaptations for helping them survive the challenges of living on land</a:t>
            </a:r>
            <a:endParaRPr lang="en-US" sz="3600" dirty="0"/>
          </a:p>
        </p:txBody>
      </p:sp>
    </p:spTree>
    <p:extLst>
      <p:ext uri="{BB962C8B-B14F-4D97-AF65-F5344CB8AC3E}">
        <p14:creationId xmlns:p14="http://schemas.microsoft.com/office/powerpoint/2010/main" val="11558896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4839" y="120249"/>
            <a:ext cx="9158748" cy="6557664"/>
          </a:xfrm>
          <a:prstGeom prst="rect">
            <a:avLst/>
          </a:prstGeom>
        </p:spPr>
      </p:pic>
    </p:spTree>
    <p:extLst>
      <p:ext uri="{BB962C8B-B14F-4D97-AF65-F5344CB8AC3E}">
        <p14:creationId xmlns:p14="http://schemas.microsoft.com/office/powerpoint/2010/main" val="3925587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 Structure</a:t>
            </a:r>
            <a:endParaRPr lang="en-US" dirty="0"/>
          </a:p>
        </p:txBody>
      </p:sp>
      <p:sp>
        <p:nvSpPr>
          <p:cNvPr id="3" name="Content Placeholder 2"/>
          <p:cNvSpPr>
            <a:spLocks noGrp="1"/>
          </p:cNvSpPr>
          <p:nvPr>
            <p:ph idx="1"/>
          </p:nvPr>
        </p:nvSpPr>
        <p:spPr>
          <a:xfrm>
            <a:off x="2592925" y="1264555"/>
            <a:ext cx="8915400" cy="3777622"/>
          </a:xfrm>
        </p:spPr>
        <p:txBody>
          <a:bodyPr>
            <a:noAutofit/>
          </a:bodyPr>
          <a:lstStyle/>
          <a:p>
            <a:r>
              <a:rPr lang="en-US" sz="3600" dirty="0" smtClean="0"/>
              <a:t>Anther:  makes the pollen.  Male reproductive organ</a:t>
            </a:r>
          </a:p>
          <a:p>
            <a:r>
              <a:rPr lang="en-US" sz="3600" dirty="0" smtClean="0"/>
              <a:t>Filament:  holds up the anther</a:t>
            </a:r>
          </a:p>
          <a:p>
            <a:r>
              <a:rPr lang="en-US" sz="3600" dirty="0" smtClean="0"/>
              <a:t>Stamen:  anther and filament combined</a:t>
            </a:r>
          </a:p>
          <a:p>
            <a:r>
              <a:rPr lang="en-US" sz="3600" dirty="0" smtClean="0"/>
              <a:t>Stigma:  sticky tip of the pistil</a:t>
            </a:r>
          </a:p>
          <a:p>
            <a:r>
              <a:rPr lang="en-US" sz="3600" dirty="0" smtClean="0"/>
              <a:t>Style:  long tube that has the stigma at the tip and the ovary at the </a:t>
            </a:r>
            <a:r>
              <a:rPr lang="en-US" sz="3600" dirty="0" err="1" smtClean="0"/>
              <a:t>bast</a:t>
            </a:r>
            <a:endParaRPr lang="en-US" sz="3600" dirty="0" smtClean="0"/>
          </a:p>
        </p:txBody>
      </p:sp>
    </p:spTree>
    <p:extLst>
      <p:ext uri="{BB962C8B-B14F-4D97-AF65-F5344CB8AC3E}">
        <p14:creationId xmlns:p14="http://schemas.microsoft.com/office/powerpoint/2010/main" val="36089191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600" dirty="0"/>
              <a:t>Ovary:  holds the ovules (eggs)</a:t>
            </a:r>
          </a:p>
          <a:p>
            <a:r>
              <a:rPr lang="en-US" sz="3600" dirty="0"/>
              <a:t>Pistil:  stigma, style, and ovary combined</a:t>
            </a:r>
          </a:p>
          <a:p>
            <a:r>
              <a:rPr lang="en-US" sz="3600" dirty="0"/>
              <a:t>Petals:  brightly colored to attract pollinators</a:t>
            </a:r>
          </a:p>
          <a:p>
            <a:r>
              <a:rPr lang="en-US" sz="3600" dirty="0"/>
              <a:t>Sepals:  support and protect the petals</a:t>
            </a:r>
          </a:p>
          <a:p>
            <a:endParaRPr lang="en-US" sz="3600" dirty="0"/>
          </a:p>
        </p:txBody>
      </p:sp>
    </p:spTree>
    <p:extLst>
      <p:ext uri="{BB962C8B-B14F-4D97-AF65-F5344CB8AC3E}">
        <p14:creationId xmlns:p14="http://schemas.microsoft.com/office/powerpoint/2010/main" val="26136698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4000" dirty="0" smtClean="0"/>
              <a:t>A complete flower has all of the parts listed for a flower.  An incomplete flower is missing some parts.</a:t>
            </a:r>
          </a:p>
          <a:p>
            <a:endParaRPr lang="en-US" sz="4000" dirty="0" smtClean="0"/>
          </a:p>
        </p:txBody>
      </p:sp>
    </p:spTree>
    <p:extLst>
      <p:ext uri="{BB962C8B-B14F-4D97-AF65-F5344CB8AC3E}">
        <p14:creationId xmlns:p14="http://schemas.microsoft.com/office/powerpoint/2010/main" val="4309704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 Dissection Lab</a:t>
            </a:r>
            <a:endParaRPr lang="en-US" dirty="0"/>
          </a:p>
        </p:txBody>
      </p:sp>
      <p:sp>
        <p:nvSpPr>
          <p:cNvPr id="3" name="Content Placeholder 2"/>
          <p:cNvSpPr>
            <a:spLocks noGrp="1"/>
          </p:cNvSpPr>
          <p:nvPr>
            <p:ph idx="1"/>
          </p:nvPr>
        </p:nvSpPr>
        <p:spPr>
          <a:xfrm>
            <a:off x="2589212" y="1455174"/>
            <a:ext cx="8915400" cy="3777622"/>
          </a:xfrm>
        </p:spPr>
        <p:txBody>
          <a:bodyPr>
            <a:noAutofit/>
          </a:bodyPr>
          <a:lstStyle/>
          <a:p>
            <a:pPr marL="0" indent="0">
              <a:buNone/>
            </a:pPr>
            <a:r>
              <a:rPr lang="en-US" sz="3200" dirty="0" smtClean="0"/>
              <a:t>1. Label </a:t>
            </a:r>
            <a:r>
              <a:rPr lang="en-US" sz="3200" dirty="0"/>
              <a:t>with: Name of Flower, Monocot or Dicot, Complete or Incomplete Flower</a:t>
            </a:r>
          </a:p>
          <a:p>
            <a:pPr marL="0" indent="0">
              <a:buNone/>
            </a:pPr>
            <a:r>
              <a:rPr lang="en-US" sz="3200" dirty="0"/>
              <a:t>2. Take apart flower and place all parts on paper, laminated with tape. Each part must be labeled with name of structure and function. </a:t>
            </a:r>
          </a:p>
          <a:p>
            <a:pPr marL="0" indent="0">
              <a:buNone/>
            </a:pPr>
            <a:r>
              <a:rPr lang="en-US" sz="3200" dirty="0"/>
              <a:t>3. If your flower is missing any parts, making it an incomplete flower, put the names and functions of the parts somewhere on your paper in a "Not Present" section.</a:t>
            </a:r>
          </a:p>
        </p:txBody>
      </p:sp>
    </p:spTree>
    <p:extLst>
      <p:ext uri="{BB962C8B-B14F-4D97-AF65-F5344CB8AC3E}">
        <p14:creationId xmlns:p14="http://schemas.microsoft.com/office/powerpoint/2010/main" val="34809129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Seeds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5116873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7483" y="496529"/>
            <a:ext cx="6038594" cy="3777622"/>
          </a:xfrm>
        </p:spPr>
        <p:txBody>
          <a:bodyPr>
            <a:noAutofit/>
          </a:bodyPr>
          <a:lstStyle/>
          <a:p>
            <a:r>
              <a:rPr lang="en-US" sz="4800" dirty="0"/>
              <a:t>Seeds consist of:</a:t>
            </a:r>
          </a:p>
          <a:p>
            <a:pPr lvl="1"/>
            <a:r>
              <a:rPr lang="en-US" sz="4400" dirty="0" smtClean="0"/>
              <a:t>an </a:t>
            </a:r>
            <a:r>
              <a:rPr lang="en-US" sz="4400" dirty="0"/>
              <a:t>embryo</a:t>
            </a:r>
          </a:p>
          <a:p>
            <a:pPr lvl="1"/>
            <a:r>
              <a:rPr lang="en-US" sz="4400" dirty="0" smtClean="0"/>
              <a:t>a </a:t>
            </a:r>
            <a:r>
              <a:rPr lang="en-US" sz="4400" dirty="0"/>
              <a:t>food supply </a:t>
            </a:r>
          </a:p>
          <a:p>
            <a:pPr lvl="1"/>
            <a:r>
              <a:rPr lang="en-US" sz="4400" dirty="0" smtClean="0"/>
              <a:t>a </a:t>
            </a:r>
            <a:r>
              <a:rPr lang="en-US" sz="4400" dirty="0"/>
              <a:t>protective coat </a:t>
            </a:r>
          </a:p>
          <a:p>
            <a:r>
              <a:rPr lang="en-US" sz="4800" dirty="0" smtClean="0"/>
              <a:t>A </a:t>
            </a:r>
            <a:r>
              <a:rPr lang="en-US" sz="4800" dirty="0"/>
              <a:t>mature fertilized ovary becomes the fruit.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6077" y="687029"/>
            <a:ext cx="3571875" cy="4460158"/>
          </a:xfrm>
          <a:prstGeom prst="rect">
            <a:avLst/>
          </a:prstGeom>
        </p:spPr>
      </p:pic>
    </p:spTree>
    <p:extLst>
      <p:ext uri="{BB962C8B-B14F-4D97-AF65-F5344CB8AC3E}">
        <p14:creationId xmlns:p14="http://schemas.microsoft.com/office/powerpoint/2010/main" val="2088577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t>
            </a:r>
            <a:r>
              <a:rPr lang="en-US" dirty="0" smtClean="0"/>
              <a:t>fruit</a:t>
            </a:r>
            <a:endParaRPr lang="en-US" dirty="0"/>
          </a:p>
        </p:txBody>
      </p:sp>
      <p:sp>
        <p:nvSpPr>
          <p:cNvPr id="3" name="Content Placeholder 2"/>
          <p:cNvSpPr>
            <a:spLocks noGrp="1"/>
          </p:cNvSpPr>
          <p:nvPr>
            <p:ph idx="1"/>
          </p:nvPr>
        </p:nvSpPr>
        <p:spPr>
          <a:xfrm>
            <a:off x="2589212" y="1587909"/>
            <a:ext cx="8915400" cy="3777622"/>
          </a:xfrm>
        </p:spPr>
        <p:txBody>
          <a:bodyPr>
            <a:normAutofit/>
          </a:bodyPr>
          <a:lstStyle/>
          <a:p>
            <a:r>
              <a:rPr lang="en-US" sz="3600" dirty="0" smtClean="0"/>
              <a:t>Simple </a:t>
            </a:r>
            <a:r>
              <a:rPr lang="en-US" sz="3600" dirty="0"/>
              <a:t>fruits-made of a single pistil</a:t>
            </a:r>
          </a:p>
          <a:p>
            <a:r>
              <a:rPr lang="en-US" sz="3600" dirty="0" smtClean="0"/>
              <a:t>Aggregate </a:t>
            </a:r>
            <a:r>
              <a:rPr lang="en-US" sz="3600" dirty="0"/>
              <a:t>fruits-have several pistils Ex. Raspberry and Strawberry</a:t>
            </a:r>
          </a:p>
          <a:p>
            <a:r>
              <a:rPr lang="en-US" sz="3600" dirty="0" smtClean="0"/>
              <a:t>Multiple </a:t>
            </a:r>
            <a:r>
              <a:rPr lang="en-US" sz="3600" dirty="0"/>
              <a:t>fruits-consist of pistils from more than one flower ex. pineapple</a:t>
            </a:r>
          </a:p>
        </p:txBody>
      </p:sp>
    </p:spTree>
    <p:extLst>
      <p:ext uri="{BB962C8B-B14F-4D97-AF65-F5344CB8AC3E}">
        <p14:creationId xmlns:p14="http://schemas.microsoft.com/office/powerpoint/2010/main" val="1388128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 Dispersal</a:t>
            </a:r>
            <a:endParaRPr lang="en-US" dirty="0"/>
          </a:p>
        </p:txBody>
      </p:sp>
      <p:sp>
        <p:nvSpPr>
          <p:cNvPr id="3" name="Content Placeholder 2"/>
          <p:cNvSpPr>
            <a:spLocks noGrp="1"/>
          </p:cNvSpPr>
          <p:nvPr>
            <p:ph idx="1"/>
          </p:nvPr>
        </p:nvSpPr>
        <p:spPr>
          <a:xfrm>
            <a:off x="2592925" y="1646904"/>
            <a:ext cx="8915400" cy="3777622"/>
          </a:xfrm>
        </p:spPr>
        <p:txBody>
          <a:bodyPr>
            <a:noAutofit/>
          </a:bodyPr>
          <a:lstStyle/>
          <a:p>
            <a:r>
              <a:rPr lang="en-US" sz="4000" dirty="0"/>
              <a:t>Once a seed is created it needs to be dispersed away from the mother plant so that it does not need to compete for resources. When baby plant competes with the parent plant the baby plant will lose. </a:t>
            </a:r>
          </a:p>
        </p:txBody>
      </p:sp>
    </p:spTree>
    <p:extLst>
      <p:ext uri="{BB962C8B-B14F-4D97-AF65-F5344CB8AC3E}">
        <p14:creationId xmlns:p14="http://schemas.microsoft.com/office/powerpoint/2010/main" val="35225070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Seed Dispersal</a:t>
            </a:r>
            <a:endParaRPr lang="en-US" dirty="0"/>
          </a:p>
        </p:txBody>
      </p:sp>
      <p:sp>
        <p:nvSpPr>
          <p:cNvPr id="3" name="Content Placeholder 2"/>
          <p:cNvSpPr>
            <a:spLocks noGrp="1"/>
          </p:cNvSpPr>
          <p:nvPr>
            <p:ph idx="1"/>
          </p:nvPr>
        </p:nvSpPr>
        <p:spPr>
          <a:xfrm>
            <a:off x="2589212" y="1499419"/>
            <a:ext cx="8915400" cy="3777622"/>
          </a:xfrm>
        </p:spPr>
        <p:txBody>
          <a:bodyPr>
            <a:noAutofit/>
          </a:bodyPr>
          <a:lstStyle/>
          <a:p>
            <a:r>
              <a:rPr lang="en-US" sz="3200" dirty="0"/>
              <a:t>Floating in water</a:t>
            </a:r>
          </a:p>
          <a:p>
            <a:r>
              <a:rPr lang="en-US" sz="3200" dirty="0" smtClean="0"/>
              <a:t>Floating </a:t>
            </a:r>
            <a:r>
              <a:rPr lang="en-US" sz="3200" dirty="0"/>
              <a:t>in the air</a:t>
            </a:r>
          </a:p>
          <a:p>
            <a:r>
              <a:rPr lang="en-US" sz="3200" dirty="0" smtClean="0"/>
              <a:t>Wind </a:t>
            </a:r>
            <a:r>
              <a:rPr lang="en-US" sz="3200" dirty="0"/>
              <a:t>can disperse</a:t>
            </a:r>
          </a:p>
          <a:p>
            <a:r>
              <a:rPr lang="en-US" sz="3200" dirty="0" smtClean="0"/>
              <a:t>Animals </a:t>
            </a:r>
            <a:r>
              <a:rPr lang="en-US" sz="3200" dirty="0"/>
              <a:t>can eat and excrete the seed.</a:t>
            </a:r>
          </a:p>
          <a:p>
            <a:r>
              <a:rPr lang="en-US" sz="3200" dirty="0" smtClean="0"/>
              <a:t>The </a:t>
            </a:r>
            <a:r>
              <a:rPr lang="en-US" sz="3200" dirty="0"/>
              <a:t>seed can attach to fur or body of an animal. </a:t>
            </a:r>
          </a:p>
          <a:p>
            <a:r>
              <a:rPr lang="en-US" sz="3200" dirty="0" smtClean="0"/>
              <a:t>The </a:t>
            </a:r>
            <a:r>
              <a:rPr lang="en-US" sz="3200" dirty="0"/>
              <a:t>seed can be flung by a parent.</a:t>
            </a:r>
          </a:p>
        </p:txBody>
      </p:sp>
    </p:spTree>
    <p:extLst>
      <p:ext uri="{BB962C8B-B14F-4D97-AF65-F5344CB8AC3E}">
        <p14:creationId xmlns:p14="http://schemas.microsoft.com/office/powerpoint/2010/main" val="172542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Phylums</a:t>
            </a:r>
            <a:r>
              <a:rPr lang="en-US" dirty="0" smtClean="0"/>
              <a:t> of Plants</a:t>
            </a:r>
            <a:endParaRPr lang="en-US" dirty="0"/>
          </a:p>
        </p:txBody>
      </p:sp>
      <p:sp>
        <p:nvSpPr>
          <p:cNvPr id="3" name="Content Placeholder 2"/>
          <p:cNvSpPr>
            <a:spLocks noGrp="1"/>
          </p:cNvSpPr>
          <p:nvPr>
            <p:ph idx="1"/>
          </p:nvPr>
        </p:nvSpPr>
        <p:spPr>
          <a:xfrm>
            <a:off x="2589212" y="1741714"/>
            <a:ext cx="8915400" cy="3777622"/>
          </a:xfrm>
        </p:spPr>
        <p:txBody>
          <a:bodyPr>
            <a:noAutofit/>
          </a:bodyPr>
          <a:lstStyle/>
          <a:p>
            <a:r>
              <a:rPr lang="en-US" sz="3600" dirty="0" smtClean="0"/>
              <a:t>Bryophytes: non vascular plants</a:t>
            </a:r>
          </a:p>
          <a:p>
            <a:r>
              <a:rPr lang="en-US" sz="3600" dirty="0" err="1" smtClean="0"/>
              <a:t>Pterophytes</a:t>
            </a:r>
            <a:r>
              <a:rPr lang="en-US" sz="3600" dirty="0" smtClean="0"/>
              <a:t>:  seedless, vascular plants</a:t>
            </a:r>
          </a:p>
          <a:p>
            <a:r>
              <a:rPr lang="en-US" sz="3600" dirty="0" smtClean="0"/>
              <a:t>Gymnosperms:  seeded, vascular plants, no flowers</a:t>
            </a:r>
          </a:p>
          <a:p>
            <a:r>
              <a:rPr lang="en-US" sz="3600" dirty="0" smtClean="0"/>
              <a:t>Angiosperms:  flowering plants, seeded, vascular  </a:t>
            </a:r>
            <a:endParaRPr lang="en-US" sz="3600" dirty="0"/>
          </a:p>
        </p:txBody>
      </p:sp>
    </p:spTree>
    <p:extLst>
      <p:ext uri="{BB962C8B-B14F-4D97-AF65-F5344CB8AC3E}">
        <p14:creationId xmlns:p14="http://schemas.microsoft.com/office/powerpoint/2010/main" val="12089157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to seasonal changes</a:t>
            </a:r>
            <a:endParaRPr lang="en-US" dirty="0"/>
          </a:p>
        </p:txBody>
      </p:sp>
      <p:sp>
        <p:nvSpPr>
          <p:cNvPr id="3" name="Content Placeholder 2"/>
          <p:cNvSpPr>
            <a:spLocks noGrp="1"/>
          </p:cNvSpPr>
          <p:nvPr>
            <p:ph idx="1"/>
          </p:nvPr>
        </p:nvSpPr>
        <p:spPr>
          <a:xfrm>
            <a:off x="2589212" y="1617406"/>
            <a:ext cx="8915400" cy="3777622"/>
          </a:xfrm>
        </p:spPr>
        <p:txBody>
          <a:bodyPr>
            <a:normAutofit/>
          </a:bodyPr>
          <a:lstStyle/>
          <a:p>
            <a:r>
              <a:rPr lang="en-US" sz="3200" dirty="0" smtClean="0"/>
              <a:t>Annuals-entire </a:t>
            </a:r>
            <a:r>
              <a:rPr lang="en-US" sz="3200" dirty="0"/>
              <a:t>life cycle of the plant takes place during a single growing season. Only the seeds survive the season and are resistant to cold, </a:t>
            </a:r>
            <a:r>
              <a:rPr lang="en-US" sz="3200" dirty="0" err="1"/>
              <a:t>dessication</a:t>
            </a:r>
            <a:r>
              <a:rPr lang="en-US" sz="3200" dirty="0"/>
              <a:t> and other environmental factors. </a:t>
            </a:r>
          </a:p>
          <a:p>
            <a:r>
              <a:rPr lang="en-US" sz="3200" dirty="0" smtClean="0"/>
              <a:t>Perennials-Vegetative </a:t>
            </a:r>
            <a:r>
              <a:rPr lang="en-US" sz="3200" dirty="0"/>
              <a:t>structures that persist year after year. </a:t>
            </a:r>
          </a:p>
        </p:txBody>
      </p:sp>
    </p:spTree>
    <p:extLst>
      <p:ext uri="{BB962C8B-B14F-4D97-AF65-F5344CB8AC3E}">
        <p14:creationId xmlns:p14="http://schemas.microsoft.com/office/powerpoint/2010/main" val="2550943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4967" y="909484"/>
            <a:ext cx="8915400" cy="3777622"/>
          </a:xfrm>
        </p:spPr>
        <p:txBody>
          <a:bodyPr>
            <a:noAutofit/>
          </a:bodyPr>
          <a:lstStyle/>
          <a:p>
            <a:r>
              <a:rPr lang="en-US" sz="3600" dirty="0" smtClean="0"/>
              <a:t>Biennials-the </a:t>
            </a:r>
            <a:r>
              <a:rPr lang="en-US" sz="3600" dirty="0"/>
              <a:t>period from seed germination to seed formation spans 2 growing seasons. The 1st growing season produces a short stem and a rosette of leaves near the soil. The root stores food (ex beets and carrots). In the second season the stored food is mobilized for the plant's reproduction. </a:t>
            </a:r>
          </a:p>
          <a:p>
            <a:endParaRPr lang="en-US" sz="3600" dirty="0"/>
          </a:p>
        </p:txBody>
      </p:sp>
    </p:spTree>
    <p:extLst>
      <p:ext uri="{BB962C8B-B14F-4D97-AF65-F5344CB8AC3E}">
        <p14:creationId xmlns:p14="http://schemas.microsoft.com/office/powerpoint/2010/main" val="12787037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 Dormancy</a:t>
            </a:r>
            <a:endParaRPr lang="en-US" dirty="0"/>
          </a:p>
        </p:txBody>
      </p:sp>
      <p:sp>
        <p:nvSpPr>
          <p:cNvPr id="3" name="Content Placeholder 2"/>
          <p:cNvSpPr>
            <a:spLocks noGrp="1"/>
          </p:cNvSpPr>
          <p:nvPr>
            <p:ph idx="1"/>
          </p:nvPr>
        </p:nvSpPr>
        <p:spPr>
          <a:xfrm>
            <a:off x="2589212" y="1528916"/>
            <a:ext cx="8915400" cy="3777622"/>
          </a:xfrm>
        </p:spPr>
        <p:txBody>
          <a:bodyPr>
            <a:noAutofit/>
          </a:bodyPr>
          <a:lstStyle/>
          <a:p>
            <a:r>
              <a:rPr lang="en-US" sz="3200" dirty="0"/>
              <a:t>S</a:t>
            </a:r>
            <a:r>
              <a:rPr lang="en-US" sz="3200" dirty="0" smtClean="0"/>
              <a:t>ome </a:t>
            </a:r>
            <a:r>
              <a:rPr lang="en-US" sz="3200" dirty="0"/>
              <a:t>seeds remain dormant for long periods of time before germination due to their seed coat. Sometimes the seed coat acts as a mechanical barrier by preventing water and gases from crossing. In these cases germination will begin when the seed coat is worn away, burned by fire, abraded by sand or soil, or partially digested.</a:t>
            </a:r>
          </a:p>
        </p:txBody>
      </p:sp>
    </p:spTree>
    <p:extLst>
      <p:ext uri="{BB962C8B-B14F-4D97-AF65-F5344CB8AC3E}">
        <p14:creationId xmlns:p14="http://schemas.microsoft.com/office/powerpoint/2010/main" val="17208223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Embryonic Plant Tissues</a:t>
            </a:r>
            <a:endParaRPr lang="en-US" dirty="0"/>
          </a:p>
        </p:txBody>
      </p:sp>
      <p:sp>
        <p:nvSpPr>
          <p:cNvPr id="7" name="Content Placeholder 6"/>
          <p:cNvSpPr>
            <a:spLocks noGrp="1"/>
          </p:cNvSpPr>
          <p:nvPr>
            <p:ph idx="1"/>
          </p:nvPr>
        </p:nvSpPr>
        <p:spPr>
          <a:xfrm>
            <a:off x="2592925" y="1573161"/>
            <a:ext cx="8915400" cy="3777622"/>
          </a:xfrm>
        </p:spPr>
        <p:txBody>
          <a:bodyPr>
            <a:normAutofit/>
          </a:bodyPr>
          <a:lstStyle/>
          <a:p>
            <a:r>
              <a:rPr lang="en-US" sz="3600" dirty="0"/>
              <a:t>The embryo has 3 types of plant tissues:</a:t>
            </a:r>
          </a:p>
          <a:p>
            <a:pPr lvl="1"/>
            <a:r>
              <a:rPr lang="en-US" sz="3200" dirty="0" err="1" smtClean="0"/>
              <a:t>Protoderm</a:t>
            </a:r>
            <a:endParaRPr lang="en-US" sz="3200" dirty="0"/>
          </a:p>
          <a:p>
            <a:pPr lvl="1"/>
            <a:r>
              <a:rPr lang="en-US" sz="3200" dirty="0" err="1" smtClean="0"/>
              <a:t>Procambium</a:t>
            </a:r>
            <a:endParaRPr lang="en-US" sz="3200" dirty="0"/>
          </a:p>
          <a:p>
            <a:pPr lvl="1"/>
            <a:r>
              <a:rPr lang="en-US" sz="3200" dirty="0" smtClean="0"/>
              <a:t>Ground </a:t>
            </a:r>
            <a:r>
              <a:rPr lang="en-US" sz="3200" dirty="0"/>
              <a:t>meristem</a:t>
            </a:r>
          </a:p>
        </p:txBody>
      </p:sp>
    </p:spTree>
    <p:extLst>
      <p:ext uri="{BB962C8B-B14F-4D97-AF65-F5344CB8AC3E}">
        <p14:creationId xmlns:p14="http://schemas.microsoft.com/office/powerpoint/2010/main" val="30283681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470" y="688258"/>
            <a:ext cx="8915400" cy="3777622"/>
          </a:xfrm>
        </p:spPr>
        <p:txBody>
          <a:bodyPr>
            <a:noAutofit/>
          </a:bodyPr>
          <a:lstStyle/>
          <a:p>
            <a:r>
              <a:rPr lang="en-US" sz="3600" dirty="0"/>
              <a:t>These 3 tissues produce 3 tissue systems:</a:t>
            </a:r>
          </a:p>
          <a:p>
            <a:pPr lvl="1"/>
            <a:r>
              <a:rPr lang="en-US" sz="3200" dirty="0" smtClean="0"/>
              <a:t>Dermal-outer </a:t>
            </a:r>
            <a:r>
              <a:rPr lang="en-US" sz="3200" dirty="0"/>
              <a:t>cover for the plant body, the epidermis. </a:t>
            </a:r>
          </a:p>
          <a:p>
            <a:pPr lvl="1"/>
            <a:r>
              <a:rPr lang="en-US" sz="3200" dirty="0" smtClean="0"/>
              <a:t>Vascular </a:t>
            </a:r>
            <a:r>
              <a:rPr lang="en-US" sz="3200" dirty="0"/>
              <a:t>tissue system-made up of the vascular tissue.</a:t>
            </a:r>
          </a:p>
          <a:p>
            <a:pPr lvl="1"/>
            <a:r>
              <a:rPr lang="en-US" sz="3200" dirty="0" smtClean="0"/>
              <a:t>Ground </a:t>
            </a:r>
            <a:r>
              <a:rPr lang="en-US" sz="3200" dirty="0"/>
              <a:t>tissue system-fills the space between the dermis and the vascular system.</a:t>
            </a:r>
          </a:p>
        </p:txBody>
      </p:sp>
    </p:spTree>
    <p:extLst>
      <p:ext uri="{BB962C8B-B14F-4D97-AF65-F5344CB8AC3E}">
        <p14:creationId xmlns:p14="http://schemas.microsoft.com/office/powerpoint/2010/main" val="1407156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
            </a:r>
            <a:r>
              <a:rPr lang="en-US" dirty="0" smtClean="0"/>
              <a:t>Cells</a:t>
            </a:r>
            <a:endParaRPr lang="en-US" dirty="0"/>
          </a:p>
        </p:txBody>
      </p:sp>
      <p:sp>
        <p:nvSpPr>
          <p:cNvPr id="3" name="Content Placeholder 2"/>
          <p:cNvSpPr>
            <a:spLocks noGrp="1"/>
          </p:cNvSpPr>
          <p:nvPr>
            <p:ph idx="1"/>
          </p:nvPr>
        </p:nvSpPr>
        <p:spPr>
          <a:xfrm>
            <a:off x="2589212" y="1691148"/>
            <a:ext cx="8915400" cy="3777622"/>
          </a:xfrm>
        </p:spPr>
        <p:txBody>
          <a:bodyPr>
            <a:normAutofit/>
          </a:bodyPr>
          <a:lstStyle/>
          <a:p>
            <a:r>
              <a:rPr lang="en-US" sz="3200" dirty="0" smtClean="0"/>
              <a:t>Parenchyma-most </a:t>
            </a:r>
            <a:r>
              <a:rPr lang="en-US" sz="3200" dirty="0"/>
              <a:t>frequently encountered cell in the plant body. This cell type is found in all systems and consists of many sided thin walled cells. These cells function to photosynthesize, </a:t>
            </a:r>
            <a:r>
              <a:rPr lang="en-US" sz="3200" dirty="0" err="1"/>
              <a:t>respirate</a:t>
            </a:r>
            <a:r>
              <a:rPr lang="en-US" sz="3200" dirty="0"/>
              <a:t>, store food and water</a:t>
            </a:r>
            <a:r>
              <a:rPr lang="en-US" sz="3200" dirty="0" smtClean="0"/>
              <a:t>.</a:t>
            </a:r>
            <a:endParaRPr lang="en-US" sz="3200" dirty="0"/>
          </a:p>
        </p:txBody>
      </p:sp>
    </p:spTree>
    <p:extLst>
      <p:ext uri="{BB962C8B-B14F-4D97-AF65-F5344CB8AC3E}">
        <p14:creationId xmlns:p14="http://schemas.microsoft.com/office/powerpoint/2010/main" val="25555109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a:t>Collenchyma-These cells have a thicker primary cell wall and are usually grouped in cylinders or strands. These cells help support the plant without restraining growth.</a:t>
            </a:r>
          </a:p>
          <a:p>
            <a:endParaRPr lang="en-US" sz="3600" dirty="0"/>
          </a:p>
        </p:txBody>
      </p:sp>
    </p:spTree>
    <p:extLst>
      <p:ext uri="{BB962C8B-B14F-4D97-AF65-F5344CB8AC3E}">
        <p14:creationId xmlns:p14="http://schemas.microsoft.com/office/powerpoint/2010/main" val="3832549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3600" dirty="0"/>
              <a:t>Sclerenchyma-These cells have a secondary cell wall that is </a:t>
            </a:r>
            <a:r>
              <a:rPr lang="en-US" sz="3600" dirty="0" smtClean="0"/>
              <a:t>strengthened </a:t>
            </a:r>
            <a:r>
              <a:rPr lang="en-US" sz="3600" dirty="0"/>
              <a:t>by lignin (makes wood </a:t>
            </a:r>
            <a:r>
              <a:rPr lang="en-US" sz="3600" dirty="0" err="1"/>
              <a:t>wood</a:t>
            </a:r>
            <a:r>
              <a:rPr lang="en-US" sz="3600" dirty="0"/>
              <a:t> like). Mature cells cannot lengthen and are may actually be dead. The rigid cell wall helps support the plant. </a:t>
            </a:r>
          </a:p>
          <a:p>
            <a:endParaRPr lang="en-US" sz="3600" dirty="0"/>
          </a:p>
        </p:txBody>
      </p:sp>
    </p:spTree>
    <p:extLst>
      <p:ext uri="{BB962C8B-B14F-4D97-AF65-F5344CB8AC3E}">
        <p14:creationId xmlns:p14="http://schemas.microsoft.com/office/powerpoint/2010/main" val="19959322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6257" y="349045"/>
            <a:ext cx="8915400" cy="3777622"/>
          </a:xfrm>
        </p:spPr>
        <p:txBody>
          <a:bodyPr>
            <a:noAutofit/>
          </a:bodyPr>
          <a:lstStyle/>
          <a:p>
            <a:r>
              <a:rPr lang="en-US" sz="3200" dirty="0"/>
              <a:t>Germination-awakening of the dormant </a:t>
            </a:r>
            <a:r>
              <a:rPr lang="en-US" sz="3200" dirty="0" err="1"/>
              <a:t>sweed</a:t>
            </a:r>
            <a:r>
              <a:rPr lang="en-US" sz="3200" dirty="0"/>
              <a:t>:</a:t>
            </a:r>
          </a:p>
          <a:p>
            <a:pPr lvl="1"/>
            <a:r>
              <a:rPr lang="en-US" sz="2800" dirty="0" smtClean="0"/>
              <a:t>The </a:t>
            </a:r>
            <a:r>
              <a:rPr lang="en-US" sz="2800" dirty="0"/>
              <a:t>seed takes in water, swells and the seed coat ruptures.</a:t>
            </a:r>
          </a:p>
          <a:p>
            <a:pPr lvl="1"/>
            <a:r>
              <a:rPr lang="en-US" sz="2800" dirty="0" smtClean="0"/>
              <a:t>Alpha </a:t>
            </a:r>
            <a:r>
              <a:rPr lang="en-US" sz="2800" dirty="0"/>
              <a:t>amylase is produced which begins to digest starch in the seed to </a:t>
            </a:r>
            <a:r>
              <a:rPr lang="en-US" sz="2800" dirty="0" smtClean="0"/>
              <a:t>produce </a:t>
            </a:r>
            <a:r>
              <a:rPr lang="en-US" sz="2800" dirty="0"/>
              <a:t>glucose for the embryo. </a:t>
            </a:r>
          </a:p>
          <a:p>
            <a:pPr lvl="1"/>
            <a:r>
              <a:rPr lang="en-US" sz="2800" dirty="0" smtClean="0"/>
              <a:t>The </a:t>
            </a:r>
            <a:r>
              <a:rPr lang="en-US" sz="2800" dirty="0"/>
              <a:t>radicle grows down the hypocotyl grow up. </a:t>
            </a:r>
            <a:endParaRPr lang="en-US" sz="2800" dirty="0" smtClean="0"/>
          </a:p>
        </p:txBody>
      </p:sp>
    </p:spTree>
    <p:extLst>
      <p:ext uri="{BB962C8B-B14F-4D97-AF65-F5344CB8AC3E}">
        <p14:creationId xmlns:p14="http://schemas.microsoft.com/office/powerpoint/2010/main" val="36389420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4967" y="1086464"/>
            <a:ext cx="8915400" cy="3777622"/>
          </a:xfrm>
        </p:spPr>
        <p:txBody>
          <a:bodyPr/>
          <a:lstStyle/>
          <a:p>
            <a:pPr lvl="1"/>
            <a:r>
              <a:rPr lang="en-US" sz="2800" dirty="0"/>
              <a:t>The first leaves open to the sun and photosynthesis begins. </a:t>
            </a:r>
          </a:p>
          <a:p>
            <a:pPr lvl="1"/>
            <a:r>
              <a:rPr lang="en-US" sz="2800" dirty="0"/>
              <a:t>The primary growth will involve differentiation of the 3 tissue systems, elongation of roots and stems, and formation of lateral roots and branches.</a:t>
            </a:r>
          </a:p>
          <a:p>
            <a:endParaRPr lang="en-US" dirty="0"/>
          </a:p>
        </p:txBody>
      </p:sp>
    </p:spTree>
    <p:extLst>
      <p:ext uri="{BB962C8B-B14F-4D97-AF65-F5344CB8AC3E}">
        <p14:creationId xmlns:p14="http://schemas.microsoft.com/office/powerpoint/2010/main" val="1652456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Bryophytes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49113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Plant Growth</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50761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527" y="508000"/>
            <a:ext cx="8915400" cy="3777622"/>
          </a:xfrm>
        </p:spPr>
        <p:txBody>
          <a:bodyPr>
            <a:noAutofit/>
          </a:bodyPr>
          <a:lstStyle/>
          <a:p>
            <a:r>
              <a:rPr lang="en-US" sz="3200" dirty="0"/>
              <a:t>Most plants will grow as long as they live and this is referred to as </a:t>
            </a:r>
            <a:r>
              <a:rPr lang="en-US" sz="3200" dirty="0" err="1"/>
              <a:t>inderterminate</a:t>
            </a:r>
            <a:r>
              <a:rPr lang="en-US" sz="3200" dirty="0"/>
              <a:t> growth. </a:t>
            </a:r>
          </a:p>
          <a:p>
            <a:r>
              <a:rPr lang="en-US" sz="3200" dirty="0" smtClean="0"/>
              <a:t>They </a:t>
            </a:r>
            <a:r>
              <a:rPr lang="en-US" sz="3200" dirty="0"/>
              <a:t>do this using the apical meristem which is unspecialized and rapidly dividing cells. In the center of the apical meristem is the quiescent center. This center has cells that are resistant to radiation and toxic chemicals. They may act as reserves to produce new apical meristem if the primary cells are damaged.</a:t>
            </a:r>
          </a:p>
        </p:txBody>
      </p:sp>
    </p:spTree>
    <p:extLst>
      <p:ext uri="{BB962C8B-B14F-4D97-AF65-F5344CB8AC3E}">
        <p14:creationId xmlns:p14="http://schemas.microsoft.com/office/powerpoint/2010/main" val="22856104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069" y="275771"/>
            <a:ext cx="8915400" cy="3777622"/>
          </a:xfrm>
        </p:spPr>
        <p:txBody>
          <a:bodyPr>
            <a:noAutofit/>
          </a:bodyPr>
          <a:lstStyle/>
          <a:p>
            <a:r>
              <a:rPr lang="en-US" sz="3200" dirty="0"/>
              <a:t>Growth patterns are determined by the location of meristems. </a:t>
            </a:r>
          </a:p>
          <a:p>
            <a:pPr lvl="1"/>
            <a:r>
              <a:rPr lang="en-US" sz="2800" dirty="0" smtClean="0"/>
              <a:t>Apical </a:t>
            </a:r>
            <a:r>
              <a:rPr lang="en-US" sz="2800" dirty="0"/>
              <a:t>meristems are located at the tips of roots and in the buds of shoots, allowing both to grow in lengths.</a:t>
            </a:r>
          </a:p>
          <a:p>
            <a:r>
              <a:rPr lang="en-US" sz="3200" dirty="0"/>
              <a:t>-In herbaceous plants only primary growth occurs but in woody plants there is a secondary growth. This involves a thickening of the roots and shoots. This secondary growth is a result of lateral meristems and adds layers of vascular tissue. </a:t>
            </a:r>
          </a:p>
        </p:txBody>
      </p:sp>
    </p:spTree>
    <p:extLst>
      <p:ext uri="{BB962C8B-B14F-4D97-AF65-F5344CB8AC3E}">
        <p14:creationId xmlns:p14="http://schemas.microsoft.com/office/powerpoint/2010/main" val="36982075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Root Development</a:t>
            </a:r>
            <a:endParaRPr lang="en-US" dirty="0"/>
          </a:p>
        </p:txBody>
      </p:sp>
      <p:sp>
        <p:nvSpPr>
          <p:cNvPr id="3" name="Content Placeholder 2"/>
          <p:cNvSpPr>
            <a:spLocks noGrp="1"/>
          </p:cNvSpPr>
          <p:nvPr>
            <p:ph idx="1"/>
          </p:nvPr>
        </p:nvSpPr>
        <p:spPr>
          <a:xfrm>
            <a:off x="2592925" y="1451429"/>
            <a:ext cx="8915400" cy="3777622"/>
          </a:xfrm>
        </p:spPr>
        <p:txBody>
          <a:bodyPr>
            <a:noAutofit/>
          </a:bodyPr>
          <a:lstStyle/>
          <a:p>
            <a:r>
              <a:rPr lang="en-US" sz="3200" dirty="0" smtClean="0"/>
              <a:t>Root </a:t>
            </a:r>
            <a:r>
              <a:rPr lang="en-US" sz="3200" dirty="0"/>
              <a:t>types:</a:t>
            </a:r>
          </a:p>
          <a:p>
            <a:pPr lvl="1"/>
            <a:r>
              <a:rPr lang="en-US" sz="2800" dirty="0" smtClean="0"/>
              <a:t>Tap </a:t>
            </a:r>
            <a:r>
              <a:rPr lang="en-US" sz="2800" dirty="0"/>
              <a:t>root-a primary root that gives rise to lateral roots.</a:t>
            </a:r>
          </a:p>
          <a:p>
            <a:pPr lvl="1"/>
            <a:r>
              <a:rPr lang="en-US" sz="2800" dirty="0" smtClean="0"/>
              <a:t>Adventitious </a:t>
            </a:r>
            <a:r>
              <a:rPr lang="en-US" sz="2800" dirty="0"/>
              <a:t>roots-develop from base of the stem or other parts of the plant and are not primary roots, but form a fibrous root system.</a:t>
            </a:r>
          </a:p>
          <a:p>
            <a:pPr lvl="1"/>
            <a:r>
              <a:rPr lang="en-US" sz="2800" dirty="0" smtClean="0"/>
              <a:t>Aerial </a:t>
            </a:r>
            <a:r>
              <a:rPr lang="en-US" sz="2800" dirty="0"/>
              <a:t>roots-adventitious roots produced by above ground structures.</a:t>
            </a:r>
          </a:p>
        </p:txBody>
      </p:sp>
    </p:spTree>
    <p:extLst>
      <p:ext uri="{BB962C8B-B14F-4D97-AF65-F5344CB8AC3E}">
        <p14:creationId xmlns:p14="http://schemas.microsoft.com/office/powerpoint/2010/main" val="1608295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the Root</a:t>
            </a:r>
            <a:endParaRPr lang="en-US" dirty="0"/>
          </a:p>
        </p:txBody>
      </p:sp>
      <p:sp>
        <p:nvSpPr>
          <p:cNvPr id="3" name="Content Placeholder 2"/>
          <p:cNvSpPr>
            <a:spLocks noGrp="1"/>
          </p:cNvSpPr>
          <p:nvPr>
            <p:ph idx="1"/>
          </p:nvPr>
        </p:nvSpPr>
        <p:spPr>
          <a:xfrm>
            <a:off x="2592925" y="1582057"/>
            <a:ext cx="8915400" cy="3777622"/>
          </a:xfrm>
        </p:spPr>
        <p:txBody>
          <a:bodyPr>
            <a:normAutofit/>
          </a:bodyPr>
          <a:lstStyle/>
          <a:p>
            <a:r>
              <a:rPr lang="en-US" sz="3200" dirty="0" smtClean="0"/>
              <a:t>Root </a:t>
            </a:r>
            <a:r>
              <a:rPr lang="en-US" sz="3200" dirty="0"/>
              <a:t>cap-found at tip of root; protects apical meristem. </a:t>
            </a:r>
          </a:p>
          <a:p>
            <a:r>
              <a:rPr lang="en-US" sz="3200" dirty="0" smtClean="0"/>
              <a:t>apical </a:t>
            </a:r>
            <a:r>
              <a:rPr lang="en-US" sz="3200" dirty="0"/>
              <a:t>meristem-area of actively dividing cells.</a:t>
            </a:r>
          </a:p>
          <a:p>
            <a:r>
              <a:rPr lang="en-US" sz="3200" dirty="0" smtClean="0"/>
              <a:t>zone </a:t>
            </a:r>
            <a:r>
              <a:rPr lang="en-US" sz="3200" dirty="0"/>
              <a:t>of elongation-right above apical meristem; cells may elongate to 10 times original length</a:t>
            </a:r>
            <a:r>
              <a:rPr lang="en-US" sz="3200" dirty="0" smtClean="0"/>
              <a:t>.</a:t>
            </a:r>
            <a:endParaRPr lang="en-US" sz="3200" dirty="0"/>
          </a:p>
        </p:txBody>
      </p:sp>
    </p:spTree>
    <p:extLst>
      <p:ext uri="{BB962C8B-B14F-4D97-AF65-F5344CB8AC3E}">
        <p14:creationId xmlns:p14="http://schemas.microsoft.com/office/powerpoint/2010/main" val="20150610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609600"/>
            <a:ext cx="8915400" cy="3777622"/>
          </a:xfrm>
        </p:spPr>
        <p:txBody>
          <a:bodyPr>
            <a:noAutofit/>
          </a:bodyPr>
          <a:lstStyle/>
          <a:p>
            <a:r>
              <a:rPr lang="en-US" sz="3600" dirty="0"/>
              <a:t>zone of differentiation-found above the zone of elongation; the three primary tissues differentiate here into:</a:t>
            </a:r>
          </a:p>
          <a:p>
            <a:pPr lvl="1"/>
            <a:r>
              <a:rPr lang="en-US" sz="3200" dirty="0" err="1"/>
              <a:t>protoderm</a:t>
            </a:r>
            <a:r>
              <a:rPr lang="en-US" sz="3200" dirty="0"/>
              <a:t>-gives rise to epidermis and root hairs.</a:t>
            </a:r>
          </a:p>
          <a:p>
            <a:pPr lvl="1"/>
            <a:r>
              <a:rPr lang="en-US" sz="3200" dirty="0" err="1"/>
              <a:t>procambium</a:t>
            </a:r>
            <a:r>
              <a:rPr lang="en-US" sz="3200" dirty="0"/>
              <a:t>-gives rise to central vascular cylinder. </a:t>
            </a:r>
          </a:p>
          <a:p>
            <a:pPr lvl="1"/>
            <a:r>
              <a:rPr lang="en-US" sz="3200" dirty="0"/>
              <a:t>ground meristem-between dermis and central vascular cylinder.</a:t>
            </a:r>
          </a:p>
          <a:p>
            <a:endParaRPr lang="en-US" sz="3600" dirty="0"/>
          </a:p>
        </p:txBody>
      </p:sp>
    </p:spTree>
    <p:extLst>
      <p:ext uri="{BB962C8B-B14F-4D97-AF65-F5344CB8AC3E}">
        <p14:creationId xmlns:p14="http://schemas.microsoft.com/office/powerpoint/2010/main" val="10800351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Stems of the woody plants</a:t>
            </a:r>
            <a:endParaRPr lang="en-US" dirty="0"/>
          </a:p>
        </p:txBody>
      </p:sp>
      <p:sp>
        <p:nvSpPr>
          <p:cNvPr id="3" name="Content Placeholder 2"/>
          <p:cNvSpPr>
            <a:spLocks noGrp="1"/>
          </p:cNvSpPr>
          <p:nvPr>
            <p:ph idx="1"/>
          </p:nvPr>
        </p:nvSpPr>
        <p:spPr>
          <a:xfrm>
            <a:off x="2589212" y="1494971"/>
            <a:ext cx="8915400" cy="3777622"/>
          </a:xfrm>
        </p:spPr>
        <p:txBody>
          <a:bodyPr>
            <a:noAutofit/>
          </a:bodyPr>
          <a:lstStyle/>
          <a:p>
            <a:r>
              <a:rPr lang="en-US" sz="3600" dirty="0"/>
              <a:t>Functions:</a:t>
            </a:r>
          </a:p>
          <a:p>
            <a:pPr lvl="1"/>
            <a:r>
              <a:rPr lang="en-US" sz="3200" dirty="0" smtClean="0"/>
              <a:t>avenues </a:t>
            </a:r>
            <a:r>
              <a:rPr lang="en-US" sz="3200" dirty="0"/>
              <a:t>of transport </a:t>
            </a:r>
          </a:p>
          <a:p>
            <a:pPr lvl="1"/>
            <a:r>
              <a:rPr lang="en-US" sz="3200" dirty="0" smtClean="0"/>
              <a:t>supports </a:t>
            </a:r>
            <a:r>
              <a:rPr lang="en-US" sz="3200" dirty="0"/>
              <a:t>and elevates foliage</a:t>
            </a:r>
          </a:p>
          <a:p>
            <a:pPr lvl="1"/>
            <a:r>
              <a:rPr lang="en-US" sz="3200" dirty="0" smtClean="0"/>
              <a:t>stores </a:t>
            </a:r>
            <a:r>
              <a:rPr lang="en-US" sz="3200" dirty="0"/>
              <a:t>food</a:t>
            </a:r>
          </a:p>
          <a:p>
            <a:pPr lvl="1"/>
            <a:r>
              <a:rPr lang="en-US" sz="3200" dirty="0" smtClean="0"/>
              <a:t>produces </a:t>
            </a:r>
            <a:r>
              <a:rPr lang="en-US" sz="3200" dirty="0"/>
              <a:t>new living tissue</a:t>
            </a:r>
          </a:p>
          <a:p>
            <a:pPr lvl="1"/>
            <a:r>
              <a:rPr lang="en-US" sz="3200" dirty="0" smtClean="0"/>
              <a:t>supports </a:t>
            </a:r>
            <a:r>
              <a:rPr lang="en-US" sz="3200" dirty="0"/>
              <a:t>and elevated flowers and other reproductive parts.</a:t>
            </a:r>
          </a:p>
        </p:txBody>
      </p:sp>
    </p:spTree>
    <p:extLst>
      <p:ext uri="{BB962C8B-B14F-4D97-AF65-F5344CB8AC3E}">
        <p14:creationId xmlns:p14="http://schemas.microsoft.com/office/powerpoint/2010/main" val="25270108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377367"/>
            <a:ext cx="8911687" cy="1280890"/>
          </a:xfrm>
        </p:spPr>
        <p:txBody>
          <a:bodyPr/>
          <a:lstStyle/>
          <a:p>
            <a:r>
              <a:rPr lang="en-US" dirty="0" smtClean="0"/>
              <a:t>Primary growth of the shoot system</a:t>
            </a:r>
            <a:endParaRPr lang="en-US" dirty="0"/>
          </a:p>
        </p:txBody>
      </p:sp>
      <p:sp>
        <p:nvSpPr>
          <p:cNvPr id="3" name="Content Placeholder 2"/>
          <p:cNvSpPr>
            <a:spLocks noGrp="1"/>
          </p:cNvSpPr>
          <p:nvPr>
            <p:ph idx="1"/>
          </p:nvPr>
        </p:nvSpPr>
        <p:spPr>
          <a:xfrm>
            <a:off x="2589212" y="1451428"/>
            <a:ext cx="8915400" cy="3777622"/>
          </a:xfrm>
        </p:spPr>
        <p:txBody>
          <a:bodyPr>
            <a:noAutofit/>
          </a:bodyPr>
          <a:lstStyle/>
          <a:p>
            <a:r>
              <a:rPr lang="en-US" sz="3200" dirty="0"/>
              <a:t>Growth in the stem is similar to the root. There is an area of cell division, a region of elongation and differentiation. However the growth zones are not as distinct. There is also no root cap. </a:t>
            </a:r>
          </a:p>
          <a:p>
            <a:r>
              <a:rPr lang="en-US" sz="3200" dirty="0" smtClean="0"/>
              <a:t>Secondary </a:t>
            </a:r>
            <a:r>
              <a:rPr lang="en-US" sz="3200" dirty="0"/>
              <a:t>Growth:</a:t>
            </a:r>
          </a:p>
          <a:p>
            <a:pPr lvl="1"/>
            <a:r>
              <a:rPr lang="en-US" sz="2800" dirty="0"/>
              <a:t>Plants become thicker due to lateral meristems producing growth rings.</a:t>
            </a:r>
          </a:p>
        </p:txBody>
      </p:sp>
    </p:spTree>
    <p:extLst>
      <p:ext uri="{BB962C8B-B14F-4D97-AF65-F5344CB8AC3E}">
        <p14:creationId xmlns:p14="http://schemas.microsoft.com/office/powerpoint/2010/main" val="32607707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materials</a:t>
            </a:r>
            <a:endParaRPr lang="en-US" dirty="0"/>
          </a:p>
        </p:txBody>
      </p:sp>
      <p:sp>
        <p:nvSpPr>
          <p:cNvPr id="3" name="Content Placeholder 2"/>
          <p:cNvSpPr>
            <a:spLocks noGrp="1"/>
          </p:cNvSpPr>
          <p:nvPr>
            <p:ph idx="1"/>
          </p:nvPr>
        </p:nvSpPr>
        <p:spPr>
          <a:xfrm>
            <a:off x="2592925" y="1422400"/>
            <a:ext cx="8915400" cy="3777622"/>
          </a:xfrm>
        </p:spPr>
        <p:txBody>
          <a:bodyPr>
            <a:noAutofit/>
          </a:bodyPr>
          <a:lstStyle/>
          <a:p>
            <a:r>
              <a:rPr lang="en-US" sz="3200" dirty="0" smtClean="0"/>
              <a:t>The plasma membrane allows for both passive and active transport through selective protein channels.  Ex</a:t>
            </a:r>
            <a:r>
              <a:rPr lang="en-US" sz="3200" dirty="0"/>
              <a:t>. potassium channels in the cell allow potassium to be transported but block sodium.</a:t>
            </a:r>
          </a:p>
          <a:p>
            <a:r>
              <a:rPr lang="en-US" sz="3200" dirty="0" err="1" smtClean="0"/>
              <a:t>Tonoplast</a:t>
            </a:r>
            <a:r>
              <a:rPr lang="en-US" sz="3200" dirty="0" smtClean="0"/>
              <a:t> </a:t>
            </a:r>
            <a:r>
              <a:rPr lang="en-US" sz="3200" dirty="0"/>
              <a:t>is the membrane of the large central vacuole and plays a major role in regulation. It </a:t>
            </a:r>
            <a:r>
              <a:rPr lang="en-US" sz="3200" dirty="0" smtClean="0"/>
              <a:t>controls </a:t>
            </a:r>
            <a:r>
              <a:rPr lang="en-US" sz="3200" dirty="0"/>
              <a:t>the movement of solutes between the cytoplasm and the central vacuole.</a:t>
            </a:r>
          </a:p>
        </p:txBody>
      </p:sp>
    </p:spTree>
    <p:extLst>
      <p:ext uri="{BB962C8B-B14F-4D97-AF65-F5344CB8AC3E}">
        <p14:creationId xmlns:p14="http://schemas.microsoft.com/office/powerpoint/2010/main" val="33813825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Distance </a:t>
            </a:r>
            <a:r>
              <a:rPr lang="en-US" dirty="0" smtClean="0"/>
              <a:t>Transport</a:t>
            </a:r>
            <a:endParaRPr lang="en-US" dirty="0"/>
          </a:p>
        </p:txBody>
      </p:sp>
      <p:sp>
        <p:nvSpPr>
          <p:cNvPr id="3" name="Content Placeholder 2"/>
          <p:cNvSpPr>
            <a:spLocks noGrp="1"/>
          </p:cNvSpPr>
          <p:nvPr>
            <p:ph idx="1"/>
          </p:nvPr>
        </p:nvSpPr>
        <p:spPr>
          <a:xfrm>
            <a:off x="2589212" y="1567543"/>
            <a:ext cx="8915400" cy="3777622"/>
          </a:xfrm>
        </p:spPr>
        <p:txBody>
          <a:bodyPr>
            <a:noAutofit/>
          </a:bodyPr>
          <a:lstStyle/>
          <a:p>
            <a:r>
              <a:rPr lang="en-US" sz="3200" dirty="0" smtClean="0"/>
              <a:t>These </a:t>
            </a:r>
            <a:r>
              <a:rPr lang="en-US" sz="3200" dirty="0"/>
              <a:t>deal with radial transport not vertical.</a:t>
            </a:r>
          </a:p>
          <a:p>
            <a:pPr lvl="1"/>
            <a:r>
              <a:rPr lang="en-US" sz="2800" dirty="0" smtClean="0"/>
              <a:t>Osmotic</a:t>
            </a:r>
            <a:endParaRPr lang="en-US" sz="2800" dirty="0"/>
          </a:p>
          <a:p>
            <a:pPr lvl="1"/>
            <a:r>
              <a:rPr lang="en-US" sz="2800" dirty="0" err="1" smtClean="0"/>
              <a:t>Symplastic</a:t>
            </a:r>
            <a:r>
              <a:rPr lang="en-US" sz="2800" dirty="0" smtClean="0"/>
              <a:t>-Cytoplasm </a:t>
            </a:r>
            <a:r>
              <a:rPr lang="en-US" sz="2800" dirty="0"/>
              <a:t>is continuous with plant tissues and allows solutes and water to move from one cell to the other via </a:t>
            </a:r>
            <a:r>
              <a:rPr lang="en-US" sz="2800" b="1" dirty="0" err="1"/>
              <a:t>plasmodesmata</a:t>
            </a:r>
            <a:r>
              <a:rPr lang="en-US" sz="2800" dirty="0"/>
              <a:t>. </a:t>
            </a:r>
            <a:endParaRPr lang="en-US" sz="2800" dirty="0" smtClean="0"/>
          </a:p>
          <a:p>
            <a:pPr lvl="1"/>
            <a:r>
              <a:rPr lang="en-US" sz="2800" dirty="0" err="1" smtClean="0"/>
              <a:t>Apoplastic</a:t>
            </a:r>
            <a:r>
              <a:rPr lang="en-US" sz="2800" dirty="0" smtClean="0"/>
              <a:t>-moves </a:t>
            </a:r>
            <a:r>
              <a:rPr lang="en-US" sz="2800" dirty="0"/>
              <a:t>substance through the cell walls</a:t>
            </a:r>
          </a:p>
        </p:txBody>
      </p:sp>
    </p:spTree>
    <p:extLst>
      <p:ext uri="{BB962C8B-B14F-4D97-AF65-F5344CB8AC3E}">
        <p14:creationId xmlns:p14="http://schemas.microsoft.com/office/powerpoint/2010/main" val="1722631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583" y="449943"/>
            <a:ext cx="8915400" cy="3777622"/>
          </a:xfrm>
        </p:spPr>
        <p:txBody>
          <a:bodyPr>
            <a:noAutofit/>
          </a:bodyPr>
          <a:lstStyle/>
          <a:p>
            <a:r>
              <a:rPr lang="en-US" sz="2800" dirty="0" smtClean="0"/>
              <a:t>Group that includes mosses, liverworts, and hornworts</a:t>
            </a:r>
          </a:p>
          <a:p>
            <a:r>
              <a:rPr lang="en-US" sz="2800" dirty="0" smtClean="0"/>
              <a:t>2 defining characteristics</a:t>
            </a:r>
          </a:p>
          <a:p>
            <a:pPr lvl="1"/>
            <a:r>
              <a:rPr lang="en-US" sz="2400" dirty="0" smtClean="0"/>
              <a:t>Nonvascular</a:t>
            </a:r>
          </a:p>
          <a:p>
            <a:pPr lvl="2"/>
            <a:r>
              <a:rPr lang="en-US" sz="2000" dirty="0" smtClean="0"/>
              <a:t>Vascular tissue is responsible for transporting food and water up and down the plant.</a:t>
            </a:r>
          </a:p>
          <a:p>
            <a:pPr lvl="2"/>
            <a:r>
              <a:rPr lang="en-US" sz="2000" dirty="0" smtClean="0"/>
              <a:t>Xylem:  portion of vascular tissue that transports water up the plant.  Always located towards the outside of the plant.  Made of dead cells.  This is what wood is.</a:t>
            </a:r>
          </a:p>
          <a:p>
            <a:pPr lvl="2"/>
            <a:r>
              <a:rPr lang="en-US" sz="2000" dirty="0" smtClean="0"/>
              <a:t>Phloem:  transports food down the plant from the leaves.  Always located towards the inside of the plant.  Made of living cells.  Has partitions.</a:t>
            </a:r>
          </a:p>
          <a:p>
            <a:pPr lvl="1"/>
            <a:r>
              <a:rPr lang="en-US" sz="2400" dirty="0" smtClean="0"/>
              <a:t>Male gametes have a flagella</a:t>
            </a:r>
            <a:endParaRPr lang="en-US" sz="2400" dirty="0"/>
          </a:p>
        </p:txBody>
      </p:sp>
    </p:spTree>
    <p:extLst>
      <p:ext uri="{BB962C8B-B14F-4D97-AF65-F5344CB8AC3E}">
        <p14:creationId xmlns:p14="http://schemas.microsoft.com/office/powerpoint/2010/main" val="14563681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Distance Transport</a:t>
            </a:r>
            <a:endParaRPr lang="en-US" dirty="0"/>
          </a:p>
        </p:txBody>
      </p:sp>
      <p:sp>
        <p:nvSpPr>
          <p:cNvPr id="3" name="Content Placeholder 2"/>
          <p:cNvSpPr>
            <a:spLocks noGrp="1"/>
          </p:cNvSpPr>
          <p:nvPr>
            <p:ph idx="1"/>
          </p:nvPr>
        </p:nvSpPr>
        <p:spPr>
          <a:xfrm>
            <a:off x="2162629" y="1480458"/>
            <a:ext cx="9341983" cy="3777622"/>
          </a:xfrm>
        </p:spPr>
        <p:txBody>
          <a:bodyPr>
            <a:noAutofit/>
          </a:bodyPr>
          <a:lstStyle/>
          <a:p>
            <a:r>
              <a:rPr lang="en-US" sz="3200" dirty="0"/>
              <a:t>Accomplished through xylem and phloem.</a:t>
            </a:r>
          </a:p>
          <a:p>
            <a:r>
              <a:rPr lang="en-US" sz="3200" dirty="0" smtClean="0"/>
              <a:t>Water </a:t>
            </a:r>
            <a:r>
              <a:rPr lang="en-US" sz="3200" dirty="0"/>
              <a:t>movement:</a:t>
            </a:r>
          </a:p>
          <a:p>
            <a:pPr lvl="1"/>
            <a:r>
              <a:rPr lang="en-US" sz="2800" dirty="0" smtClean="0"/>
              <a:t>Absorption </a:t>
            </a:r>
            <a:r>
              <a:rPr lang="en-US" sz="2800" dirty="0"/>
              <a:t>of </a:t>
            </a:r>
            <a:r>
              <a:rPr lang="en-US" sz="2800" dirty="0" smtClean="0"/>
              <a:t>Water:  Water </a:t>
            </a:r>
            <a:r>
              <a:rPr lang="en-US" sz="2800" dirty="0"/>
              <a:t>and minerals enter the plant through the root epidermis and enter the xylem. Root hairs increase surface area to allow greater absorption. Water and minerals flow upwards @ rates of 15 or more meters per hour. Plants also lose a lot of water through transpiration. A average sized maple tree will lose up to 200 liter of water per hour.</a:t>
            </a:r>
          </a:p>
        </p:txBody>
      </p:sp>
    </p:spTree>
    <p:extLst>
      <p:ext uri="{BB962C8B-B14F-4D97-AF65-F5344CB8AC3E}">
        <p14:creationId xmlns:p14="http://schemas.microsoft.com/office/powerpoint/2010/main" val="30573273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4755" y="304800"/>
            <a:ext cx="9617302" cy="3777622"/>
          </a:xfrm>
        </p:spPr>
        <p:txBody>
          <a:bodyPr>
            <a:noAutofit/>
          </a:bodyPr>
          <a:lstStyle/>
          <a:p>
            <a:pPr lvl="1"/>
            <a:r>
              <a:rPr lang="en-US" sz="3200" dirty="0" smtClean="0"/>
              <a:t>Root pressure: Plants </a:t>
            </a:r>
            <a:r>
              <a:rPr lang="en-US" sz="3200" dirty="0"/>
              <a:t>get water from root hairs almost entirely due to diffusion and capillary action. The roots have a higher solute concentration then soil so water enters the roots. An example of the effectiveness of root pressure is morning dew. The roots early on a summer morning push up the drops of water on the edges of the blades of grass leading to an excess of water and it is pushed out of the leaf. Loss of water in the liquid form is known as guttation, in the vapor form is called transpiration.</a:t>
            </a:r>
          </a:p>
        </p:txBody>
      </p:sp>
    </p:spTree>
    <p:extLst>
      <p:ext uri="{BB962C8B-B14F-4D97-AF65-F5344CB8AC3E}">
        <p14:creationId xmlns:p14="http://schemas.microsoft.com/office/powerpoint/2010/main" val="15586532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9555" y="275771"/>
            <a:ext cx="8915400" cy="3777622"/>
          </a:xfrm>
        </p:spPr>
        <p:txBody>
          <a:bodyPr>
            <a:noAutofit/>
          </a:bodyPr>
          <a:lstStyle/>
          <a:p>
            <a:r>
              <a:rPr lang="en-US" sz="3600" dirty="0"/>
              <a:t>Transpiration: the cohesion-tension theory</a:t>
            </a:r>
          </a:p>
          <a:p>
            <a:pPr lvl="1"/>
            <a:r>
              <a:rPr lang="en-US" sz="3200" dirty="0" smtClean="0"/>
              <a:t>Transpiration </a:t>
            </a:r>
            <a:r>
              <a:rPr lang="en-US" sz="3200" dirty="0"/>
              <a:t>is the movement of water up the stem, but water is not pushed up a tree, it is pulled due to 2 characteristics of water:</a:t>
            </a:r>
          </a:p>
          <a:p>
            <a:pPr lvl="2"/>
            <a:r>
              <a:rPr lang="en-US" sz="2800" dirty="0" smtClean="0"/>
              <a:t>adhesion</a:t>
            </a:r>
            <a:endParaRPr lang="en-US" sz="2800" dirty="0"/>
          </a:p>
          <a:p>
            <a:pPr lvl="2"/>
            <a:r>
              <a:rPr lang="en-US" sz="2800" dirty="0" smtClean="0"/>
              <a:t>cohesion</a:t>
            </a:r>
            <a:endParaRPr lang="en-US" sz="2800" dirty="0"/>
          </a:p>
        </p:txBody>
      </p:sp>
    </p:spTree>
    <p:extLst>
      <p:ext uri="{BB962C8B-B14F-4D97-AF65-F5344CB8AC3E}">
        <p14:creationId xmlns:p14="http://schemas.microsoft.com/office/powerpoint/2010/main" val="42513171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1155" y="261257"/>
            <a:ext cx="8915400" cy="3777622"/>
          </a:xfrm>
        </p:spPr>
        <p:txBody>
          <a:bodyPr>
            <a:noAutofit/>
          </a:bodyPr>
          <a:lstStyle/>
          <a:p>
            <a:r>
              <a:rPr lang="en-US" sz="3600" dirty="0"/>
              <a:t>Transpiration pull</a:t>
            </a:r>
          </a:p>
          <a:p>
            <a:pPr lvl="1"/>
            <a:r>
              <a:rPr lang="en-US" sz="3200" dirty="0"/>
              <a:t>Capillary action occurs causing water to rise. </a:t>
            </a:r>
            <a:endParaRPr lang="en-US" sz="3200" dirty="0" smtClean="0"/>
          </a:p>
          <a:p>
            <a:pPr lvl="1"/>
            <a:r>
              <a:rPr lang="en-US" sz="3200" dirty="0" smtClean="0"/>
              <a:t>3 </a:t>
            </a:r>
            <a:r>
              <a:rPr lang="en-US" sz="3200" dirty="0"/>
              <a:t>factors affect this:</a:t>
            </a:r>
          </a:p>
          <a:p>
            <a:pPr lvl="2"/>
            <a:r>
              <a:rPr lang="en-US" sz="2800" dirty="0"/>
              <a:t>temperature-rate doubles with every increase of 10 degrees Celsius.</a:t>
            </a:r>
          </a:p>
          <a:p>
            <a:pPr lvl="2"/>
            <a:r>
              <a:rPr lang="en-US" sz="2800" dirty="0"/>
              <a:t>humidity-water is lost much more slowly when the air is thick with water vapor.</a:t>
            </a:r>
          </a:p>
          <a:p>
            <a:pPr lvl="2"/>
            <a:r>
              <a:rPr lang="en-US" sz="2800" dirty="0"/>
              <a:t>air currents-wind blows water vapor away from the leaf surface.</a:t>
            </a:r>
          </a:p>
          <a:p>
            <a:endParaRPr lang="en-US" sz="2400" dirty="0"/>
          </a:p>
        </p:txBody>
      </p:sp>
    </p:spTree>
    <p:extLst>
      <p:ext uri="{BB962C8B-B14F-4D97-AF65-F5344CB8AC3E}">
        <p14:creationId xmlns:p14="http://schemas.microsoft.com/office/powerpoint/2010/main" val="304525964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Gas Exchange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553383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583" y="638629"/>
            <a:ext cx="8915400" cy="3777622"/>
          </a:xfrm>
        </p:spPr>
        <p:txBody>
          <a:bodyPr>
            <a:noAutofit/>
          </a:bodyPr>
          <a:lstStyle/>
          <a:p>
            <a:r>
              <a:rPr lang="en-US" sz="3200" dirty="0" smtClean="0"/>
              <a:t>Gas exchange cannot happen in the roots as we do not want gas to enter the xylem.  If that happens, the water column will break and water won’t climb the plant.</a:t>
            </a:r>
          </a:p>
          <a:p>
            <a:r>
              <a:rPr lang="en-US" sz="3200" dirty="0" smtClean="0"/>
              <a:t>If we want the guard cells to open they swell with water.  If we want them to close, the water is pumped out</a:t>
            </a:r>
          </a:p>
          <a:p>
            <a:pPr lvl="1"/>
            <a:r>
              <a:rPr lang="en-US" sz="2800" dirty="0" smtClean="0"/>
              <a:t>Regulated by the </a:t>
            </a:r>
            <a:r>
              <a:rPr lang="en-US" sz="2800" dirty="0" err="1" smtClean="0"/>
              <a:t>tonoplast</a:t>
            </a:r>
            <a:r>
              <a:rPr lang="en-US" sz="2800" dirty="0" smtClean="0"/>
              <a:t> by using active transport to regulate the amount of solute is inside and outside the cell.</a:t>
            </a:r>
            <a:endParaRPr lang="en-US" sz="2800" dirty="0"/>
          </a:p>
        </p:txBody>
      </p:sp>
    </p:spTree>
    <p:extLst>
      <p:ext uri="{BB962C8B-B14F-4D97-AF65-F5344CB8AC3E}">
        <p14:creationId xmlns:p14="http://schemas.microsoft.com/office/powerpoint/2010/main" val="278162388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a:t>
            </a:r>
            <a:r>
              <a:rPr lang="en-US" dirty="0" smtClean="0"/>
              <a:t>stomata movements</a:t>
            </a:r>
            <a:endParaRPr lang="en-US" dirty="0"/>
          </a:p>
        </p:txBody>
      </p:sp>
      <p:sp>
        <p:nvSpPr>
          <p:cNvPr id="3" name="Content Placeholder 2"/>
          <p:cNvSpPr>
            <a:spLocks noGrp="1"/>
          </p:cNvSpPr>
          <p:nvPr>
            <p:ph idx="1"/>
          </p:nvPr>
        </p:nvSpPr>
        <p:spPr>
          <a:xfrm>
            <a:off x="2589212" y="1407886"/>
            <a:ext cx="8915400" cy="3777622"/>
          </a:xfrm>
        </p:spPr>
        <p:txBody>
          <a:bodyPr>
            <a:noAutofit/>
          </a:bodyPr>
          <a:lstStyle/>
          <a:p>
            <a:r>
              <a:rPr lang="en-US" sz="2800" dirty="0"/>
              <a:t>Factors affecting </a:t>
            </a:r>
            <a:r>
              <a:rPr lang="en-US" sz="2800" dirty="0" err="1"/>
              <a:t>stomatal</a:t>
            </a:r>
            <a:r>
              <a:rPr lang="en-US" sz="2800" dirty="0"/>
              <a:t> </a:t>
            </a:r>
            <a:r>
              <a:rPr lang="en-US" sz="2800" dirty="0" smtClean="0"/>
              <a:t>movements</a:t>
            </a:r>
            <a:endParaRPr lang="en-US" sz="2800" dirty="0"/>
          </a:p>
          <a:p>
            <a:pPr lvl="1"/>
            <a:r>
              <a:rPr lang="en-US" sz="2400" dirty="0"/>
              <a:t>A</a:t>
            </a:r>
            <a:r>
              <a:rPr lang="en-US" sz="2400" dirty="0" smtClean="0"/>
              <a:t>vailability </a:t>
            </a:r>
            <a:r>
              <a:rPr lang="en-US" sz="2400" dirty="0"/>
              <a:t>of water</a:t>
            </a:r>
          </a:p>
          <a:p>
            <a:pPr lvl="1"/>
            <a:r>
              <a:rPr lang="en-US" sz="2400" dirty="0" err="1" smtClean="0"/>
              <a:t>Abscisic</a:t>
            </a:r>
            <a:r>
              <a:rPr lang="en-US" sz="2400" dirty="0" smtClean="0"/>
              <a:t> acid:  binds </a:t>
            </a:r>
            <a:r>
              <a:rPr lang="en-US" sz="2400" dirty="0"/>
              <a:t>to receptors in guard cells causing them to close. </a:t>
            </a:r>
          </a:p>
          <a:p>
            <a:pPr lvl="1"/>
            <a:r>
              <a:rPr lang="en-US" sz="2400" dirty="0" smtClean="0"/>
              <a:t>Carbon </a:t>
            </a:r>
            <a:r>
              <a:rPr lang="en-US" sz="2400" dirty="0"/>
              <a:t>dioxide </a:t>
            </a:r>
            <a:r>
              <a:rPr lang="en-US" sz="2400" dirty="0" smtClean="0"/>
              <a:t>concentration:  increased </a:t>
            </a:r>
            <a:r>
              <a:rPr lang="en-US" sz="2400" dirty="0"/>
              <a:t>carbon dioxide in spongy mesophyll close stomata.</a:t>
            </a:r>
          </a:p>
          <a:p>
            <a:pPr lvl="1"/>
            <a:r>
              <a:rPr lang="en-US" sz="2400" dirty="0" smtClean="0"/>
              <a:t>Temperature:  increases </a:t>
            </a:r>
            <a:r>
              <a:rPr lang="en-US" sz="2400" dirty="0"/>
              <a:t>in temperature close stomata.</a:t>
            </a:r>
          </a:p>
          <a:p>
            <a:pPr lvl="1"/>
            <a:r>
              <a:rPr lang="en-US" sz="2400" dirty="0" smtClean="0"/>
              <a:t>Light:  blue </a:t>
            </a:r>
            <a:r>
              <a:rPr lang="en-US" sz="2400" dirty="0"/>
              <a:t>light opens guard cells because it triggers the uptake of potassium.</a:t>
            </a:r>
          </a:p>
          <a:p>
            <a:pPr lvl="1"/>
            <a:r>
              <a:rPr lang="en-US" sz="2400" dirty="0" smtClean="0"/>
              <a:t>Internal </a:t>
            </a:r>
            <a:r>
              <a:rPr lang="en-US" sz="2400" dirty="0"/>
              <a:t>clock</a:t>
            </a:r>
          </a:p>
        </p:txBody>
      </p:sp>
    </p:spTree>
    <p:extLst>
      <p:ext uri="{BB962C8B-B14F-4D97-AF65-F5344CB8AC3E}">
        <p14:creationId xmlns:p14="http://schemas.microsoft.com/office/powerpoint/2010/main" val="28263957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a:t>
            </a:r>
            <a:r>
              <a:rPr lang="en-US" dirty="0" smtClean="0"/>
              <a:t>adaptations</a:t>
            </a:r>
            <a:endParaRPr lang="en-US" dirty="0"/>
          </a:p>
        </p:txBody>
      </p:sp>
      <p:sp>
        <p:nvSpPr>
          <p:cNvPr id="3" name="Content Placeholder 2"/>
          <p:cNvSpPr>
            <a:spLocks noGrp="1"/>
          </p:cNvSpPr>
          <p:nvPr>
            <p:ph idx="1"/>
          </p:nvPr>
        </p:nvSpPr>
        <p:spPr>
          <a:xfrm>
            <a:off x="2589212" y="1451429"/>
            <a:ext cx="8915400" cy="3777622"/>
          </a:xfrm>
        </p:spPr>
        <p:txBody>
          <a:bodyPr>
            <a:noAutofit/>
          </a:bodyPr>
          <a:lstStyle/>
          <a:p>
            <a:r>
              <a:rPr lang="en-US" sz="3200" dirty="0" smtClean="0"/>
              <a:t>Xerophytes-plants </a:t>
            </a:r>
            <a:r>
              <a:rPr lang="en-US" sz="3200" dirty="0"/>
              <a:t>adapted to arid environments that have small thick leaves, thick cuticles and stomata on lower leaf surface. Stomata are found in crypt-like depressions to protect them from wind. Some of these plants will even shed leaves during dry seasons or store water during the rainy season</a:t>
            </a:r>
            <a:r>
              <a:rPr lang="en-US" sz="3200" dirty="0" smtClean="0"/>
              <a:t>.</a:t>
            </a:r>
            <a:endParaRPr lang="en-US" sz="3200" dirty="0"/>
          </a:p>
        </p:txBody>
      </p:sp>
    </p:spTree>
    <p:extLst>
      <p:ext uri="{BB962C8B-B14F-4D97-AF65-F5344CB8AC3E}">
        <p14:creationId xmlns:p14="http://schemas.microsoft.com/office/powerpoint/2010/main" val="32650664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7269" y="682171"/>
            <a:ext cx="8915400" cy="3777622"/>
          </a:xfrm>
        </p:spPr>
        <p:txBody>
          <a:bodyPr>
            <a:noAutofit/>
          </a:bodyPr>
          <a:lstStyle/>
          <a:p>
            <a:r>
              <a:rPr lang="en-US" sz="3600" dirty="0" err="1" smtClean="0"/>
              <a:t>Crassulacean</a:t>
            </a:r>
            <a:r>
              <a:rPr lang="en-US" sz="3600" dirty="0" smtClean="0"/>
              <a:t> </a:t>
            </a:r>
            <a:r>
              <a:rPr lang="en-US" sz="3600" dirty="0"/>
              <a:t>acid metabolism-causing plants to open stomata at night and close during the day. These plants take in carbon dioxide at night and convert it to malic acid and then during the day the carbon dioxide is released and used in </a:t>
            </a:r>
            <a:r>
              <a:rPr lang="en-US" sz="3600" dirty="0" smtClean="0"/>
              <a:t>photosynthesis</a:t>
            </a:r>
            <a:r>
              <a:rPr lang="en-US" sz="3600" dirty="0"/>
              <a:t>. This preserves water for the plant.</a:t>
            </a:r>
          </a:p>
          <a:p>
            <a:endParaRPr lang="en-US" sz="3600" dirty="0"/>
          </a:p>
        </p:txBody>
      </p:sp>
    </p:spTree>
    <p:extLst>
      <p:ext uri="{BB962C8B-B14F-4D97-AF65-F5344CB8AC3E}">
        <p14:creationId xmlns:p14="http://schemas.microsoft.com/office/powerpoint/2010/main" val="121494431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plant </a:t>
            </a:r>
            <a:r>
              <a:rPr lang="en-US" dirty="0" smtClean="0"/>
              <a:t>nutrition</a:t>
            </a:r>
            <a:endParaRPr lang="en-US" dirty="0"/>
          </a:p>
        </p:txBody>
      </p:sp>
      <p:sp>
        <p:nvSpPr>
          <p:cNvPr id="3" name="Content Placeholder 2"/>
          <p:cNvSpPr>
            <a:spLocks noGrp="1"/>
          </p:cNvSpPr>
          <p:nvPr>
            <p:ph idx="1"/>
          </p:nvPr>
        </p:nvSpPr>
        <p:spPr>
          <a:xfrm>
            <a:off x="2589212" y="1264555"/>
            <a:ext cx="8915400" cy="3777622"/>
          </a:xfrm>
        </p:spPr>
        <p:txBody>
          <a:bodyPr>
            <a:noAutofit/>
          </a:bodyPr>
          <a:lstStyle/>
          <a:p>
            <a:r>
              <a:rPr lang="en-US" sz="2800" dirty="0" smtClean="0"/>
              <a:t>Uptake </a:t>
            </a:r>
            <a:r>
              <a:rPr lang="en-US" sz="2800" dirty="0"/>
              <a:t>of minerals-naturally </a:t>
            </a:r>
            <a:r>
              <a:rPr lang="en-US" sz="2800" dirty="0" smtClean="0"/>
              <a:t>occurring </a:t>
            </a:r>
            <a:r>
              <a:rPr lang="en-US" sz="2800" dirty="0"/>
              <a:t>inorganic substances required by plants is done through the endodermis playing a role in determining which substances can enter the xylem.</a:t>
            </a:r>
          </a:p>
          <a:p>
            <a:r>
              <a:rPr lang="en-US" sz="2800" dirty="0" smtClean="0"/>
              <a:t>Mineral </a:t>
            </a:r>
            <a:r>
              <a:rPr lang="en-US" sz="2800" dirty="0"/>
              <a:t>requirements:</a:t>
            </a:r>
          </a:p>
          <a:p>
            <a:pPr lvl="1"/>
            <a:r>
              <a:rPr lang="en-US" sz="2400" dirty="0" smtClean="0"/>
              <a:t>There </a:t>
            </a:r>
            <a:r>
              <a:rPr lang="en-US" sz="2400" dirty="0"/>
              <a:t>are macronutrients required by plants and they are C, O, N, S, P, K, </a:t>
            </a:r>
            <a:r>
              <a:rPr lang="en-US" sz="2400" dirty="0" err="1"/>
              <a:t>Ca</a:t>
            </a:r>
            <a:r>
              <a:rPr lang="en-US" sz="2400" dirty="0"/>
              <a:t>, Mg. Plants require these for:</a:t>
            </a:r>
          </a:p>
          <a:p>
            <a:pPr lvl="2"/>
            <a:r>
              <a:rPr lang="en-US" sz="2000" dirty="0" smtClean="0"/>
              <a:t>regulation </a:t>
            </a:r>
            <a:r>
              <a:rPr lang="en-US" sz="2000" dirty="0"/>
              <a:t>of water balance</a:t>
            </a:r>
          </a:p>
          <a:p>
            <a:pPr lvl="2"/>
            <a:r>
              <a:rPr lang="en-US" sz="2000" dirty="0" smtClean="0"/>
              <a:t>magnesium </a:t>
            </a:r>
            <a:r>
              <a:rPr lang="en-US" sz="2000" dirty="0"/>
              <a:t>is a key part of chlorophyll</a:t>
            </a:r>
          </a:p>
          <a:p>
            <a:pPr lvl="2"/>
            <a:r>
              <a:rPr lang="en-US" sz="2000" dirty="0" smtClean="0"/>
              <a:t>phosphorus </a:t>
            </a:r>
            <a:r>
              <a:rPr lang="en-US" sz="2000" dirty="0"/>
              <a:t>and calcium are part of cell membrane.</a:t>
            </a:r>
          </a:p>
          <a:p>
            <a:pPr lvl="2"/>
            <a:r>
              <a:rPr lang="en-US" sz="2000" dirty="0" smtClean="0"/>
              <a:t>Help </a:t>
            </a:r>
            <a:r>
              <a:rPr lang="en-US" sz="2000" dirty="0"/>
              <a:t>with protein production, hormone and the formation of other compounds.</a:t>
            </a:r>
          </a:p>
        </p:txBody>
      </p:sp>
    </p:spTree>
    <p:extLst>
      <p:ext uri="{BB962C8B-B14F-4D97-AF65-F5344CB8AC3E}">
        <p14:creationId xmlns:p14="http://schemas.microsoft.com/office/powerpoint/2010/main" val="3773369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670" y="580571"/>
            <a:ext cx="8915400" cy="3777622"/>
          </a:xfrm>
        </p:spPr>
        <p:txBody>
          <a:bodyPr>
            <a:noAutofit/>
          </a:bodyPr>
          <a:lstStyle/>
          <a:p>
            <a:r>
              <a:rPr lang="en-US" sz="2800" dirty="0" smtClean="0"/>
              <a:t>Since bryophytes are non-vascular they cannot grow very tall since gravity prevents the water from climbing up the plant very far.</a:t>
            </a:r>
          </a:p>
          <a:p>
            <a:r>
              <a:rPr lang="en-US" sz="2800" dirty="0" smtClean="0"/>
              <a:t>Believed to be the first land plants</a:t>
            </a:r>
          </a:p>
          <a:p>
            <a:r>
              <a:rPr lang="en-US" sz="2800" dirty="0" smtClean="0"/>
              <a:t>Challenges they faced</a:t>
            </a:r>
          </a:p>
          <a:p>
            <a:pPr lvl="1"/>
            <a:r>
              <a:rPr lang="en-US" sz="2400" dirty="0" err="1" smtClean="0"/>
              <a:t>Dessication</a:t>
            </a:r>
            <a:endParaRPr lang="en-US" sz="2400" dirty="0" smtClean="0"/>
          </a:p>
          <a:p>
            <a:pPr lvl="1"/>
            <a:r>
              <a:rPr lang="en-US" sz="2400" dirty="0" smtClean="0"/>
              <a:t>Support against gravity</a:t>
            </a:r>
          </a:p>
          <a:p>
            <a:pPr lvl="1"/>
            <a:r>
              <a:rPr lang="en-US" sz="2400" dirty="0" smtClean="0"/>
              <a:t>Little water to transport their gametes</a:t>
            </a:r>
          </a:p>
          <a:p>
            <a:pPr lvl="1"/>
            <a:r>
              <a:rPr lang="en-US" sz="2400" dirty="0" smtClean="0"/>
              <a:t>How to get enough water, carbon dioxide, and waste into or out of  the “body</a:t>
            </a:r>
            <a:endParaRPr lang="en-US" sz="2400" dirty="0"/>
          </a:p>
        </p:txBody>
      </p:sp>
    </p:spTree>
    <p:extLst>
      <p:ext uri="{BB962C8B-B14F-4D97-AF65-F5344CB8AC3E}">
        <p14:creationId xmlns:p14="http://schemas.microsoft.com/office/powerpoint/2010/main" val="26959416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583" y="624114"/>
            <a:ext cx="8915400" cy="3777622"/>
          </a:xfrm>
        </p:spPr>
        <p:txBody>
          <a:bodyPr>
            <a:noAutofit/>
          </a:bodyPr>
          <a:lstStyle/>
          <a:p>
            <a:r>
              <a:rPr lang="en-US" sz="3200" dirty="0" smtClean="0"/>
              <a:t>Soil </a:t>
            </a:r>
            <a:r>
              <a:rPr lang="en-US" sz="3200" dirty="0" err="1"/>
              <a:t>charcteristics</a:t>
            </a:r>
            <a:r>
              <a:rPr lang="en-US" sz="3200" dirty="0"/>
              <a:t> such as type of parent rock, the soil horizon, pH and amount of humus.</a:t>
            </a:r>
          </a:p>
          <a:p>
            <a:r>
              <a:rPr lang="en-US" sz="3200" dirty="0" smtClean="0"/>
              <a:t>Symbiotic </a:t>
            </a:r>
            <a:r>
              <a:rPr lang="en-US" sz="3200" dirty="0"/>
              <a:t>relationships</a:t>
            </a:r>
          </a:p>
          <a:p>
            <a:pPr lvl="1"/>
            <a:r>
              <a:rPr lang="en-US" sz="2800" dirty="0" err="1" smtClean="0"/>
              <a:t>Mycorrhizae</a:t>
            </a:r>
            <a:r>
              <a:rPr lang="en-US" sz="2800" dirty="0" smtClean="0"/>
              <a:t>-fungi </a:t>
            </a:r>
            <a:r>
              <a:rPr lang="en-US" sz="2800" dirty="0"/>
              <a:t>extract nutrients (phosphates and water) for plants and make them available. Studies suggest they may even screen out chemicals in toxic soil.</a:t>
            </a:r>
          </a:p>
          <a:p>
            <a:pPr lvl="1"/>
            <a:r>
              <a:rPr lang="en-US" sz="2800" dirty="0" smtClean="0"/>
              <a:t>Rhizobium </a:t>
            </a:r>
            <a:r>
              <a:rPr lang="en-US" sz="2800" dirty="0"/>
              <a:t>and nitrogen fixing-bacteria that converts the atmospheric nitrogen into ammonium or nitrate.</a:t>
            </a:r>
          </a:p>
        </p:txBody>
      </p:sp>
    </p:spTree>
    <p:extLst>
      <p:ext uri="{BB962C8B-B14F-4D97-AF65-F5344CB8AC3E}">
        <p14:creationId xmlns:p14="http://schemas.microsoft.com/office/powerpoint/2010/main" val="7470774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669" y="928914"/>
            <a:ext cx="8915400" cy="3777622"/>
          </a:xfrm>
        </p:spPr>
        <p:txBody>
          <a:bodyPr>
            <a:normAutofit/>
          </a:bodyPr>
          <a:lstStyle/>
          <a:p>
            <a:r>
              <a:rPr lang="en-US" sz="4000" dirty="0" smtClean="0"/>
              <a:t>Parasitic </a:t>
            </a:r>
            <a:r>
              <a:rPr lang="en-US" sz="4000" dirty="0"/>
              <a:t>and predation</a:t>
            </a:r>
          </a:p>
          <a:p>
            <a:pPr lvl="1"/>
            <a:r>
              <a:rPr lang="en-US" sz="3600" dirty="0" smtClean="0"/>
              <a:t>parasitic </a:t>
            </a:r>
            <a:r>
              <a:rPr lang="en-US" sz="3600" dirty="0"/>
              <a:t>plants-these plants grow into the xylem or phloem of another plant </a:t>
            </a:r>
          </a:p>
          <a:p>
            <a:pPr lvl="1"/>
            <a:r>
              <a:rPr lang="en-US" sz="3600" dirty="0" smtClean="0"/>
              <a:t>carnivorous </a:t>
            </a:r>
            <a:r>
              <a:rPr lang="en-US" sz="3600" dirty="0"/>
              <a:t>plants-trap insects to obtain nitrogen.</a:t>
            </a:r>
          </a:p>
        </p:txBody>
      </p:sp>
    </p:spTree>
    <p:extLst>
      <p:ext uri="{BB962C8B-B14F-4D97-AF65-F5344CB8AC3E}">
        <p14:creationId xmlns:p14="http://schemas.microsoft.com/office/powerpoint/2010/main" val="34023754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Chemical Regulation and Behavior</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08615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Hormones-a </a:t>
            </a:r>
            <a:r>
              <a:rPr lang="en-US" sz="3200" dirty="0"/>
              <a:t>chemical substance produced in one tissue and transported to another to integrate growth, development and metabolic activities.</a:t>
            </a:r>
          </a:p>
          <a:p>
            <a:endParaRPr lang="en-US" sz="3200" dirty="0"/>
          </a:p>
        </p:txBody>
      </p:sp>
    </p:spTree>
    <p:extLst>
      <p:ext uri="{BB962C8B-B14F-4D97-AF65-F5344CB8AC3E}">
        <p14:creationId xmlns:p14="http://schemas.microsoft.com/office/powerpoint/2010/main" val="35169246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Plant </a:t>
            </a:r>
            <a:r>
              <a:rPr lang="en-US" dirty="0" smtClean="0"/>
              <a:t>Hormones</a:t>
            </a:r>
            <a:endParaRPr lang="en-US" dirty="0"/>
          </a:p>
        </p:txBody>
      </p:sp>
      <p:sp>
        <p:nvSpPr>
          <p:cNvPr id="3" name="Content Placeholder 2"/>
          <p:cNvSpPr>
            <a:spLocks noGrp="1"/>
          </p:cNvSpPr>
          <p:nvPr>
            <p:ph idx="1"/>
          </p:nvPr>
        </p:nvSpPr>
        <p:spPr>
          <a:xfrm>
            <a:off x="2589212" y="1509485"/>
            <a:ext cx="8915400" cy="5138057"/>
          </a:xfrm>
        </p:spPr>
        <p:txBody>
          <a:bodyPr>
            <a:normAutofit/>
          </a:bodyPr>
          <a:lstStyle/>
          <a:p>
            <a:pPr lvl="1"/>
            <a:r>
              <a:rPr lang="en-US" sz="2800" dirty="0" err="1" smtClean="0"/>
              <a:t>Auxins-Indolacetic</a:t>
            </a:r>
            <a:r>
              <a:rPr lang="en-US" sz="2800" dirty="0" smtClean="0"/>
              <a:t> </a:t>
            </a:r>
            <a:r>
              <a:rPr lang="en-US" sz="2800" dirty="0"/>
              <a:t>acid (IAA)-promote elongation of cells during growth, production of new ribosomes and secondary growth. </a:t>
            </a:r>
            <a:r>
              <a:rPr lang="en-US" sz="2800" dirty="0" err="1"/>
              <a:t>Auxins</a:t>
            </a:r>
            <a:r>
              <a:rPr lang="en-US" sz="2800" dirty="0"/>
              <a:t> inhibit the growth of axillary buds, but cutting off stem tips will cause the buds to begin to grow and plant to become bushier. Herbicides are made of synthetic </a:t>
            </a:r>
            <a:r>
              <a:rPr lang="en-US" sz="2800" dirty="0" err="1"/>
              <a:t>auxins</a:t>
            </a:r>
            <a:r>
              <a:rPr lang="en-US" sz="2800" dirty="0"/>
              <a:t> to disrupt plant growth</a:t>
            </a:r>
            <a:r>
              <a:rPr lang="en-US" sz="2800" dirty="0" smtClean="0"/>
              <a:t>.</a:t>
            </a:r>
          </a:p>
          <a:p>
            <a:pPr lvl="1"/>
            <a:r>
              <a:rPr lang="en-US" sz="2800" dirty="0" err="1"/>
              <a:t>Brassinosteroids</a:t>
            </a:r>
            <a:r>
              <a:rPr lang="en-US" sz="2800" dirty="0"/>
              <a:t>-increase cell elongation and division in stem cells in seedlings. Similar to </a:t>
            </a:r>
            <a:r>
              <a:rPr lang="en-US" sz="2800" dirty="0" err="1"/>
              <a:t>auxins</a:t>
            </a:r>
            <a:r>
              <a:rPr lang="en-US" sz="2800" dirty="0"/>
              <a:t>.</a:t>
            </a:r>
          </a:p>
          <a:p>
            <a:pPr lvl="1"/>
            <a:endParaRPr lang="en-US" sz="2800" dirty="0"/>
          </a:p>
          <a:p>
            <a:endParaRPr lang="en-US" sz="3200" dirty="0"/>
          </a:p>
        </p:txBody>
      </p:sp>
    </p:spTree>
    <p:extLst>
      <p:ext uri="{BB962C8B-B14F-4D97-AF65-F5344CB8AC3E}">
        <p14:creationId xmlns:p14="http://schemas.microsoft.com/office/powerpoint/2010/main" val="213376570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1155" y="1016000"/>
            <a:ext cx="8915400" cy="3777622"/>
          </a:xfrm>
        </p:spPr>
        <p:txBody>
          <a:bodyPr>
            <a:noAutofit/>
          </a:bodyPr>
          <a:lstStyle/>
          <a:p>
            <a:r>
              <a:rPr lang="en-US" sz="3200" dirty="0" err="1" smtClean="0"/>
              <a:t>Gibberlins</a:t>
            </a:r>
            <a:r>
              <a:rPr lang="en-US" sz="3200" dirty="0" smtClean="0"/>
              <a:t>-Formed </a:t>
            </a:r>
            <a:r>
              <a:rPr lang="en-US" sz="3200" dirty="0"/>
              <a:t>in young leaves around the growing tip. Stimulate cell growth of the stems and leaves. Also increase the size of fruits. Seedless fruits are produced with this hormone.</a:t>
            </a:r>
          </a:p>
          <a:p>
            <a:r>
              <a:rPr lang="en-US" sz="3200" dirty="0" err="1" smtClean="0"/>
              <a:t>Cytokinins</a:t>
            </a:r>
            <a:r>
              <a:rPr lang="en-US" sz="3200" dirty="0" smtClean="0"/>
              <a:t>-Stimulates </a:t>
            </a:r>
            <a:r>
              <a:rPr lang="en-US" sz="3200" dirty="0"/>
              <a:t>cell division, can cause undifferentiated cells to differentiate and are </a:t>
            </a:r>
            <a:r>
              <a:rPr lang="en-US" sz="3200" dirty="0" err="1"/>
              <a:t>foun</a:t>
            </a:r>
            <a:r>
              <a:rPr lang="en-US" sz="3200" dirty="0"/>
              <a:t> din aging plants and are used to extend their live</a:t>
            </a:r>
            <a:r>
              <a:rPr lang="en-US" sz="3200" dirty="0" smtClean="0"/>
              <a:t>.</a:t>
            </a:r>
            <a:endParaRPr lang="en-US" sz="3200" dirty="0"/>
          </a:p>
        </p:txBody>
      </p:sp>
    </p:spTree>
    <p:extLst>
      <p:ext uri="{BB962C8B-B14F-4D97-AF65-F5344CB8AC3E}">
        <p14:creationId xmlns:p14="http://schemas.microsoft.com/office/powerpoint/2010/main" val="61832000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5669" y="812800"/>
            <a:ext cx="8915400" cy="3777622"/>
          </a:xfrm>
        </p:spPr>
        <p:txBody>
          <a:bodyPr>
            <a:noAutofit/>
          </a:bodyPr>
          <a:lstStyle/>
          <a:p>
            <a:r>
              <a:rPr lang="en-US" sz="3600" dirty="0" err="1" smtClean="0"/>
              <a:t>Abscisic</a:t>
            </a:r>
            <a:r>
              <a:rPr lang="en-US" sz="3600" dirty="0" smtClean="0"/>
              <a:t> </a:t>
            </a:r>
            <a:r>
              <a:rPr lang="en-US" sz="3600" dirty="0"/>
              <a:t>acid-controls leaf separation form the stem. Used to reduce water loss due to transpiration when the plants are stressed by closing stomata.</a:t>
            </a:r>
          </a:p>
          <a:p>
            <a:r>
              <a:rPr lang="en-US" sz="3600" dirty="0" smtClean="0"/>
              <a:t>Ethylene-a </a:t>
            </a:r>
            <a:r>
              <a:rPr lang="en-US" sz="3600" dirty="0"/>
              <a:t>gas that causes the smell of ripening fruit. </a:t>
            </a:r>
            <a:r>
              <a:rPr lang="en-US" sz="3600" dirty="0" err="1"/>
              <a:t>Intiates</a:t>
            </a:r>
            <a:r>
              <a:rPr lang="en-US" sz="3600" dirty="0"/>
              <a:t> the ripening process, degrades the cell walls and decreases chlorophyll content.</a:t>
            </a:r>
          </a:p>
          <a:p>
            <a:endParaRPr lang="en-US" sz="3600" dirty="0"/>
          </a:p>
        </p:txBody>
      </p:sp>
    </p:spTree>
    <p:extLst>
      <p:ext uri="{BB962C8B-B14F-4D97-AF65-F5344CB8AC3E}">
        <p14:creationId xmlns:p14="http://schemas.microsoft.com/office/powerpoint/2010/main" val="25122992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Tropisms</a:t>
            </a:r>
            <a:endParaRPr lang="en-US" dirty="0"/>
          </a:p>
        </p:txBody>
      </p:sp>
      <p:sp>
        <p:nvSpPr>
          <p:cNvPr id="5" name="Content Placeholder 4"/>
          <p:cNvSpPr>
            <a:spLocks noGrp="1"/>
          </p:cNvSpPr>
          <p:nvPr>
            <p:ph idx="1"/>
          </p:nvPr>
        </p:nvSpPr>
        <p:spPr>
          <a:xfrm>
            <a:off x="2589212" y="1465943"/>
            <a:ext cx="8915400" cy="3777622"/>
          </a:xfrm>
        </p:spPr>
        <p:txBody>
          <a:bodyPr>
            <a:noAutofit/>
          </a:bodyPr>
          <a:lstStyle/>
          <a:p>
            <a:r>
              <a:rPr lang="en-US" sz="2800" dirty="0"/>
              <a:t>+ tropism-plant grows towards something</a:t>
            </a:r>
          </a:p>
          <a:p>
            <a:r>
              <a:rPr lang="en-US" sz="2800" dirty="0"/>
              <a:t>- tropism-plant grows away from something</a:t>
            </a:r>
          </a:p>
          <a:p>
            <a:r>
              <a:rPr lang="en-US" sz="2800" dirty="0" smtClean="0"/>
              <a:t>Photo tropism</a:t>
            </a:r>
            <a:endParaRPr lang="en-US" sz="2800" dirty="0"/>
          </a:p>
          <a:p>
            <a:pPr lvl="1"/>
            <a:r>
              <a:rPr lang="en-US" sz="2400" dirty="0"/>
              <a:t>+ phototropism-plant grows towards light</a:t>
            </a:r>
          </a:p>
          <a:p>
            <a:pPr lvl="1"/>
            <a:r>
              <a:rPr lang="en-US" sz="2400" dirty="0"/>
              <a:t>- phototropism-plant </a:t>
            </a:r>
            <a:r>
              <a:rPr lang="en-US" sz="2400" dirty="0" smtClean="0"/>
              <a:t>grows </a:t>
            </a:r>
            <a:r>
              <a:rPr lang="en-US" sz="2400" dirty="0"/>
              <a:t>away from </a:t>
            </a:r>
            <a:r>
              <a:rPr lang="en-US" sz="2400" dirty="0" smtClean="0"/>
              <a:t>light</a:t>
            </a:r>
          </a:p>
        </p:txBody>
      </p:sp>
    </p:spTree>
    <p:extLst>
      <p:ext uri="{BB962C8B-B14F-4D97-AF65-F5344CB8AC3E}">
        <p14:creationId xmlns:p14="http://schemas.microsoft.com/office/powerpoint/2010/main" val="95207286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4698" y="464457"/>
            <a:ext cx="8915400" cy="3777622"/>
          </a:xfrm>
        </p:spPr>
        <p:txBody>
          <a:bodyPr>
            <a:noAutofit/>
          </a:bodyPr>
          <a:lstStyle/>
          <a:p>
            <a:r>
              <a:rPr lang="en-US" sz="3200" dirty="0"/>
              <a:t>Geotropism</a:t>
            </a:r>
          </a:p>
          <a:p>
            <a:pPr lvl="1"/>
            <a:r>
              <a:rPr lang="en-US" sz="2800" dirty="0"/>
              <a:t>+ geotropism-plant grows towards the Earth</a:t>
            </a:r>
          </a:p>
          <a:p>
            <a:pPr lvl="1"/>
            <a:r>
              <a:rPr lang="en-US" sz="2800" dirty="0"/>
              <a:t>-geotropism-plant grows </a:t>
            </a:r>
            <a:r>
              <a:rPr lang="en-US" sz="2800" dirty="0" err="1"/>
              <a:t>awayt</a:t>
            </a:r>
            <a:r>
              <a:rPr lang="en-US" sz="2800" dirty="0"/>
              <a:t> from Earth</a:t>
            </a:r>
          </a:p>
          <a:p>
            <a:pPr lvl="1"/>
            <a:r>
              <a:rPr lang="en-US" sz="2800" dirty="0"/>
              <a:t>*These are controlled by </a:t>
            </a:r>
            <a:r>
              <a:rPr lang="en-US" sz="2800" dirty="0" err="1"/>
              <a:t>auxins</a:t>
            </a:r>
            <a:r>
              <a:rPr lang="en-US" sz="2800" dirty="0"/>
              <a:t>.</a:t>
            </a:r>
          </a:p>
          <a:p>
            <a:r>
              <a:rPr lang="en-US" sz="3200" dirty="0" err="1"/>
              <a:t>Thigmotropism</a:t>
            </a:r>
            <a:r>
              <a:rPr lang="en-US" sz="3200" dirty="0"/>
              <a:t>-plants response to touch</a:t>
            </a:r>
          </a:p>
          <a:p>
            <a:pPr lvl="1"/>
            <a:r>
              <a:rPr lang="en-US" sz="2800" dirty="0"/>
              <a:t>-sensitive plants-leaflet fold in or down a second or two after touch</a:t>
            </a:r>
          </a:p>
          <a:p>
            <a:pPr lvl="1"/>
            <a:r>
              <a:rPr lang="en-US" sz="2800" dirty="0"/>
              <a:t>-</a:t>
            </a:r>
            <a:r>
              <a:rPr lang="en-US" sz="2800" dirty="0" err="1"/>
              <a:t>venus</a:t>
            </a:r>
            <a:r>
              <a:rPr lang="en-US" sz="2800" dirty="0"/>
              <a:t> fly trap closes when hairs are touched.</a:t>
            </a:r>
          </a:p>
          <a:p>
            <a:pPr lvl="1"/>
            <a:r>
              <a:rPr lang="en-US" sz="2800" dirty="0"/>
              <a:t>*controlled by </a:t>
            </a:r>
            <a:r>
              <a:rPr lang="en-US" sz="2800" dirty="0" err="1"/>
              <a:t>auxins</a:t>
            </a:r>
            <a:r>
              <a:rPr lang="en-US" sz="2800" dirty="0"/>
              <a:t> and ethylene.</a:t>
            </a:r>
          </a:p>
          <a:p>
            <a:endParaRPr lang="en-US" sz="3200" dirty="0"/>
          </a:p>
        </p:txBody>
      </p:sp>
    </p:spTree>
    <p:extLst>
      <p:ext uri="{BB962C8B-B14F-4D97-AF65-F5344CB8AC3E}">
        <p14:creationId xmlns:p14="http://schemas.microsoft.com/office/powerpoint/2010/main" val="282874487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Photoperiodism</a:t>
            </a:r>
            <a:endParaRPr lang="en-US" dirty="0"/>
          </a:p>
        </p:txBody>
      </p:sp>
      <p:sp>
        <p:nvSpPr>
          <p:cNvPr id="3" name="Content Placeholder 2"/>
          <p:cNvSpPr>
            <a:spLocks noGrp="1"/>
          </p:cNvSpPr>
          <p:nvPr>
            <p:ph idx="1"/>
          </p:nvPr>
        </p:nvSpPr>
        <p:spPr>
          <a:xfrm>
            <a:off x="2589212" y="1480457"/>
            <a:ext cx="8915400" cy="3777622"/>
          </a:xfrm>
        </p:spPr>
        <p:txBody>
          <a:bodyPr>
            <a:noAutofit/>
          </a:bodyPr>
          <a:lstStyle/>
          <a:p>
            <a:r>
              <a:rPr lang="en-US" sz="2800" dirty="0" smtClean="0"/>
              <a:t>Plants </a:t>
            </a:r>
            <a:r>
              <a:rPr lang="en-US" sz="2800" dirty="0"/>
              <a:t>response to amount of day and night</a:t>
            </a:r>
          </a:p>
          <a:p>
            <a:pPr lvl="1"/>
            <a:r>
              <a:rPr lang="en-US" sz="2400" dirty="0" smtClean="0"/>
              <a:t>day </a:t>
            </a:r>
            <a:r>
              <a:rPr lang="en-US" sz="2400" dirty="0"/>
              <a:t>neutral plants (flower regardless of length of day and night, flower in response to a particular amount of maturity.)</a:t>
            </a:r>
          </a:p>
          <a:p>
            <a:pPr lvl="1"/>
            <a:r>
              <a:rPr lang="en-US" sz="2400" dirty="0" smtClean="0"/>
              <a:t>short-day </a:t>
            </a:r>
            <a:r>
              <a:rPr lang="en-US" sz="2400" dirty="0"/>
              <a:t>plants (flower </a:t>
            </a:r>
            <a:r>
              <a:rPr lang="en-US" sz="2400" dirty="0" err="1"/>
              <a:t>ony</a:t>
            </a:r>
            <a:r>
              <a:rPr lang="en-US" sz="2400" dirty="0"/>
              <a:t> when day 14 hours or less)</a:t>
            </a:r>
          </a:p>
          <a:p>
            <a:pPr lvl="1"/>
            <a:r>
              <a:rPr lang="en-US" sz="2400" dirty="0" smtClean="0"/>
              <a:t>long-day </a:t>
            </a:r>
            <a:r>
              <a:rPr lang="en-US" sz="2400" dirty="0"/>
              <a:t>plants (flower only when day is longer than 14 hours)</a:t>
            </a:r>
          </a:p>
          <a:p>
            <a:r>
              <a:rPr lang="en-US" sz="2800" dirty="0" smtClean="0"/>
              <a:t>Even </a:t>
            </a:r>
            <a:r>
              <a:rPr lang="en-US" sz="2800" dirty="0"/>
              <a:t>a short flash of light during a plants dark period can interrupt its ability to flower.</a:t>
            </a:r>
          </a:p>
        </p:txBody>
      </p:sp>
    </p:spTree>
    <p:extLst>
      <p:ext uri="{BB962C8B-B14F-4D97-AF65-F5344CB8AC3E}">
        <p14:creationId xmlns:p14="http://schemas.microsoft.com/office/powerpoint/2010/main" val="3462619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12285</TotalTime>
  <Words>4235</Words>
  <Application>Microsoft Office PowerPoint</Application>
  <PresentationFormat>Widescreen</PresentationFormat>
  <Paragraphs>363</Paragraphs>
  <Slides>105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105</vt:i4>
      </vt:variant>
    </vt:vector>
  </HeadingPairs>
  <TitlesOfParts>
    <vt:vector size="109" baseType="lpstr">
      <vt:lpstr>Arial</vt:lpstr>
      <vt:lpstr>Century Gothic</vt:lpstr>
      <vt:lpstr>Wingdings 3</vt:lpstr>
      <vt:lpstr>Wisp</vt:lpstr>
      <vt:lpstr>Plants</vt:lpstr>
      <vt:lpstr>Characteristics of Plants</vt:lpstr>
      <vt:lpstr>PowerPoint Presentation</vt:lpstr>
      <vt:lpstr>PowerPoint Presentation</vt:lpstr>
      <vt:lpstr>PowerPoint Presentation</vt:lpstr>
      <vt:lpstr>Phylums of Plants</vt:lpstr>
      <vt:lpstr>Bryophytes</vt:lpstr>
      <vt:lpstr>PowerPoint Presentation</vt:lpstr>
      <vt:lpstr>PowerPoint Presentation</vt:lpstr>
      <vt:lpstr>Things that make them different from normal plants</vt:lpstr>
      <vt:lpstr>PowerPoint Presentation</vt:lpstr>
      <vt:lpstr>Reproduction Style</vt:lpstr>
      <vt:lpstr>PowerPoint Presentation</vt:lpstr>
      <vt:lpstr>PowerPoint Presentation</vt:lpstr>
      <vt:lpstr>Things to do</vt:lpstr>
      <vt:lpstr>Pterophytes</vt:lpstr>
      <vt:lpstr>Defining Characteristics</vt:lpstr>
      <vt:lpstr>PowerPoint Presentation</vt:lpstr>
      <vt:lpstr>Roots</vt:lpstr>
      <vt:lpstr>PowerPoint Presentation</vt:lpstr>
      <vt:lpstr>PowerPoint Presentation</vt:lpstr>
      <vt:lpstr>PowerPoint Presentation</vt:lpstr>
      <vt:lpstr>Leaf Structure</vt:lpstr>
      <vt:lpstr>PowerPoint Presentation</vt:lpstr>
      <vt:lpstr>PowerPoint Presentation</vt:lpstr>
      <vt:lpstr>2 Divisions of Pterophytes (phylums)</vt:lpstr>
      <vt:lpstr>Lycophyta:  Club Mosses</vt:lpstr>
      <vt:lpstr>Division Pterophyta: ferns</vt:lpstr>
      <vt:lpstr>PowerPoint Presentation</vt:lpstr>
      <vt:lpstr>Include on your drawings</vt:lpstr>
      <vt:lpstr>Gynosperms</vt:lpstr>
      <vt:lpstr>Main Characteristics</vt:lpstr>
      <vt:lpstr>4 Divisions</vt:lpstr>
      <vt:lpstr>Division Ginkgophyta: ginkgo </vt:lpstr>
      <vt:lpstr>Cycadophyta: cycads </vt:lpstr>
      <vt:lpstr>Coniferophyta: conifers </vt:lpstr>
      <vt:lpstr>Gnetophyta: gnetum, ephedra, and welwitschia </vt:lpstr>
      <vt:lpstr>Heterosporous Fertilization</vt:lpstr>
      <vt:lpstr>PowerPoint Presentation</vt:lpstr>
      <vt:lpstr>PowerPoint Presentation</vt:lpstr>
      <vt:lpstr>Angiosperms</vt:lpstr>
      <vt:lpstr>Basic Characteristics</vt:lpstr>
      <vt:lpstr>2 main groups</vt:lpstr>
      <vt:lpstr>PowerPoint Presentation</vt:lpstr>
      <vt:lpstr>Monocots</vt:lpstr>
      <vt:lpstr>Dicots</vt:lpstr>
      <vt:lpstr>PowerPoint Presentation</vt:lpstr>
      <vt:lpstr>PowerPoint Presentation</vt:lpstr>
      <vt:lpstr>PowerPoint Presentation</vt:lpstr>
      <vt:lpstr>PowerPoint Presentation</vt:lpstr>
      <vt:lpstr>Flower Structure</vt:lpstr>
      <vt:lpstr>PowerPoint Presentation</vt:lpstr>
      <vt:lpstr>PowerPoint Presentation</vt:lpstr>
      <vt:lpstr>Flower Dissection Lab</vt:lpstr>
      <vt:lpstr>Seeds</vt:lpstr>
      <vt:lpstr>PowerPoint Presentation</vt:lpstr>
      <vt:lpstr>Types of fruit</vt:lpstr>
      <vt:lpstr>Seed Dispersal</vt:lpstr>
      <vt:lpstr>Methods of Seed Dispersal</vt:lpstr>
      <vt:lpstr>Adaptations to seasonal changes</vt:lpstr>
      <vt:lpstr>PowerPoint Presentation</vt:lpstr>
      <vt:lpstr>Seed Dormancy</vt:lpstr>
      <vt:lpstr>Embryonic Plant Tissues</vt:lpstr>
      <vt:lpstr>PowerPoint Presentation</vt:lpstr>
      <vt:lpstr>Common Cells</vt:lpstr>
      <vt:lpstr>PowerPoint Presentation</vt:lpstr>
      <vt:lpstr>PowerPoint Presentation</vt:lpstr>
      <vt:lpstr>PowerPoint Presentation</vt:lpstr>
      <vt:lpstr>PowerPoint Presentation</vt:lpstr>
      <vt:lpstr>Plant Growth</vt:lpstr>
      <vt:lpstr>PowerPoint Presentation</vt:lpstr>
      <vt:lpstr>PowerPoint Presentation</vt:lpstr>
      <vt:lpstr>Root Development</vt:lpstr>
      <vt:lpstr>Parts of the Root</vt:lpstr>
      <vt:lpstr>PowerPoint Presentation</vt:lpstr>
      <vt:lpstr>Stems of the woody plants</vt:lpstr>
      <vt:lpstr>Primary growth of the shoot system</vt:lpstr>
      <vt:lpstr>Movement of materials</vt:lpstr>
      <vt:lpstr>Short Distance Transport</vt:lpstr>
      <vt:lpstr>Long Distance Transport</vt:lpstr>
      <vt:lpstr>PowerPoint Presentation</vt:lpstr>
      <vt:lpstr>PowerPoint Presentation</vt:lpstr>
      <vt:lpstr>PowerPoint Presentation</vt:lpstr>
      <vt:lpstr>Gas Exchange</vt:lpstr>
      <vt:lpstr>PowerPoint Presentation</vt:lpstr>
      <vt:lpstr>Factors affecting stomata movements</vt:lpstr>
      <vt:lpstr>Plant adaptations</vt:lpstr>
      <vt:lpstr>PowerPoint Presentation</vt:lpstr>
      <vt:lpstr>Factors affecting plant nutrition</vt:lpstr>
      <vt:lpstr>PowerPoint Presentation</vt:lpstr>
      <vt:lpstr>PowerPoint Presentation</vt:lpstr>
      <vt:lpstr>Chemical Regulation and Behavior</vt:lpstr>
      <vt:lpstr>PowerPoint Presentation</vt:lpstr>
      <vt:lpstr>Plant Hormones</vt:lpstr>
      <vt:lpstr>PowerPoint Presentation</vt:lpstr>
      <vt:lpstr>PowerPoint Presentation</vt:lpstr>
      <vt:lpstr>Tropisms</vt:lpstr>
      <vt:lpstr>PowerPoint Presentation</vt:lpstr>
      <vt:lpstr>Photoperiodism</vt:lpstr>
      <vt:lpstr>PowerPoint Presentation</vt:lpstr>
      <vt:lpstr>Coping with Environmental stresses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dc:title>
  <dc:creator>Nebel, Eric T.</dc:creator>
  <cp:lastModifiedBy>Nebel, Eric T.</cp:lastModifiedBy>
  <cp:revision>30</cp:revision>
  <dcterms:created xsi:type="dcterms:W3CDTF">2017-03-22T11:34:44Z</dcterms:created>
  <dcterms:modified xsi:type="dcterms:W3CDTF">2018-03-12T10:38:07Z</dcterms:modified>
</cp:coreProperties>
</file>