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67" r:id="rId4"/>
    <p:sldId id="258" r:id="rId5"/>
    <p:sldId id="259" r:id="rId6"/>
    <p:sldId id="260" r:id="rId7"/>
    <p:sldId id="261" r:id="rId8"/>
    <p:sldId id="262" r:id="rId9"/>
    <p:sldId id="263" r:id="rId10"/>
    <p:sldId id="264" r:id="rId11"/>
    <p:sldId id="265" r:id="rId12"/>
    <p:sldId id="268" r:id="rId13"/>
    <p:sldId id="269" r:id="rId14"/>
    <p:sldId id="270" r:id="rId15"/>
    <p:sldId id="271" r:id="rId16"/>
    <p:sldId id="273" r:id="rId17"/>
    <p:sldId id="274" r:id="rId18"/>
    <p:sldId id="275" r:id="rId19"/>
    <p:sldId id="276" r:id="rId20"/>
    <p:sldId id="277" r:id="rId21"/>
    <p:sldId id="279"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0E45F3-4E4B-4DCE-B8E4-D3BBEE3CD5FB}">
          <p14:sldIdLst>
            <p14:sldId id="256"/>
            <p14:sldId id="281"/>
            <p14:sldId id="267"/>
            <p14:sldId id="258"/>
            <p14:sldId id="259"/>
            <p14:sldId id="260"/>
            <p14:sldId id="261"/>
            <p14:sldId id="262"/>
            <p14:sldId id="263"/>
            <p14:sldId id="264"/>
            <p14:sldId id="265"/>
            <p14:sldId id="268"/>
            <p14:sldId id="269"/>
            <p14:sldId id="270"/>
            <p14:sldId id="271"/>
            <p14:sldId id="273"/>
            <p14:sldId id="274"/>
            <p14:sldId id="275"/>
            <p14:sldId id="276"/>
            <p14:sldId id="277"/>
            <p14:sldId id="279"/>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0" d="100"/>
          <a:sy n="70"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14E915-8CAE-4BFE-98F8-DD318161C953}"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71200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4E915-8CAE-4BFE-98F8-DD318161C953}"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210069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4E915-8CAE-4BFE-98F8-DD318161C953}"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C8E865-E2BC-4CEF-A94D-E5A8D3F99D4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5260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14E915-8CAE-4BFE-98F8-DD318161C953}"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2885086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14E915-8CAE-4BFE-98F8-DD318161C953}"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C8E865-E2BC-4CEF-A94D-E5A8D3F99D4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79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14E915-8CAE-4BFE-98F8-DD318161C953}"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839904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4E915-8CAE-4BFE-98F8-DD318161C953}"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1081442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4E915-8CAE-4BFE-98F8-DD318161C953}"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358809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4E915-8CAE-4BFE-98F8-DD318161C953}"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150105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4E915-8CAE-4BFE-98F8-DD318161C953}"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25411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14E915-8CAE-4BFE-98F8-DD318161C953}"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160604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14E915-8CAE-4BFE-98F8-DD318161C953}"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155999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14E915-8CAE-4BFE-98F8-DD318161C953}"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262131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4E915-8CAE-4BFE-98F8-DD318161C953}"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171005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4E915-8CAE-4BFE-98F8-DD318161C953}"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340316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4E915-8CAE-4BFE-98F8-DD318161C953}"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C8E865-E2BC-4CEF-A94D-E5A8D3F99D40}" type="slidenum">
              <a:rPr lang="en-US" smtClean="0"/>
              <a:t>‹#›</a:t>
            </a:fld>
            <a:endParaRPr lang="en-US"/>
          </a:p>
        </p:txBody>
      </p:sp>
    </p:spTree>
    <p:extLst>
      <p:ext uri="{BB962C8B-B14F-4D97-AF65-F5344CB8AC3E}">
        <p14:creationId xmlns:p14="http://schemas.microsoft.com/office/powerpoint/2010/main" val="91048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14E915-8CAE-4BFE-98F8-DD318161C953}" type="datetimeFigureOut">
              <a:rPr lang="en-US" smtClean="0"/>
              <a:t>2/22/2019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C8E865-E2BC-4CEF-A94D-E5A8D3F99D40}" type="slidenum">
              <a:rPr lang="en-US" smtClean="0"/>
              <a:t>‹#›</a:t>
            </a:fld>
            <a:endParaRPr lang="en-US"/>
          </a:p>
        </p:txBody>
      </p:sp>
    </p:spTree>
    <p:extLst>
      <p:ext uri="{BB962C8B-B14F-4D97-AF65-F5344CB8AC3E}">
        <p14:creationId xmlns:p14="http://schemas.microsoft.com/office/powerpoint/2010/main" val="766248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Macroevolution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0853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Isolation of Gene </a:t>
            </a:r>
            <a:r>
              <a:rPr lang="en-US" dirty="0" smtClean="0"/>
              <a:t>Pool</a:t>
            </a:r>
            <a:endParaRPr lang="en-US" dirty="0"/>
          </a:p>
        </p:txBody>
      </p:sp>
      <p:sp>
        <p:nvSpPr>
          <p:cNvPr id="3" name="Content Placeholder 2"/>
          <p:cNvSpPr>
            <a:spLocks noGrp="1"/>
          </p:cNvSpPr>
          <p:nvPr>
            <p:ph idx="1"/>
          </p:nvPr>
        </p:nvSpPr>
        <p:spPr>
          <a:xfrm>
            <a:off x="2589212" y="1264555"/>
            <a:ext cx="8915400" cy="3777622"/>
          </a:xfrm>
        </p:spPr>
        <p:txBody>
          <a:bodyPr>
            <a:noAutofit/>
          </a:bodyPr>
          <a:lstStyle/>
          <a:p>
            <a:r>
              <a:rPr lang="en-US" sz="2800" dirty="0" smtClean="0"/>
              <a:t>Allopatric </a:t>
            </a:r>
            <a:r>
              <a:rPr lang="en-US" sz="2800" dirty="0"/>
              <a:t>speciation (geographic isolation)-when populations in one geographic area are split into 2 or more geographically separated populations. </a:t>
            </a:r>
            <a:endParaRPr lang="en-US" sz="2800" dirty="0" smtClean="0"/>
          </a:p>
          <a:p>
            <a:pPr lvl="1"/>
            <a:r>
              <a:rPr lang="en-US" sz="2600" dirty="0" smtClean="0"/>
              <a:t>Ex</a:t>
            </a:r>
            <a:r>
              <a:rPr lang="en-US" sz="2600" dirty="0"/>
              <a:t>. glacier cutting down path or Pangea splitting up. If the populations stay separated for a long period of time they may begin to diverge genetically under the pressure of different selection forces (microevolution). </a:t>
            </a:r>
            <a:endParaRPr lang="en-US" sz="2600" dirty="0" smtClean="0"/>
          </a:p>
          <a:p>
            <a:pPr lvl="1"/>
            <a:r>
              <a:rPr lang="en-US" sz="2600" dirty="0" smtClean="0"/>
              <a:t>If </a:t>
            </a:r>
            <a:r>
              <a:rPr lang="en-US" sz="2600" dirty="0"/>
              <a:t>enough time passes, and the selective forces are significant, interbreeding may not occur under natural conditions even if barrier is removed. </a:t>
            </a:r>
          </a:p>
        </p:txBody>
      </p:sp>
    </p:spTree>
    <p:extLst>
      <p:ext uri="{BB962C8B-B14F-4D97-AF65-F5344CB8AC3E}">
        <p14:creationId xmlns:p14="http://schemas.microsoft.com/office/powerpoint/2010/main" val="2656910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 of the Gene Pool</a:t>
            </a:r>
            <a:endParaRPr lang="en-US" dirty="0"/>
          </a:p>
        </p:txBody>
      </p:sp>
      <p:sp>
        <p:nvSpPr>
          <p:cNvPr id="3" name="Content Placeholder 2"/>
          <p:cNvSpPr>
            <a:spLocks noGrp="1"/>
          </p:cNvSpPr>
          <p:nvPr>
            <p:ph idx="1"/>
          </p:nvPr>
        </p:nvSpPr>
        <p:spPr/>
        <p:txBody>
          <a:bodyPr>
            <a:normAutofit/>
          </a:bodyPr>
          <a:lstStyle/>
          <a:p>
            <a:r>
              <a:rPr lang="en-US" sz="3200" dirty="0"/>
              <a:t>When gene frequencies in a population diverge enough to create a new gene pool, a new species develops. </a:t>
            </a:r>
          </a:p>
          <a:p>
            <a:r>
              <a:rPr lang="en-US" sz="3200" dirty="0" smtClean="0"/>
              <a:t>There </a:t>
            </a:r>
            <a:r>
              <a:rPr lang="en-US" sz="3200" dirty="0"/>
              <a:t>are some hybrids, example a mule, but these are much more common in plants.</a:t>
            </a:r>
          </a:p>
        </p:txBody>
      </p:sp>
    </p:spTree>
    <p:extLst>
      <p:ext uri="{BB962C8B-B14F-4D97-AF65-F5344CB8AC3E}">
        <p14:creationId xmlns:p14="http://schemas.microsoft.com/office/powerpoint/2010/main" val="1528861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t>
            </a:r>
            <a:r>
              <a:rPr lang="en-US" dirty="0" smtClean="0"/>
              <a:t>isolation</a:t>
            </a:r>
            <a:endParaRPr lang="en-US" dirty="0"/>
          </a:p>
        </p:txBody>
      </p:sp>
      <p:sp>
        <p:nvSpPr>
          <p:cNvPr id="3" name="Content Placeholder 2"/>
          <p:cNvSpPr>
            <a:spLocks noGrp="1"/>
          </p:cNvSpPr>
          <p:nvPr>
            <p:ph idx="1"/>
          </p:nvPr>
        </p:nvSpPr>
        <p:spPr/>
        <p:txBody>
          <a:bodyPr>
            <a:noAutofit/>
          </a:bodyPr>
          <a:lstStyle/>
          <a:p>
            <a:r>
              <a:rPr lang="en-US" sz="2800" dirty="0" smtClean="0"/>
              <a:t>So after two animal populations have been separated and have evolved into separate species why can't they produce fertile offspring?</a:t>
            </a:r>
          </a:p>
          <a:p>
            <a:pPr lvl="1"/>
            <a:r>
              <a:rPr lang="en-US" sz="2400" dirty="0" smtClean="0"/>
              <a:t>Prezygotic isolating mechanism (preventing fertilization of egg)</a:t>
            </a:r>
          </a:p>
          <a:p>
            <a:pPr lvl="2"/>
            <a:r>
              <a:rPr lang="en-US" sz="2000" dirty="0" smtClean="0"/>
              <a:t>Habitat </a:t>
            </a:r>
            <a:r>
              <a:rPr lang="en-US" sz="2000" dirty="0"/>
              <a:t>differences-may never encounter each other.</a:t>
            </a:r>
          </a:p>
          <a:p>
            <a:pPr lvl="2"/>
            <a:r>
              <a:rPr lang="en-US" sz="2000" dirty="0" smtClean="0"/>
              <a:t>Differences </a:t>
            </a:r>
            <a:r>
              <a:rPr lang="en-US" sz="2000" dirty="0"/>
              <a:t>in breeding time</a:t>
            </a:r>
          </a:p>
          <a:p>
            <a:pPr lvl="2"/>
            <a:r>
              <a:rPr lang="en-US" sz="2000" dirty="0" smtClean="0"/>
              <a:t>Mechanical </a:t>
            </a:r>
            <a:r>
              <a:rPr lang="en-US" sz="2000" dirty="0"/>
              <a:t>differences-organism genitals are designed to fit like a lock and a key, if they don't fit, mating cannot occur</a:t>
            </a:r>
            <a:r>
              <a:rPr lang="en-US" sz="2000" dirty="0" smtClean="0"/>
              <a:t>.</a:t>
            </a:r>
            <a:endParaRPr lang="en-US" sz="2000" dirty="0"/>
          </a:p>
        </p:txBody>
      </p:sp>
    </p:spTree>
    <p:extLst>
      <p:ext uri="{BB962C8B-B14F-4D97-AF65-F5344CB8AC3E}">
        <p14:creationId xmlns:p14="http://schemas.microsoft.com/office/powerpoint/2010/main" val="1836459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r>
              <a:rPr lang="en-US" sz="2800" dirty="0"/>
              <a:t>So after two animal populations have been separated and have evolved into separate species why can't they produce fertile offspring?</a:t>
            </a:r>
          </a:p>
          <a:p>
            <a:pPr lvl="1"/>
            <a:r>
              <a:rPr lang="en-US" sz="2400" dirty="0"/>
              <a:t>Prezygotic isolating mechanism (preventing fertilization of egg)</a:t>
            </a:r>
          </a:p>
          <a:p>
            <a:pPr lvl="2"/>
            <a:r>
              <a:rPr lang="en-US" sz="2000" dirty="0" smtClean="0"/>
              <a:t>Behavior </a:t>
            </a:r>
            <a:r>
              <a:rPr lang="en-US" sz="2000" dirty="0"/>
              <a:t>differences-courtship behavior may differ</a:t>
            </a:r>
          </a:p>
          <a:p>
            <a:pPr lvl="2"/>
            <a:r>
              <a:rPr lang="en-US" sz="2000" dirty="0" err="1" smtClean="0"/>
              <a:t>Gametic</a:t>
            </a:r>
            <a:r>
              <a:rPr lang="en-US" sz="2000" dirty="0" smtClean="0"/>
              <a:t> </a:t>
            </a:r>
            <a:r>
              <a:rPr lang="en-US" sz="2000" dirty="0"/>
              <a:t>differences-even if mating occurs sperm will not be able to fuse with ovum for a variety of reasons.</a:t>
            </a:r>
          </a:p>
          <a:p>
            <a:pPr lvl="2"/>
            <a:endParaRPr lang="en-US" sz="2000" dirty="0"/>
          </a:p>
        </p:txBody>
      </p:sp>
    </p:spTree>
    <p:extLst>
      <p:ext uri="{BB962C8B-B14F-4D97-AF65-F5344CB8AC3E}">
        <p14:creationId xmlns:p14="http://schemas.microsoft.com/office/powerpoint/2010/main" val="2341759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dirty="0" smtClean="0"/>
              <a:t>Postzygotic </a:t>
            </a:r>
            <a:r>
              <a:rPr lang="en-US" sz="3200" dirty="0"/>
              <a:t>isolating mechanism (prevent </a:t>
            </a:r>
            <a:r>
              <a:rPr lang="en-US" sz="3200" dirty="0" smtClean="0"/>
              <a:t>successful </a:t>
            </a:r>
            <a:r>
              <a:rPr lang="en-US" sz="3200" dirty="0"/>
              <a:t>reproduction after fertilization occurs)</a:t>
            </a:r>
          </a:p>
          <a:p>
            <a:pPr lvl="1"/>
            <a:r>
              <a:rPr lang="en-US" sz="2800" dirty="0" smtClean="0"/>
              <a:t>Zygote </a:t>
            </a:r>
            <a:r>
              <a:rPr lang="en-US" sz="2800" dirty="0"/>
              <a:t>will not survive gestation period.</a:t>
            </a:r>
          </a:p>
          <a:p>
            <a:pPr lvl="1"/>
            <a:r>
              <a:rPr lang="en-US" sz="2800" dirty="0" smtClean="0"/>
              <a:t>The </a:t>
            </a:r>
            <a:r>
              <a:rPr lang="en-US" sz="2800" dirty="0"/>
              <a:t>offspring are sterile. </a:t>
            </a:r>
          </a:p>
          <a:p>
            <a:pPr lvl="1"/>
            <a:r>
              <a:rPr lang="en-US" sz="2800" dirty="0" smtClean="0"/>
              <a:t>Hybrids </a:t>
            </a:r>
            <a:r>
              <a:rPr lang="en-US" sz="2800" dirty="0"/>
              <a:t>are fertile but produce infertile or inviable offspring in the F2 generation (known as hybrid breakdown).</a:t>
            </a:r>
          </a:p>
        </p:txBody>
      </p:sp>
    </p:spTree>
    <p:extLst>
      <p:ext uri="{BB962C8B-B14F-4D97-AF65-F5344CB8AC3E}">
        <p14:creationId xmlns:p14="http://schemas.microsoft.com/office/powerpoint/2010/main" val="1197806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Introgression</a:t>
            </a:r>
          </a:p>
          <a:p>
            <a:pPr lvl="1"/>
            <a:r>
              <a:rPr lang="en-US" sz="2600" dirty="0" smtClean="0"/>
              <a:t>When </a:t>
            </a:r>
            <a:r>
              <a:rPr lang="en-US" sz="2600" dirty="0"/>
              <a:t>alleles from different species cross a reproductive barrier and enter the gene pool. </a:t>
            </a:r>
          </a:p>
          <a:p>
            <a:pPr lvl="1"/>
            <a:r>
              <a:rPr lang="en-US" sz="2800" dirty="0"/>
              <a:t>Example-There are some alleles in corn that have been traced back to wild grass.</a:t>
            </a:r>
          </a:p>
        </p:txBody>
      </p:sp>
    </p:spTree>
    <p:extLst>
      <p:ext uri="{BB962C8B-B14F-4D97-AF65-F5344CB8AC3E}">
        <p14:creationId xmlns:p14="http://schemas.microsoft.com/office/powerpoint/2010/main" val="3253501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Tracking Macroevolution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9369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Phylogenetic Trees</a:t>
            </a:r>
            <a:endParaRPr lang="en-US" dirty="0"/>
          </a:p>
        </p:txBody>
      </p:sp>
      <p:sp>
        <p:nvSpPr>
          <p:cNvPr id="3" name="Content Placeholder 2"/>
          <p:cNvSpPr>
            <a:spLocks noGrp="1"/>
          </p:cNvSpPr>
          <p:nvPr>
            <p:ph idx="1"/>
          </p:nvPr>
        </p:nvSpPr>
        <p:spPr/>
        <p:txBody>
          <a:bodyPr>
            <a:normAutofit/>
          </a:bodyPr>
          <a:lstStyle/>
          <a:p>
            <a:r>
              <a:rPr lang="en-US" sz="3200" dirty="0" smtClean="0"/>
              <a:t>Visual map showing how species are related to each other, where species diverged, if species is still alive or extinct, and roughly how old and primitive the specie is</a:t>
            </a:r>
            <a:endParaRPr lang="en-US" sz="3200" dirty="0"/>
          </a:p>
        </p:txBody>
      </p:sp>
    </p:spTree>
    <p:extLst>
      <p:ext uri="{BB962C8B-B14F-4D97-AF65-F5344CB8AC3E}">
        <p14:creationId xmlns:p14="http://schemas.microsoft.com/office/powerpoint/2010/main" val="186567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Phylogenetic Tree</a:t>
            </a:r>
            <a:endParaRPr lang="en-US" dirty="0"/>
          </a:p>
        </p:txBody>
      </p:sp>
      <p:pic>
        <p:nvPicPr>
          <p:cNvPr id="1026" name="Picture 2" descr="Image result for phylogenetic 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1057" y="1627293"/>
            <a:ext cx="9563554" cy="5230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77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Phylogenetic Tree</a:t>
            </a:r>
            <a:endParaRPr lang="en-US" dirty="0"/>
          </a:p>
        </p:txBody>
      </p:sp>
      <p:sp>
        <p:nvSpPr>
          <p:cNvPr id="4" name="Content Placeholder 3"/>
          <p:cNvSpPr>
            <a:spLocks noGrp="1"/>
          </p:cNvSpPr>
          <p:nvPr>
            <p:ph idx="1"/>
          </p:nvPr>
        </p:nvSpPr>
        <p:spPr/>
        <p:txBody>
          <a:bodyPr>
            <a:noAutofit/>
          </a:bodyPr>
          <a:lstStyle/>
          <a:p>
            <a:r>
              <a:rPr lang="en-US" sz="2800" dirty="0" smtClean="0"/>
              <a:t>Where two lines come together is the location of a common ancestor of the 2 species</a:t>
            </a:r>
          </a:p>
          <a:p>
            <a:r>
              <a:rPr lang="en-US" sz="2800" dirty="0" smtClean="0"/>
              <a:t>The oldest organism will always be at the bottom of the tree</a:t>
            </a:r>
          </a:p>
          <a:p>
            <a:r>
              <a:rPr lang="en-US" sz="2800" dirty="0" smtClean="0"/>
              <a:t>The mot primitive organism is the oldest organism</a:t>
            </a:r>
          </a:p>
          <a:p>
            <a:r>
              <a:rPr lang="en-US" sz="2800" dirty="0" smtClean="0"/>
              <a:t>How long the line is tells how long ago that species went through the speciation process</a:t>
            </a:r>
            <a:endParaRPr lang="en-US" sz="2800" dirty="0"/>
          </a:p>
        </p:txBody>
      </p:sp>
    </p:spTree>
    <p:extLst>
      <p:ext uri="{BB962C8B-B14F-4D97-AF65-F5344CB8AC3E}">
        <p14:creationId xmlns:p14="http://schemas.microsoft.com/office/powerpoint/2010/main" val="1756268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2/26</a:t>
            </a:r>
            <a:endParaRPr lang="en-US" dirty="0"/>
          </a:p>
        </p:txBody>
      </p:sp>
      <p:sp>
        <p:nvSpPr>
          <p:cNvPr id="3" name="Content Placeholder 2"/>
          <p:cNvSpPr>
            <a:spLocks noGrp="1"/>
          </p:cNvSpPr>
          <p:nvPr>
            <p:ph idx="1"/>
          </p:nvPr>
        </p:nvSpPr>
        <p:spPr/>
        <p:txBody>
          <a:bodyPr>
            <a:normAutofit/>
          </a:bodyPr>
          <a:lstStyle/>
          <a:p>
            <a:r>
              <a:rPr lang="en-US" sz="4000" dirty="0" smtClean="0"/>
              <a:t>Describe </a:t>
            </a:r>
          </a:p>
          <a:p>
            <a:pPr lvl="1"/>
            <a:r>
              <a:rPr lang="en-US" sz="3600" dirty="0" smtClean="0"/>
              <a:t>Pre-adaptation</a:t>
            </a:r>
          </a:p>
          <a:p>
            <a:pPr lvl="1"/>
            <a:r>
              <a:rPr lang="en-US" sz="3600" dirty="0" err="1" smtClean="0"/>
              <a:t>Allometric</a:t>
            </a:r>
            <a:r>
              <a:rPr lang="en-US" sz="3600" dirty="0" smtClean="0"/>
              <a:t> growth</a:t>
            </a:r>
          </a:p>
          <a:p>
            <a:pPr lvl="1"/>
            <a:r>
              <a:rPr lang="en-US" sz="3600" dirty="0" err="1" smtClean="0"/>
              <a:t>Paedomorphosis</a:t>
            </a:r>
            <a:endParaRPr lang="en-US" sz="3600" dirty="0"/>
          </a:p>
        </p:txBody>
      </p:sp>
    </p:spTree>
    <p:extLst>
      <p:ext uri="{BB962C8B-B14F-4D97-AF65-F5344CB8AC3E}">
        <p14:creationId xmlns:p14="http://schemas.microsoft.com/office/powerpoint/2010/main" val="1271384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Cladograms</a:t>
            </a:r>
            <a:endParaRPr lang="en-US" dirty="0"/>
          </a:p>
        </p:txBody>
      </p:sp>
      <p:sp>
        <p:nvSpPr>
          <p:cNvPr id="3" name="Content Placeholder 2"/>
          <p:cNvSpPr>
            <a:spLocks noGrp="1"/>
          </p:cNvSpPr>
          <p:nvPr>
            <p:ph idx="1"/>
          </p:nvPr>
        </p:nvSpPr>
        <p:spPr/>
        <p:txBody>
          <a:bodyPr>
            <a:normAutofit/>
          </a:bodyPr>
          <a:lstStyle/>
          <a:p>
            <a:r>
              <a:rPr lang="en-US" sz="3200" dirty="0" smtClean="0"/>
              <a:t>Modifications of phylogenetic trees</a:t>
            </a:r>
          </a:p>
          <a:p>
            <a:r>
              <a:rPr lang="en-US" sz="3200" dirty="0" smtClean="0"/>
              <a:t>Generally simplified and showing a more linear picture of evolution</a:t>
            </a:r>
          </a:p>
          <a:p>
            <a:r>
              <a:rPr lang="en-US" sz="3200" dirty="0" smtClean="0"/>
              <a:t>Shows what traits developed that allowed for speciation </a:t>
            </a:r>
            <a:endParaRPr lang="en-US" sz="3200" dirty="0"/>
          </a:p>
        </p:txBody>
      </p:sp>
    </p:spTree>
    <p:extLst>
      <p:ext uri="{BB962C8B-B14F-4D97-AF65-F5344CB8AC3E}">
        <p14:creationId xmlns:p14="http://schemas.microsoft.com/office/powerpoint/2010/main" val="2544509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Cladograms</a:t>
            </a:r>
            <a:endParaRPr lang="en-US" dirty="0"/>
          </a:p>
        </p:txBody>
      </p:sp>
      <p:pic>
        <p:nvPicPr>
          <p:cNvPr id="2050" name="Picture 2" descr="Image result for phylogenetic 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768" y="1264555"/>
            <a:ext cx="7133499" cy="5151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347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Your Own Trees</a:t>
            </a:r>
            <a:endParaRPr lang="en-US" dirty="0"/>
          </a:p>
        </p:txBody>
      </p:sp>
      <p:sp>
        <p:nvSpPr>
          <p:cNvPr id="3" name="Content Placeholder 2"/>
          <p:cNvSpPr>
            <a:spLocks noGrp="1"/>
          </p:cNvSpPr>
          <p:nvPr>
            <p:ph idx="1"/>
          </p:nvPr>
        </p:nvSpPr>
        <p:spPr/>
        <p:txBody>
          <a:bodyPr>
            <a:normAutofit/>
          </a:bodyPr>
          <a:lstStyle/>
          <a:p>
            <a:r>
              <a:rPr lang="en-US" sz="2800" dirty="0" smtClean="0"/>
              <a:t>Create a cladogram using 5 of the 10 organisms at your lab station</a:t>
            </a:r>
          </a:p>
          <a:p>
            <a:pPr lvl="1"/>
            <a:r>
              <a:rPr lang="en-US" sz="2400" dirty="0" smtClean="0"/>
              <a:t>Remember that you need to include a trait between each branch</a:t>
            </a:r>
          </a:p>
          <a:p>
            <a:r>
              <a:rPr lang="en-US" sz="2800" dirty="0" smtClean="0"/>
              <a:t>Create a phylogenetic tree for all 10 of your organisms</a:t>
            </a:r>
          </a:p>
          <a:p>
            <a:pPr lvl="1"/>
            <a:r>
              <a:rPr lang="en-US" sz="2400" dirty="0" smtClean="0"/>
              <a:t>After each split, write what traits you noticed that caused you to split the group in this manner.</a:t>
            </a:r>
            <a:endParaRPr lang="en-US" sz="2400" dirty="0"/>
          </a:p>
        </p:txBody>
      </p:sp>
    </p:spTree>
    <p:extLst>
      <p:ext uri="{BB962C8B-B14F-4D97-AF65-F5344CB8AC3E}">
        <p14:creationId xmlns:p14="http://schemas.microsoft.com/office/powerpoint/2010/main" val="3002088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Mechanisms of Macroevolution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5651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of Macroevolution</a:t>
            </a:r>
            <a:endParaRPr lang="en-US" dirty="0"/>
          </a:p>
        </p:txBody>
      </p:sp>
      <p:sp>
        <p:nvSpPr>
          <p:cNvPr id="3" name="Content Placeholder 2"/>
          <p:cNvSpPr>
            <a:spLocks noGrp="1"/>
          </p:cNvSpPr>
          <p:nvPr>
            <p:ph idx="1"/>
          </p:nvPr>
        </p:nvSpPr>
        <p:spPr/>
        <p:txBody>
          <a:bodyPr>
            <a:normAutofit/>
          </a:bodyPr>
          <a:lstStyle/>
          <a:p>
            <a:r>
              <a:rPr lang="en-US" sz="2800" dirty="0" smtClean="0"/>
              <a:t>Preadaptation-This </a:t>
            </a:r>
            <a:r>
              <a:rPr lang="en-US" sz="2800" dirty="0"/>
              <a:t>is the term used for a structure that evolved in one context but is used in another function. This does not imply the structure was formed for future use, but the organism solved a problem with what was available.</a:t>
            </a:r>
          </a:p>
          <a:p>
            <a:pPr lvl="1"/>
            <a:r>
              <a:rPr lang="en-US" sz="2400" dirty="0" smtClean="0"/>
              <a:t>Ex</a:t>
            </a:r>
            <a:r>
              <a:rPr lang="en-US" sz="2400" dirty="0"/>
              <a:t>. sweat glands in mammals being transformed into mammary glands</a:t>
            </a:r>
          </a:p>
        </p:txBody>
      </p:sp>
    </p:spTree>
    <p:extLst>
      <p:ext uri="{BB962C8B-B14F-4D97-AF65-F5344CB8AC3E}">
        <p14:creationId xmlns:p14="http://schemas.microsoft.com/office/powerpoint/2010/main" val="417927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of Macroevolution</a:t>
            </a:r>
            <a:endParaRPr lang="en-US" dirty="0"/>
          </a:p>
        </p:txBody>
      </p:sp>
      <p:sp>
        <p:nvSpPr>
          <p:cNvPr id="3" name="Content Placeholder 2"/>
          <p:cNvSpPr>
            <a:spLocks noGrp="1"/>
          </p:cNvSpPr>
          <p:nvPr>
            <p:ph idx="1"/>
          </p:nvPr>
        </p:nvSpPr>
        <p:spPr/>
        <p:txBody>
          <a:bodyPr>
            <a:normAutofit/>
          </a:bodyPr>
          <a:lstStyle/>
          <a:p>
            <a:r>
              <a:rPr lang="en-US" sz="2800" dirty="0" smtClean="0"/>
              <a:t>Development </a:t>
            </a:r>
            <a:r>
              <a:rPr lang="en-US" sz="2800" dirty="0"/>
              <a:t>and macroevolution:</a:t>
            </a:r>
          </a:p>
          <a:p>
            <a:pPr lvl="1"/>
            <a:r>
              <a:rPr lang="en-US" sz="2400" dirty="0" err="1" smtClean="0"/>
              <a:t>Allometric</a:t>
            </a:r>
            <a:r>
              <a:rPr lang="en-US" sz="2400" dirty="0" smtClean="0"/>
              <a:t> </a:t>
            </a:r>
            <a:r>
              <a:rPr lang="en-US" sz="2400" dirty="0"/>
              <a:t>Growth-Genes that control when and how changes occur from zygote to adult. Can be the relative rates of growth of different body parts that help shape the organism</a:t>
            </a:r>
            <a:r>
              <a:rPr lang="en-US" sz="2400" dirty="0" smtClean="0"/>
              <a:t>.</a:t>
            </a:r>
            <a:endParaRPr lang="en-US" sz="2400" dirty="0"/>
          </a:p>
        </p:txBody>
      </p:sp>
    </p:spTree>
    <p:extLst>
      <p:ext uri="{BB962C8B-B14F-4D97-AF65-F5344CB8AC3E}">
        <p14:creationId xmlns:p14="http://schemas.microsoft.com/office/powerpoint/2010/main" val="2704052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Mechanisms of Macroevolution</a:t>
            </a:r>
          </a:p>
        </p:txBody>
      </p:sp>
      <p:sp>
        <p:nvSpPr>
          <p:cNvPr id="3" name="Content Placeholder 2"/>
          <p:cNvSpPr>
            <a:spLocks noGrp="1"/>
          </p:cNvSpPr>
          <p:nvPr>
            <p:ph idx="1"/>
          </p:nvPr>
        </p:nvSpPr>
        <p:spPr/>
        <p:txBody>
          <a:bodyPr>
            <a:normAutofit/>
          </a:bodyPr>
          <a:lstStyle/>
          <a:p>
            <a:r>
              <a:rPr lang="en-US" sz="3200" dirty="0"/>
              <a:t>Development and macroevolution:</a:t>
            </a:r>
          </a:p>
          <a:p>
            <a:pPr lvl="1"/>
            <a:r>
              <a:rPr lang="en-US" sz="2800" dirty="0" err="1" smtClean="0"/>
              <a:t>Paedomorphosis</a:t>
            </a:r>
            <a:r>
              <a:rPr lang="en-US" sz="2800" dirty="0" smtClean="0"/>
              <a:t>-Genetic </a:t>
            </a:r>
            <a:r>
              <a:rPr lang="en-US" sz="2800" dirty="0"/>
              <a:t>changes can also affect the timing of developmental events, such as the sequence in which different organs start and stop developing. Ex. sexually mature adults in one species keep structures that were found in juvenile form of ancestors</a:t>
            </a:r>
            <a:r>
              <a:rPr lang="en-US" sz="2800" dirty="0" smtClean="0"/>
              <a:t>.</a:t>
            </a:r>
            <a:endParaRPr lang="en-US" sz="2800" dirty="0"/>
          </a:p>
        </p:txBody>
      </p:sp>
    </p:spTree>
    <p:extLst>
      <p:ext uri="{BB962C8B-B14F-4D97-AF65-F5344CB8AC3E}">
        <p14:creationId xmlns:p14="http://schemas.microsoft.com/office/powerpoint/2010/main" val="4084983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Mechanisms of Macroevolution</a:t>
            </a:r>
          </a:p>
        </p:txBody>
      </p:sp>
      <p:sp>
        <p:nvSpPr>
          <p:cNvPr id="3" name="Content Placeholder 2"/>
          <p:cNvSpPr>
            <a:spLocks noGrp="1"/>
          </p:cNvSpPr>
          <p:nvPr>
            <p:ph idx="1"/>
          </p:nvPr>
        </p:nvSpPr>
        <p:spPr/>
        <p:txBody>
          <a:bodyPr>
            <a:normAutofit/>
          </a:bodyPr>
          <a:lstStyle/>
          <a:p>
            <a:r>
              <a:rPr lang="en-US" sz="3200" dirty="0"/>
              <a:t>Development and macroevolution:</a:t>
            </a:r>
          </a:p>
          <a:p>
            <a:pPr lvl="1"/>
            <a:r>
              <a:rPr lang="en-US" sz="2800" dirty="0" smtClean="0"/>
              <a:t>Developmental </a:t>
            </a:r>
            <a:r>
              <a:rPr lang="en-US" sz="2800" dirty="0"/>
              <a:t>Timing-this is important in human evolution. Chimpanzees and humans are closely related but brain development stops much later in humans and grows for several more years than chimpanzee's brains do. </a:t>
            </a:r>
          </a:p>
          <a:p>
            <a:endParaRPr lang="en-US" sz="3200" dirty="0"/>
          </a:p>
          <a:p>
            <a:endParaRPr lang="en-US" sz="3200" dirty="0"/>
          </a:p>
        </p:txBody>
      </p:sp>
    </p:spTree>
    <p:extLst>
      <p:ext uri="{BB962C8B-B14F-4D97-AF65-F5344CB8AC3E}">
        <p14:creationId xmlns:p14="http://schemas.microsoft.com/office/powerpoint/2010/main" val="248307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Evolutionary </a:t>
            </a:r>
            <a:r>
              <a:rPr lang="en-US" dirty="0" smtClean="0"/>
              <a:t>Trends</a:t>
            </a:r>
            <a:endParaRPr lang="en-US" dirty="0"/>
          </a:p>
        </p:txBody>
      </p:sp>
      <p:sp>
        <p:nvSpPr>
          <p:cNvPr id="3" name="Content Placeholder 2"/>
          <p:cNvSpPr>
            <a:spLocks noGrp="1"/>
          </p:cNvSpPr>
          <p:nvPr>
            <p:ph idx="1"/>
          </p:nvPr>
        </p:nvSpPr>
        <p:spPr/>
        <p:txBody>
          <a:bodyPr>
            <a:normAutofit/>
          </a:bodyPr>
          <a:lstStyle/>
          <a:p>
            <a:r>
              <a:rPr lang="en-US" sz="3200" dirty="0" smtClean="0"/>
              <a:t>Gradualism-a </a:t>
            </a:r>
            <a:r>
              <a:rPr lang="en-US" sz="3200" dirty="0"/>
              <a:t>gradual change of organisms over time.</a:t>
            </a:r>
          </a:p>
          <a:p>
            <a:r>
              <a:rPr lang="en-US" sz="3200" dirty="0" smtClean="0"/>
              <a:t>Punctuated </a:t>
            </a:r>
            <a:r>
              <a:rPr lang="en-US" sz="3200" dirty="0"/>
              <a:t>equilibrium-long periods of no change, punctuated by short periods of drastic change. Natural disasters and intense natural selection could bring this about. </a:t>
            </a:r>
          </a:p>
        </p:txBody>
      </p:sp>
    </p:spTree>
    <p:extLst>
      <p:ext uri="{BB962C8B-B14F-4D97-AF65-F5344CB8AC3E}">
        <p14:creationId xmlns:p14="http://schemas.microsoft.com/office/powerpoint/2010/main" val="1907671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Speciation</a:t>
            </a:r>
            <a:endParaRPr lang="en-US" dirty="0"/>
          </a:p>
        </p:txBody>
      </p:sp>
      <p:sp>
        <p:nvSpPr>
          <p:cNvPr id="3" name="Content Placeholder 2"/>
          <p:cNvSpPr>
            <a:spLocks noGrp="1"/>
          </p:cNvSpPr>
          <p:nvPr>
            <p:ph idx="1"/>
          </p:nvPr>
        </p:nvSpPr>
        <p:spPr/>
        <p:txBody>
          <a:bodyPr>
            <a:noAutofit/>
          </a:bodyPr>
          <a:lstStyle/>
          <a:p>
            <a:r>
              <a:rPr lang="en-US" sz="2800" dirty="0" smtClean="0"/>
              <a:t>Long </a:t>
            </a:r>
            <a:r>
              <a:rPr lang="en-US" sz="2800" dirty="0"/>
              <a:t>term change in a gene pool. A change in the frequency of a population that splits a population, and that occurs over a long period of time. </a:t>
            </a:r>
          </a:p>
          <a:p>
            <a:r>
              <a:rPr lang="en-US" sz="2800" dirty="0" smtClean="0"/>
              <a:t>Even </a:t>
            </a:r>
            <a:r>
              <a:rPr lang="en-US" sz="2800" dirty="0"/>
              <a:t>though many populations live side by side, they may become reproductively and genetically isolated if they cannot produce fertile offspring. This is called reproductive isolation. A geographic barrier is not a form of reproductive isolation.</a:t>
            </a:r>
          </a:p>
        </p:txBody>
      </p:sp>
    </p:spTree>
    <p:extLst>
      <p:ext uri="{BB962C8B-B14F-4D97-AF65-F5344CB8AC3E}">
        <p14:creationId xmlns:p14="http://schemas.microsoft.com/office/powerpoint/2010/main" val="2065676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576</TotalTime>
  <Words>805</Words>
  <Application>Microsoft Office PowerPoint</Application>
  <PresentationFormat>Widescreen</PresentationFormat>
  <Paragraphs>69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Wisp</vt:lpstr>
      <vt:lpstr>Macroevolution</vt:lpstr>
      <vt:lpstr>Warmup 2/26</vt:lpstr>
      <vt:lpstr>Mechanisms of Macroevolution</vt:lpstr>
      <vt:lpstr>Mechanisms of Macroevolution</vt:lpstr>
      <vt:lpstr>Mechanisms of Macroevolution</vt:lpstr>
      <vt:lpstr>Mechanisms of Macroevolution</vt:lpstr>
      <vt:lpstr>Mechanisms of Macroevolution</vt:lpstr>
      <vt:lpstr>Evolutionary Trends</vt:lpstr>
      <vt:lpstr>Speciation</vt:lpstr>
      <vt:lpstr>Isolation of Gene Pool</vt:lpstr>
      <vt:lpstr>Isolation of the Gene Pool</vt:lpstr>
      <vt:lpstr>After isolation</vt:lpstr>
      <vt:lpstr>Cont</vt:lpstr>
      <vt:lpstr>PowerPoint Presentation</vt:lpstr>
      <vt:lpstr>PowerPoint Presentation</vt:lpstr>
      <vt:lpstr>Tracking Macroevolution</vt:lpstr>
      <vt:lpstr>Phylogenetic Trees</vt:lpstr>
      <vt:lpstr>Phylogenetic Tree</vt:lpstr>
      <vt:lpstr>Phylogenetic Tree</vt:lpstr>
      <vt:lpstr>Cladograms</vt:lpstr>
      <vt:lpstr>Cladograms</vt:lpstr>
      <vt:lpstr>Create Your Own Trees</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Nebel, Eric T.</dc:creator>
  <cp:lastModifiedBy>Nebel, Eric T.</cp:lastModifiedBy>
  <cp:revision>14</cp:revision>
  <dcterms:created xsi:type="dcterms:W3CDTF">2018-02-21T11:35:37Z</dcterms:created>
  <dcterms:modified xsi:type="dcterms:W3CDTF">2019-02-22T11:57:22Z</dcterms:modified>
</cp:coreProperties>
</file>