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5" r:id="rId8"/>
    <p:sldId id="266" r:id="rId9"/>
    <p:sldId id="267" r:id="rId10"/>
    <p:sldId id="268" r:id="rId11"/>
    <p:sldId id="269" r:id="rId12"/>
    <p:sldId id="270" r:id="rId13"/>
    <p:sldId id="271" r:id="rId14"/>
    <p:sldId id="306" r:id="rId15"/>
    <p:sldId id="272" r:id="rId16"/>
    <p:sldId id="305" r:id="rId17"/>
    <p:sldId id="273" r:id="rId18"/>
    <p:sldId id="307" r:id="rId19"/>
    <p:sldId id="299" r:id="rId20"/>
    <p:sldId id="274" r:id="rId21"/>
    <p:sldId id="308" r:id="rId22"/>
    <p:sldId id="275" r:id="rId23"/>
    <p:sldId id="309" r:id="rId24"/>
    <p:sldId id="276" r:id="rId25"/>
    <p:sldId id="278" r:id="rId26"/>
    <p:sldId id="279" r:id="rId27"/>
    <p:sldId id="310" r:id="rId28"/>
    <p:sldId id="280" r:id="rId29"/>
    <p:sldId id="284" r:id="rId30"/>
    <p:sldId id="285" r:id="rId31"/>
    <p:sldId id="286" r:id="rId32"/>
    <p:sldId id="290" r:id="rId33"/>
    <p:sldId id="287" r:id="rId34"/>
    <p:sldId id="281" r:id="rId35"/>
    <p:sldId id="282" r:id="rId36"/>
    <p:sldId id="288" r:id="rId37"/>
    <p:sldId id="311" r:id="rId38"/>
    <p:sldId id="298" r:id="rId39"/>
    <p:sldId id="293" r:id="rId40"/>
    <p:sldId id="312" r:id="rId41"/>
    <p:sldId id="294" r:id="rId42"/>
    <p:sldId id="313" r:id="rId43"/>
    <p:sldId id="295" r:id="rId44"/>
    <p:sldId id="296" r:id="rId45"/>
    <p:sldId id="314" r:id="rId46"/>
    <p:sldId id="301" r:id="rId47"/>
    <p:sldId id="302" r:id="rId48"/>
    <p:sldId id="303" r:id="rId49"/>
    <p:sldId id="304" r:id="rId50"/>
    <p:sldId id="300" r:id="rId51"/>
    <p:sldId id="315"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4" d="100"/>
          <a:sy n="74" d="100"/>
        </p:scale>
        <p:origin x="84" y="7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C45D4F8-C169-48D8-BFF7-2EACCDFF266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533C4749-67D4-43BD-9E65-7DCA2EEEBCB4}" type="slidenum">
              <a:rPr lang="en-US" smtClean="0"/>
              <a:t>‹#›</a:t>
            </a:fld>
            <a:endParaRPr lang="en-US"/>
          </a:p>
        </p:txBody>
      </p:sp>
    </p:spTree>
    <p:extLst>
      <p:ext uri="{BB962C8B-B14F-4D97-AF65-F5344CB8AC3E}">
        <p14:creationId xmlns:p14="http://schemas.microsoft.com/office/powerpoint/2010/main" val="1341296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45D4F8-C169-48D8-BFF7-2EACCDFF2664}"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533C4749-67D4-43BD-9E65-7DCA2EEEBCB4}" type="slidenum">
              <a:rPr lang="en-US" smtClean="0"/>
              <a:t>‹#›</a:t>
            </a:fld>
            <a:endParaRPr lang="en-US"/>
          </a:p>
        </p:txBody>
      </p:sp>
    </p:spTree>
    <p:extLst>
      <p:ext uri="{BB962C8B-B14F-4D97-AF65-F5344CB8AC3E}">
        <p14:creationId xmlns:p14="http://schemas.microsoft.com/office/powerpoint/2010/main" val="423608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45D4F8-C169-48D8-BFF7-2EACCDFF2664}"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533C4749-67D4-43BD-9E65-7DCA2EEEBCB4}" type="slidenum">
              <a:rPr lang="en-US" smtClean="0"/>
              <a:t>‹#›</a:t>
            </a:fld>
            <a:endParaRPr lang="en-US"/>
          </a:p>
        </p:txBody>
      </p:sp>
    </p:spTree>
    <p:extLst>
      <p:ext uri="{BB962C8B-B14F-4D97-AF65-F5344CB8AC3E}">
        <p14:creationId xmlns:p14="http://schemas.microsoft.com/office/powerpoint/2010/main" val="2229054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45D4F8-C169-48D8-BFF7-2EACCDFF2664}"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533C4749-67D4-43BD-9E65-7DCA2EEEBCB4}"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8254768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45D4F8-C169-48D8-BFF7-2EACCDFF2664}"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533C4749-67D4-43BD-9E65-7DCA2EEEBCB4}" type="slidenum">
              <a:rPr lang="en-US" smtClean="0"/>
              <a:t>‹#›</a:t>
            </a:fld>
            <a:endParaRPr lang="en-US"/>
          </a:p>
        </p:txBody>
      </p:sp>
    </p:spTree>
    <p:extLst>
      <p:ext uri="{BB962C8B-B14F-4D97-AF65-F5344CB8AC3E}">
        <p14:creationId xmlns:p14="http://schemas.microsoft.com/office/powerpoint/2010/main" val="37607995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1C45D4F8-C169-48D8-BFF7-2EACCDFF2664}"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3C4749-67D4-43BD-9E65-7DCA2EEEBCB4}" type="slidenum">
              <a:rPr lang="en-US" smtClean="0"/>
              <a:t>‹#›</a:t>
            </a:fld>
            <a:endParaRPr lang="en-US"/>
          </a:p>
        </p:txBody>
      </p:sp>
    </p:spTree>
    <p:extLst>
      <p:ext uri="{BB962C8B-B14F-4D97-AF65-F5344CB8AC3E}">
        <p14:creationId xmlns:p14="http://schemas.microsoft.com/office/powerpoint/2010/main" val="18763636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1C45D4F8-C169-48D8-BFF7-2EACCDFF2664}"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3C4749-67D4-43BD-9E65-7DCA2EEEBCB4}" type="slidenum">
              <a:rPr lang="en-US" smtClean="0"/>
              <a:t>‹#›</a:t>
            </a:fld>
            <a:endParaRPr lang="en-US"/>
          </a:p>
        </p:txBody>
      </p:sp>
    </p:spTree>
    <p:extLst>
      <p:ext uri="{BB962C8B-B14F-4D97-AF65-F5344CB8AC3E}">
        <p14:creationId xmlns:p14="http://schemas.microsoft.com/office/powerpoint/2010/main" val="27406751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C45D4F8-C169-48D8-BFF7-2EACCDFF266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C4749-67D4-43BD-9E65-7DCA2EEEBCB4}" type="slidenum">
              <a:rPr lang="en-US" smtClean="0"/>
              <a:t>‹#›</a:t>
            </a:fld>
            <a:endParaRPr lang="en-US"/>
          </a:p>
        </p:txBody>
      </p:sp>
    </p:spTree>
    <p:extLst>
      <p:ext uri="{BB962C8B-B14F-4D97-AF65-F5344CB8AC3E}">
        <p14:creationId xmlns:p14="http://schemas.microsoft.com/office/powerpoint/2010/main" val="32783300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1C45D4F8-C169-48D8-BFF7-2EACCDFF2664}" type="datetimeFigureOut">
              <a:rPr lang="en-US" smtClean="0"/>
              <a:t>11/20/2018</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533C4749-67D4-43BD-9E65-7DCA2EEEBCB4}" type="slidenum">
              <a:rPr lang="en-US" smtClean="0"/>
              <a:t>‹#›</a:t>
            </a:fld>
            <a:endParaRPr lang="en-US"/>
          </a:p>
        </p:txBody>
      </p:sp>
    </p:spTree>
    <p:extLst>
      <p:ext uri="{BB962C8B-B14F-4D97-AF65-F5344CB8AC3E}">
        <p14:creationId xmlns:p14="http://schemas.microsoft.com/office/powerpoint/2010/main" val="692267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C45D4F8-C169-48D8-BFF7-2EACCDFF266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C4749-67D4-43BD-9E65-7DCA2EEEBCB4}" type="slidenum">
              <a:rPr lang="en-US" smtClean="0"/>
              <a:t>‹#›</a:t>
            </a:fld>
            <a:endParaRPr lang="en-US"/>
          </a:p>
        </p:txBody>
      </p:sp>
    </p:spTree>
    <p:extLst>
      <p:ext uri="{BB962C8B-B14F-4D97-AF65-F5344CB8AC3E}">
        <p14:creationId xmlns:p14="http://schemas.microsoft.com/office/powerpoint/2010/main" val="1313062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45D4F8-C169-48D8-BFF7-2EACCDFF266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533C4749-67D4-43BD-9E65-7DCA2EEEBCB4}" type="slidenum">
              <a:rPr lang="en-US" smtClean="0"/>
              <a:t>‹#›</a:t>
            </a:fld>
            <a:endParaRPr lang="en-US"/>
          </a:p>
        </p:txBody>
      </p:sp>
    </p:spTree>
    <p:extLst>
      <p:ext uri="{BB962C8B-B14F-4D97-AF65-F5344CB8AC3E}">
        <p14:creationId xmlns:p14="http://schemas.microsoft.com/office/powerpoint/2010/main" val="925234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C45D4F8-C169-48D8-BFF7-2EACCDFF2664}"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3C4749-67D4-43BD-9E65-7DCA2EEEBCB4}" type="slidenum">
              <a:rPr lang="en-US" smtClean="0"/>
              <a:t>‹#›</a:t>
            </a:fld>
            <a:endParaRPr lang="en-US"/>
          </a:p>
        </p:txBody>
      </p:sp>
    </p:spTree>
    <p:extLst>
      <p:ext uri="{BB962C8B-B14F-4D97-AF65-F5344CB8AC3E}">
        <p14:creationId xmlns:p14="http://schemas.microsoft.com/office/powerpoint/2010/main" val="3642131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C45D4F8-C169-48D8-BFF7-2EACCDFF2664}"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3C4749-67D4-43BD-9E65-7DCA2EEEBCB4}" type="slidenum">
              <a:rPr lang="en-US" smtClean="0"/>
              <a:t>‹#›</a:t>
            </a:fld>
            <a:endParaRPr lang="en-US"/>
          </a:p>
        </p:txBody>
      </p:sp>
    </p:spTree>
    <p:extLst>
      <p:ext uri="{BB962C8B-B14F-4D97-AF65-F5344CB8AC3E}">
        <p14:creationId xmlns:p14="http://schemas.microsoft.com/office/powerpoint/2010/main" val="3488674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C45D4F8-C169-48D8-BFF7-2EACCDFF2664}"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3C4749-67D4-43BD-9E65-7DCA2EEEBCB4}" type="slidenum">
              <a:rPr lang="en-US" smtClean="0"/>
              <a:t>‹#›</a:t>
            </a:fld>
            <a:endParaRPr lang="en-US"/>
          </a:p>
        </p:txBody>
      </p:sp>
    </p:spTree>
    <p:extLst>
      <p:ext uri="{BB962C8B-B14F-4D97-AF65-F5344CB8AC3E}">
        <p14:creationId xmlns:p14="http://schemas.microsoft.com/office/powerpoint/2010/main" val="4155050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1C45D4F8-C169-48D8-BFF7-2EACCDFF2664}"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3C4749-67D4-43BD-9E65-7DCA2EEEBCB4}" type="slidenum">
              <a:rPr lang="en-US" smtClean="0"/>
              <a:t>‹#›</a:t>
            </a:fld>
            <a:endParaRPr lang="en-US"/>
          </a:p>
        </p:txBody>
      </p:sp>
    </p:spTree>
    <p:extLst>
      <p:ext uri="{BB962C8B-B14F-4D97-AF65-F5344CB8AC3E}">
        <p14:creationId xmlns:p14="http://schemas.microsoft.com/office/powerpoint/2010/main" val="904536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45D4F8-C169-48D8-BFF7-2EACCDFF2664}"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3C4749-67D4-43BD-9E65-7DCA2EEEBCB4}" type="slidenum">
              <a:rPr lang="en-US" smtClean="0"/>
              <a:t>‹#›</a:t>
            </a:fld>
            <a:endParaRPr lang="en-US"/>
          </a:p>
        </p:txBody>
      </p:sp>
    </p:spTree>
    <p:extLst>
      <p:ext uri="{BB962C8B-B14F-4D97-AF65-F5344CB8AC3E}">
        <p14:creationId xmlns:p14="http://schemas.microsoft.com/office/powerpoint/2010/main" val="4095718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45D4F8-C169-48D8-BFF7-2EACCDFF2664}"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3C4749-67D4-43BD-9E65-7DCA2EEEBCB4}" type="slidenum">
              <a:rPr lang="en-US" smtClean="0"/>
              <a:t>‹#›</a:t>
            </a:fld>
            <a:endParaRPr lang="en-US"/>
          </a:p>
        </p:txBody>
      </p:sp>
    </p:spTree>
    <p:extLst>
      <p:ext uri="{BB962C8B-B14F-4D97-AF65-F5344CB8AC3E}">
        <p14:creationId xmlns:p14="http://schemas.microsoft.com/office/powerpoint/2010/main" val="2422301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1C45D4F8-C169-48D8-BFF7-2EACCDFF2664}" type="datetimeFigureOut">
              <a:rPr lang="en-US" smtClean="0"/>
              <a:t>11/20/2018</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533C4749-67D4-43BD-9E65-7DCA2EEEBCB4}" type="slidenum">
              <a:rPr lang="en-US" smtClean="0"/>
              <a:t>‹#›</a:t>
            </a:fld>
            <a:endParaRPr lang="en-US"/>
          </a:p>
        </p:txBody>
      </p:sp>
    </p:spTree>
    <p:extLst>
      <p:ext uri="{BB962C8B-B14F-4D97-AF65-F5344CB8AC3E}">
        <p14:creationId xmlns:p14="http://schemas.microsoft.com/office/powerpoint/2010/main" val="273320512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Genetics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551774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7 Characteristics</a:t>
            </a:r>
            <a:endParaRPr lang="en-US" dirty="0"/>
          </a:p>
        </p:txBody>
      </p:sp>
      <p:sp>
        <p:nvSpPr>
          <p:cNvPr id="3" name="Content Placeholder 2"/>
          <p:cNvSpPr>
            <a:spLocks noGrp="1"/>
          </p:cNvSpPr>
          <p:nvPr>
            <p:ph idx="1"/>
          </p:nvPr>
        </p:nvSpPr>
        <p:spPr/>
        <p:txBody>
          <a:bodyPr>
            <a:normAutofit lnSpcReduction="10000"/>
          </a:bodyPr>
          <a:lstStyle/>
          <a:p>
            <a:r>
              <a:rPr lang="en-US" u="sng" dirty="0" smtClean="0"/>
              <a:t>Dominant </a:t>
            </a:r>
            <a:r>
              <a:rPr lang="en-US" u="sng" dirty="0"/>
              <a:t>Form</a:t>
            </a:r>
            <a:r>
              <a:rPr lang="en-US" dirty="0"/>
              <a:t> </a:t>
            </a:r>
            <a:r>
              <a:rPr lang="en-US" dirty="0" smtClean="0"/>
              <a:t>          </a:t>
            </a:r>
            <a:r>
              <a:rPr lang="en-US" u="sng" dirty="0" smtClean="0"/>
              <a:t>Recessive </a:t>
            </a:r>
            <a:r>
              <a:rPr lang="en-US" u="sng" dirty="0"/>
              <a:t>Form</a:t>
            </a:r>
            <a:r>
              <a:rPr lang="en-US" dirty="0"/>
              <a:t> </a:t>
            </a:r>
          </a:p>
          <a:p>
            <a:r>
              <a:rPr lang="en-US" dirty="0"/>
              <a:t>Purple flowers </a:t>
            </a:r>
            <a:r>
              <a:rPr lang="en-US" dirty="0" smtClean="0"/>
              <a:t>            White </a:t>
            </a:r>
            <a:r>
              <a:rPr lang="en-US" dirty="0"/>
              <a:t>Flowers</a:t>
            </a:r>
          </a:p>
          <a:p>
            <a:r>
              <a:rPr lang="en-US" dirty="0"/>
              <a:t>Yellow seeds </a:t>
            </a:r>
            <a:r>
              <a:rPr lang="en-US" dirty="0" smtClean="0"/>
              <a:t>               Green </a:t>
            </a:r>
            <a:r>
              <a:rPr lang="en-US" dirty="0"/>
              <a:t>seeds</a:t>
            </a:r>
          </a:p>
          <a:p>
            <a:r>
              <a:rPr lang="en-US" dirty="0"/>
              <a:t>Round seeds </a:t>
            </a:r>
            <a:r>
              <a:rPr lang="en-US" dirty="0" smtClean="0"/>
              <a:t>               Wrinkled </a:t>
            </a:r>
            <a:r>
              <a:rPr lang="en-US" dirty="0"/>
              <a:t>seeds</a:t>
            </a:r>
          </a:p>
          <a:p>
            <a:r>
              <a:rPr lang="en-US" dirty="0"/>
              <a:t>Green pods </a:t>
            </a:r>
            <a:r>
              <a:rPr lang="en-US" dirty="0" smtClean="0"/>
              <a:t>                 Yellow </a:t>
            </a:r>
            <a:r>
              <a:rPr lang="en-US" dirty="0"/>
              <a:t>pods</a:t>
            </a:r>
          </a:p>
          <a:p>
            <a:r>
              <a:rPr lang="en-US" dirty="0"/>
              <a:t>Inflated pods </a:t>
            </a:r>
            <a:r>
              <a:rPr lang="en-US" dirty="0" smtClean="0"/>
              <a:t>              Constricted </a:t>
            </a:r>
            <a:r>
              <a:rPr lang="en-US" dirty="0"/>
              <a:t>pods</a:t>
            </a:r>
          </a:p>
          <a:p>
            <a:r>
              <a:rPr lang="en-US" dirty="0"/>
              <a:t>Axial </a:t>
            </a:r>
            <a:r>
              <a:rPr lang="en-US" dirty="0" smtClean="0"/>
              <a:t>Flowers               Terminal </a:t>
            </a:r>
            <a:r>
              <a:rPr lang="en-US" dirty="0"/>
              <a:t>Flowers</a:t>
            </a:r>
          </a:p>
          <a:p>
            <a:r>
              <a:rPr lang="en-US" dirty="0"/>
              <a:t>Tall plants </a:t>
            </a:r>
            <a:r>
              <a:rPr lang="en-US" dirty="0" smtClean="0"/>
              <a:t>                   Dwarf </a:t>
            </a:r>
            <a:r>
              <a:rPr lang="en-US" dirty="0"/>
              <a:t>plants</a:t>
            </a:r>
          </a:p>
        </p:txBody>
      </p:sp>
    </p:spTree>
    <p:extLst>
      <p:ext uri="{BB962C8B-B14F-4D97-AF65-F5344CB8AC3E}">
        <p14:creationId xmlns:p14="http://schemas.microsoft.com/office/powerpoint/2010/main" val="2281559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Ratios</a:t>
            </a:r>
            <a:endParaRPr lang="en-US" dirty="0"/>
          </a:p>
        </p:txBody>
      </p:sp>
      <p:sp>
        <p:nvSpPr>
          <p:cNvPr id="3" name="Content Placeholder 2"/>
          <p:cNvSpPr>
            <a:spLocks noGrp="1"/>
          </p:cNvSpPr>
          <p:nvPr>
            <p:ph idx="1"/>
          </p:nvPr>
        </p:nvSpPr>
        <p:spPr/>
        <p:txBody>
          <a:bodyPr>
            <a:normAutofit/>
          </a:bodyPr>
          <a:lstStyle/>
          <a:p>
            <a:r>
              <a:rPr lang="en-US" sz="4400" dirty="0"/>
              <a:t>Mendel discovered a 1:2:1 ratio</a:t>
            </a:r>
          </a:p>
          <a:p>
            <a:pPr lvl="1"/>
            <a:r>
              <a:rPr lang="en-US" sz="4000" dirty="0"/>
              <a:t>¼ pure breeding dominant (ex BB)</a:t>
            </a:r>
          </a:p>
          <a:p>
            <a:pPr lvl="1"/>
            <a:r>
              <a:rPr lang="en-US" sz="4000" dirty="0"/>
              <a:t>½ not pure-breeding dominant (ex. Bb)</a:t>
            </a:r>
          </a:p>
          <a:p>
            <a:pPr lvl="1"/>
            <a:r>
              <a:rPr lang="en-US" sz="4000" dirty="0"/>
              <a:t>¼ pure-breeding recessive (ex bb)</a:t>
            </a:r>
          </a:p>
        </p:txBody>
      </p:sp>
    </p:spTree>
    <p:extLst>
      <p:ext uri="{BB962C8B-B14F-4D97-AF65-F5344CB8AC3E}">
        <p14:creationId xmlns:p14="http://schemas.microsoft.com/office/powerpoint/2010/main" val="11295718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Mendel's Model of Genetics</a:t>
            </a:r>
            <a:r>
              <a:rPr lang="en-US" dirty="0" smtClean="0"/>
              <a:t>:</a:t>
            </a:r>
            <a:endParaRPr lang="en-US" dirty="0"/>
          </a:p>
        </p:txBody>
      </p:sp>
      <p:sp>
        <p:nvSpPr>
          <p:cNvPr id="3" name="Content Placeholder 2"/>
          <p:cNvSpPr>
            <a:spLocks noGrp="1"/>
          </p:cNvSpPr>
          <p:nvPr>
            <p:ph idx="1"/>
          </p:nvPr>
        </p:nvSpPr>
        <p:spPr/>
        <p:txBody>
          <a:bodyPr>
            <a:normAutofit/>
          </a:bodyPr>
          <a:lstStyle/>
          <a:p>
            <a:r>
              <a:rPr lang="en-US" sz="3600" dirty="0" smtClean="0"/>
              <a:t>Parents </a:t>
            </a:r>
            <a:r>
              <a:rPr lang="en-US" sz="3600" dirty="0"/>
              <a:t>do not transmit physiological traits, but instead factors that later act to produce these traits in offspring.</a:t>
            </a:r>
          </a:p>
          <a:p>
            <a:r>
              <a:rPr lang="en-US" sz="3600" dirty="0" smtClean="0"/>
              <a:t>Each </a:t>
            </a:r>
            <a:r>
              <a:rPr lang="en-US" sz="3600" dirty="0"/>
              <a:t>individual receives 2 factors that may code for the same version of a trait or a different one.</a:t>
            </a:r>
          </a:p>
        </p:txBody>
      </p:sp>
    </p:spTree>
    <p:extLst>
      <p:ext uri="{BB962C8B-B14F-4D97-AF65-F5344CB8AC3E}">
        <p14:creationId xmlns:p14="http://schemas.microsoft.com/office/powerpoint/2010/main" val="36420348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Mendel's Model of Genetics:</a:t>
            </a:r>
          </a:p>
        </p:txBody>
      </p:sp>
      <p:sp>
        <p:nvSpPr>
          <p:cNvPr id="3" name="Content Placeholder 2"/>
          <p:cNvSpPr>
            <a:spLocks noGrp="1"/>
          </p:cNvSpPr>
          <p:nvPr>
            <p:ph idx="1"/>
          </p:nvPr>
        </p:nvSpPr>
        <p:spPr/>
        <p:txBody>
          <a:bodyPr>
            <a:normAutofit/>
          </a:bodyPr>
          <a:lstStyle/>
          <a:p>
            <a:r>
              <a:rPr lang="en-US" sz="3600" dirty="0"/>
              <a:t>Not all factors are identical.</a:t>
            </a:r>
          </a:p>
          <a:p>
            <a:r>
              <a:rPr lang="en-US" sz="3600" dirty="0" smtClean="0"/>
              <a:t>The </a:t>
            </a:r>
            <a:r>
              <a:rPr lang="en-US" sz="3600" dirty="0"/>
              <a:t>2 alleles do not influence each other in any way. </a:t>
            </a:r>
          </a:p>
          <a:p>
            <a:r>
              <a:rPr lang="en-US" sz="3600" dirty="0" smtClean="0"/>
              <a:t>The </a:t>
            </a:r>
            <a:r>
              <a:rPr lang="en-US" sz="3600" dirty="0"/>
              <a:t>presence of an allele does not ensure its expression.</a:t>
            </a:r>
          </a:p>
        </p:txBody>
      </p:sp>
    </p:spTree>
    <p:extLst>
      <p:ext uri="{BB962C8B-B14F-4D97-AF65-F5344CB8AC3E}">
        <p14:creationId xmlns:p14="http://schemas.microsoft.com/office/powerpoint/2010/main" val="7581520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Mendel’s Laws </a:t>
            </a:r>
            <a:endParaRPr lang="en-US" dirty="0"/>
          </a:p>
        </p:txBody>
      </p:sp>
      <p:sp>
        <p:nvSpPr>
          <p:cNvPr id="3" name="Content Placeholder 2"/>
          <p:cNvSpPr>
            <a:spLocks noGrp="1"/>
          </p:cNvSpPr>
          <p:nvPr>
            <p:ph idx="1"/>
          </p:nvPr>
        </p:nvSpPr>
        <p:spPr/>
        <p:txBody>
          <a:bodyPr>
            <a:noAutofit/>
          </a:bodyPr>
          <a:lstStyle/>
          <a:p>
            <a:r>
              <a:rPr lang="en-US" sz="4000" dirty="0" smtClean="0"/>
              <a:t>Law </a:t>
            </a:r>
            <a:r>
              <a:rPr lang="en-US" sz="4000" dirty="0"/>
              <a:t>of </a:t>
            </a:r>
            <a:r>
              <a:rPr lang="en-US" sz="4000" dirty="0" smtClean="0"/>
              <a:t>Dominance: Dominant traits will always be expressed and will mask the expression of recessive traits.</a:t>
            </a:r>
            <a:endParaRPr lang="en-US" sz="4000" dirty="0"/>
          </a:p>
        </p:txBody>
      </p:sp>
    </p:spTree>
    <p:extLst>
      <p:ext uri="{BB962C8B-B14F-4D97-AF65-F5344CB8AC3E}">
        <p14:creationId xmlns:p14="http://schemas.microsoft.com/office/powerpoint/2010/main" val="34007172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Mendel’s Laws </a:t>
            </a:r>
            <a:endParaRPr lang="en-US" dirty="0"/>
          </a:p>
        </p:txBody>
      </p:sp>
      <p:sp>
        <p:nvSpPr>
          <p:cNvPr id="3" name="Content Placeholder 2"/>
          <p:cNvSpPr>
            <a:spLocks noGrp="1"/>
          </p:cNvSpPr>
          <p:nvPr>
            <p:ph idx="1"/>
          </p:nvPr>
        </p:nvSpPr>
        <p:spPr/>
        <p:txBody>
          <a:bodyPr>
            <a:noAutofit/>
          </a:bodyPr>
          <a:lstStyle/>
          <a:p>
            <a:r>
              <a:rPr lang="en-US" sz="4000" dirty="0" smtClean="0"/>
              <a:t>Law </a:t>
            </a:r>
            <a:r>
              <a:rPr lang="en-US" sz="4000" dirty="0"/>
              <a:t>of Segregation: Each parent can only pass on one gene for each trait. Half of the sperm or eggs created will get one of each of that parents available genes</a:t>
            </a:r>
            <a:r>
              <a:rPr lang="en-US" sz="4000" dirty="0" smtClean="0"/>
              <a:t>.</a:t>
            </a:r>
            <a:endParaRPr lang="en-US" sz="4000" dirty="0"/>
          </a:p>
        </p:txBody>
      </p:sp>
    </p:spTree>
    <p:extLst>
      <p:ext uri="{BB962C8B-B14F-4D97-AF65-F5344CB8AC3E}">
        <p14:creationId xmlns:p14="http://schemas.microsoft.com/office/powerpoint/2010/main" val="10919086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Mendel’s Laws</a:t>
            </a:r>
            <a:endParaRPr lang="en-US" dirty="0"/>
          </a:p>
        </p:txBody>
      </p:sp>
      <p:sp>
        <p:nvSpPr>
          <p:cNvPr id="3" name="Content Placeholder 2"/>
          <p:cNvSpPr>
            <a:spLocks noGrp="1"/>
          </p:cNvSpPr>
          <p:nvPr>
            <p:ph idx="1"/>
          </p:nvPr>
        </p:nvSpPr>
        <p:spPr/>
        <p:txBody>
          <a:bodyPr>
            <a:normAutofit/>
          </a:bodyPr>
          <a:lstStyle/>
          <a:p>
            <a:r>
              <a:rPr lang="en-US" sz="3600" dirty="0"/>
              <a:t>Law of Independent Assortment: Different traits segregate independently and remain distinct (ex. brown hair and brown eyes are not a "package" deal.)</a:t>
            </a:r>
          </a:p>
          <a:p>
            <a:endParaRPr lang="en-US" sz="3600" dirty="0"/>
          </a:p>
        </p:txBody>
      </p:sp>
    </p:spTree>
    <p:extLst>
      <p:ext uri="{BB962C8B-B14F-4D97-AF65-F5344CB8AC3E}">
        <p14:creationId xmlns:p14="http://schemas.microsoft.com/office/powerpoint/2010/main" val="17646443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dominant traits mask recessive traits</a:t>
            </a:r>
            <a:r>
              <a:rPr lang="en-US" dirty="0" smtClean="0"/>
              <a:t>?</a:t>
            </a:r>
            <a:endParaRPr lang="en-US" dirty="0"/>
          </a:p>
        </p:txBody>
      </p:sp>
      <p:sp>
        <p:nvSpPr>
          <p:cNvPr id="3" name="Content Placeholder 2"/>
          <p:cNvSpPr>
            <a:spLocks noGrp="1"/>
          </p:cNvSpPr>
          <p:nvPr>
            <p:ph idx="1"/>
          </p:nvPr>
        </p:nvSpPr>
        <p:spPr>
          <a:xfrm>
            <a:off x="443838" y="2131921"/>
            <a:ext cx="11537955" cy="3599316"/>
          </a:xfrm>
        </p:spPr>
        <p:txBody>
          <a:bodyPr>
            <a:noAutofit/>
          </a:bodyPr>
          <a:lstStyle/>
          <a:p>
            <a:r>
              <a:rPr lang="en-US" sz="3600" dirty="0" smtClean="0"/>
              <a:t>The </a:t>
            </a:r>
            <a:r>
              <a:rPr lang="en-US" sz="3600" dirty="0"/>
              <a:t>dominant allele codes for a product where the recessive allele does not. Ex. Albinism is caused by a homozygous recessive gene that lacks the necessary enzyme to produce melanin. Having one dominant gene allows a person to produce enough melanin to appear normal.</a:t>
            </a:r>
          </a:p>
          <a:p>
            <a:endParaRPr lang="en-US" sz="3600" dirty="0"/>
          </a:p>
        </p:txBody>
      </p:sp>
    </p:spTree>
    <p:extLst>
      <p:ext uri="{BB962C8B-B14F-4D97-AF65-F5344CB8AC3E}">
        <p14:creationId xmlns:p14="http://schemas.microsoft.com/office/powerpoint/2010/main" val="36102449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dominant traits mask recessive traits?</a:t>
            </a:r>
          </a:p>
        </p:txBody>
      </p:sp>
      <p:sp>
        <p:nvSpPr>
          <p:cNvPr id="3" name="Content Placeholder 2"/>
          <p:cNvSpPr>
            <a:spLocks noGrp="1"/>
          </p:cNvSpPr>
          <p:nvPr>
            <p:ph idx="1"/>
          </p:nvPr>
        </p:nvSpPr>
        <p:spPr/>
        <p:txBody>
          <a:bodyPr>
            <a:normAutofit/>
          </a:bodyPr>
          <a:lstStyle/>
          <a:p>
            <a:r>
              <a:rPr lang="en-US" sz="3600" dirty="0"/>
              <a:t>The recessive allele produces less of a product so it is masked by the dominant allele that makes more product. </a:t>
            </a:r>
          </a:p>
          <a:p>
            <a:r>
              <a:rPr lang="en-US" sz="3600" dirty="0"/>
              <a:t>The recessive allele produces a fully functional enzyme that is masked by a dominant allele.</a:t>
            </a:r>
          </a:p>
          <a:p>
            <a:endParaRPr lang="en-US" sz="3600" dirty="0"/>
          </a:p>
        </p:txBody>
      </p:sp>
    </p:spTree>
    <p:extLst>
      <p:ext uri="{BB962C8B-B14F-4D97-AF65-F5344CB8AC3E}">
        <p14:creationId xmlns:p14="http://schemas.microsoft.com/office/powerpoint/2010/main" val="37781447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Non-Mendelian Genetics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49486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Key Terms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393366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dominant relationships</a:t>
            </a:r>
            <a:r>
              <a:rPr lang="en-US" dirty="0" smtClean="0"/>
              <a:t>:</a:t>
            </a:r>
            <a:endParaRPr lang="en-US" dirty="0"/>
          </a:p>
        </p:txBody>
      </p:sp>
      <p:sp>
        <p:nvSpPr>
          <p:cNvPr id="3" name="Content Placeholder 2"/>
          <p:cNvSpPr>
            <a:spLocks noGrp="1"/>
          </p:cNvSpPr>
          <p:nvPr>
            <p:ph idx="1"/>
          </p:nvPr>
        </p:nvSpPr>
        <p:spPr>
          <a:xfrm>
            <a:off x="459604" y="2147687"/>
            <a:ext cx="11128051" cy="3599316"/>
          </a:xfrm>
        </p:spPr>
        <p:txBody>
          <a:bodyPr>
            <a:noAutofit/>
          </a:bodyPr>
          <a:lstStyle/>
          <a:p>
            <a:r>
              <a:rPr lang="en-US" sz="4000" dirty="0" smtClean="0"/>
              <a:t>Lethal </a:t>
            </a:r>
            <a:r>
              <a:rPr lang="en-US" sz="4000" dirty="0"/>
              <a:t>recessive-homozygous recessive organisms do not have the same life expectancy as a dominant individual. (ex. </a:t>
            </a:r>
            <a:r>
              <a:rPr lang="en-US" sz="4000" dirty="0" err="1"/>
              <a:t>tay</a:t>
            </a:r>
            <a:r>
              <a:rPr lang="en-US" sz="4000" dirty="0"/>
              <a:t> </a:t>
            </a:r>
            <a:r>
              <a:rPr lang="en-US" sz="4000" dirty="0" err="1"/>
              <a:t>sachs</a:t>
            </a:r>
            <a:r>
              <a:rPr lang="en-US" sz="4000" dirty="0"/>
              <a:t> and cystic fibrosis</a:t>
            </a:r>
            <a:r>
              <a:rPr lang="en-US" sz="4000" dirty="0" smtClean="0"/>
              <a:t>)</a:t>
            </a:r>
            <a:endParaRPr lang="en-US" sz="4000" dirty="0"/>
          </a:p>
        </p:txBody>
      </p:sp>
    </p:spTree>
    <p:extLst>
      <p:ext uri="{BB962C8B-B14F-4D97-AF65-F5344CB8AC3E}">
        <p14:creationId xmlns:p14="http://schemas.microsoft.com/office/powerpoint/2010/main" val="36026111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dominant relationships:</a:t>
            </a:r>
          </a:p>
        </p:txBody>
      </p:sp>
      <p:sp>
        <p:nvSpPr>
          <p:cNvPr id="3" name="Content Placeholder 2"/>
          <p:cNvSpPr>
            <a:spLocks noGrp="1"/>
          </p:cNvSpPr>
          <p:nvPr>
            <p:ph idx="1"/>
          </p:nvPr>
        </p:nvSpPr>
        <p:spPr/>
        <p:txBody>
          <a:bodyPr>
            <a:normAutofit/>
          </a:bodyPr>
          <a:lstStyle/>
          <a:p>
            <a:r>
              <a:rPr lang="en-US" sz="3600" dirty="0"/>
              <a:t>Incomplete dominance-When the heterozygous individuals will be intermediate to the two homozygotes. </a:t>
            </a:r>
          </a:p>
          <a:p>
            <a:pPr lvl="1"/>
            <a:r>
              <a:rPr lang="en-US" sz="3200" dirty="0"/>
              <a:t>Ex. Snapdragons-RR(red)XWW(white) =RW=pink</a:t>
            </a:r>
          </a:p>
          <a:p>
            <a:pPr lvl="1"/>
            <a:r>
              <a:rPr lang="en-US" sz="3200" dirty="0"/>
              <a:t>Palomino horses (light gold color) are </a:t>
            </a:r>
            <a:r>
              <a:rPr lang="en-US" sz="3200" dirty="0" err="1"/>
              <a:t>heterozgotes</a:t>
            </a:r>
            <a:r>
              <a:rPr lang="en-US" sz="3200" dirty="0"/>
              <a:t> produced from this </a:t>
            </a:r>
            <a:r>
              <a:rPr lang="en-US" sz="3200" dirty="0" err="1"/>
              <a:t>inhertiance</a:t>
            </a:r>
            <a:r>
              <a:rPr lang="en-US" sz="3200" dirty="0"/>
              <a:t> pattern.</a:t>
            </a:r>
          </a:p>
          <a:p>
            <a:endParaRPr lang="en-US" sz="2800" dirty="0"/>
          </a:p>
        </p:txBody>
      </p:sp>
    </p:spTree>
    <p:extLst>
      <p:ext uri="{BB962C8B-B14F-4D97-AF65-F5344CB8AC3E}">
        <p14:creationId xmlns:p14="http://schemas.microsoft.com/office/powerpoint/2010/main" val="18461557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dominant relationships:</a:t>
            </a:r>
          </a:p>
        </p:txBody>
      </p:sp>
      <p:sp>
        <p:nvSpPr>
          <p:cNvPr id="3" name="Content Placeholder 2"/>
          <p:cNvSpPr>
            <a:spLocks noGrp="1"/>
          </p:cNvSpPr>
          <p:nvPr>
            <p:ph idx="1"/>
          </p:nvPr>
        </p:nvSpPr>
        <p:spPr>
          <a:xfrm>
            <a:off x="428072" y="2131921"/>
            <a:ext cx="11411831" cy="3599316"/>
          </a:xfrm>
        </p:spPr>
        <p:txBody>
          <a:bodyPr>
            <a:noAutofit/>
          </a:bodyPr>
          <a:lstStyle/>
          <a:p>
            <a:r>
              <a:rPr lang="en-US" sz="4400" dirty="0" smtClean="0"/>
              <a:t>Codominance-When </a:t>
            </a:r>
            <a:r>
              <a:rPr lang="en-US" sz="4400" dirty="0"/>
              <a:t>the heterozygote shows both homozygous traits. Ex. black rooster + white hen=black and white </a:t>
            </a:r>
            <a:r>
              <a:rPr lang="en-US" sz="4400" dirty="0" smtClean="0"/>
              <a:t>bird</a:t>
            </a:r>
            <a:endParaRPr lang="en-US" sz="4400" dirty="0"/>
          </a:p>
        </p:txBody>
      </p:sp>
    </p:spTree>
    <p:extLst>
      <p:ext uri="{BB962C8B-B14F-4D97-AF65-F5344CB8AC3E}">
        <p14:creationId xmlns:p14="http://schemas.microsoft.com/office/powerpoint/2010/main" val="30124233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dominant relationships:</a:t>
            </a:r>
          </a:p>
        </p:txBody>
      </p:sp>
      <p:sp>
        <p:nvSpPr>
          <p:cNvPr id="3" name="Content Placeholder 2"/>
          <p:cNvSpPr>
            <a:spLocks noGrp="1"/>
          </p:cNvSpPr>
          <p:nvPr>
            <p:ph idx="1"/>
          </p:nvPr>
        </p:nvSpPr>
        <p:spPr>
          <a:xfrm>
            <a:off x="428072" y="2131921"/>
            <a:ext cx="11411831" cy="3599316"/>
          </a:xfrm>
        </p:spPr>
        <p:txBody>
          <a:bodyPr>
            <a:noAutofit/>
          </a:bodyPr>
          <a:lstStyle/>
          <a:p>
            <a:r>
              <a:rPr lang="en-US" sz="4000" dirty="0" smtClean="0"/>
              <a:t>Multiple </a:t>
            </a:r>
            <a:r>
              <a:rPr lang="en-US" sz="4000" dirty="0"/>
              <a:t>Alleles-When there are more than two alleles for a trait, such as blood type. I</a:t>
            </a:r>
            <a:r>
              <a:rPr lang="en-US" sz="4000" baseline="-25000" dirty="0"/>
              <a:t>A</a:t>
            </a:r>
            <a:r>
              <a:rPr lang="en-US" sz="4000" dirty="0"/>
              <a:t> and I</a:t>
            </a:r>
            <a:r>
              <a:rPr lang="en-US" sz="4000" baseline="-25000" dirty="0"/>
              <a:t>B</a:t>
            </a:r>
            <a:r>
              <a:rPr lang="en-US" sz="4000" dirty="0"/>
              <a:t> are both dominant. </a:t>
            </a:r>
          </a:p>
          <a:p>
            <a:pPr lvl="1"/>
            <a:r>
              <a:rPr lang="en-US" sz="3600" dirty="0"/>
              <a:t>I</a:t>
            </a:r>
            <a:r>
              <a:rPr lang="en-US" sz="3600" baseline="-25000" dirty="0"/>
              <a:t>A</a:t>
            </a:r>
            <a:r>
              <a:rPr lang="en-US" sz="3600" dirty="0"/>
              <a:t>I</a:t>
            </a:r>
            <a:r>
              <a:rPr lang="en-US" sz="3600" baseline="-25000" dirty="0"/>
              <a:t>A</a:t>
            </a:r>
            <a:r>
              <a:rPr lang="en-US" sz="3600" dirty="0"/>
              <a:t> or </a:t>
            </a:r>
            <a:r>
              <a:rPr lang="en-US" sz="3600" dirty="0" err="1"/>
              <a:t>I</a:t>
            </a:r>
            <a:r>
              <a:rPr lang="en-US" sz="3600" baseline="-25000" dirty="0" err="1"/>
              <a:t>A</a:t>
            </a:r>
            <a:r>
              <a:rPr lang="en-US" sz="3600" dirty="0" err="1"/>
              <a:t>i</a:t>
            </a:r>
            <a:r>
              <a:rPr lang="en-US" sz="3600" dirty="0"/>
              <a:t>=A blood</a:t>
            </a:r>
          </a:p>
          <a:p>
            <a:pPr lvl="1"/>
            <a:r>
              <a:rPr lang="en-US" sz="3600" dirty="0"/>
              <a:t>I</a:t>
            </a:r>
            <a:r>
              <a:rPr lang="en-US" sz="3600" baseline="-25000" dirty="0"/>
              <a:t>B</a:t>
            </a:r>
            <a:r>
              <a:rPr lang="en-US" sz="3600" dirty="0"/>
              <a:t>I</a:t>
            </a:r>
            <a:r>
              <a:rPr lang="en-US" sz="3600" baseline="-25000" dirty="0"/>
              <a:t>B</a:t>
            </a:r>
            <a:r>
              <a:rPr lang="en-US" sz="3600" dirty="0"/>
              <a:t> or </a:t>
            </a:r>
            <a:r>
              <a:rPr lang="en-US" sz="3600" dirty="0" err="1"/>
              <a:t>I</a:t>
            </a:r>
            <a:r>
              <a:rPr lang="en-US" sz="3600" baseline="-25000" dirty="0" err="1"/>
              <a:t>B</a:t>
            </a:r>
            <a:r>
              <a:rPr lang="en-US" sz="3600" dirty="0" err="1"/>
              <a:t>i</a:t>
            </a:r>
            <a:r>
              <a:rPr lang="en-US" sz="3600" dirty="0"/>
              <a:t>=B blood</a:t>
            </a:r>
          </a:p>
          <a:p>
            <a:pPr lvl="1"/>
            <a:r>
              <a:rPr lang="en-US" sz="3600" dirty="0"/>
              <a:t>I</a:t>
            </a:r>
            <a:r>
              <a:rPr lang="en-US" sz="3600" baseline="-25000" dirty="0"/>
              <a:t>A</a:t>
            </a:r>
            <a:r>
              <a:rPr lang="en-US" sz="3600" dirty="0"/>
              <a:t>I</a:t>
            </a:r>
            <a:r>
              <a:rPr lang="en-US" sz="3600" baseline="-25000" dirty="0"/>
              <a:t>B</a:t>
            </a:r>
            <a:r>
              <a:rPr lang="en-US" sz="3600" dirty="0"/>
              <a:t>=AB blood</a:t>
            </a:r>
          </a:p>
          <a:p>
            <a:pPr lvl="1"/>
            <a:r>
              <a:rPr lang="en-US" sz="3600" dirty="0"/>
              <a:t>ii=O blood</a:t>
            </a:r>
          </a:p>
        </p:txBody>
      </p:sp>
    </p:spTree>
    <p:extLst>
      <p:ext uri="{BB962C8B-B14F-4D97-AF65-F5344CB8AC3E}">
        <p14:creationId xmlns:p14="http://schemas.microsoft.com/office/powerpoint/2010/main" val="34121661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Gene interactions and other modified Mendelian ratios: </a:t>
            </a:r>
          </a:p>
        </p:txBody>
      </p:sp>
      <p:sp>
        <p:nvSpPr>
          <p:cNvPr id="3" name="Content Placeholder 2"/>
          <p:cNvSpPr>
            <a:spLocks noGrp="1"/>
          </p:cNvSpPr>
          <p:nvPr>
            <p:ph idx="1"/>
          </p:nvPr>
        </p:nvSpPr>
        <p:spPr>
          <a:xfrm>
            <a:off x="412308" y="2116155"/>
            <a:ext cx="10923099" cy="4126990"/>
          </a:xfrm>
        </p:spPr>
        <p:txBody>
          <a:bodyPr>
            <a:noAutofit/>
          </a:bodyPr>
          <a:lstStyle/>
          <a:p>
            <a:r>
              <a:rPr lang="en-US" sz="3600" dirty="0" smtClean="0"/>
              <a:t>Epistasis-When </a:t>
            </a:r>
            <a:r>
              <a:rPr lang="en-US" sz="3600" dirty="0"/>
              <a:t>one gene interferes with the expression of another gene in a dihybrid cross. </a:t>
            </a:r>
          </a:p>
          <a:p>
            <a:pPr lvl="1"/>
            <a:r>
              <a:rPr lang="en-US" sz="3200" dirty="0"/>
              <a:t>Ex. Labrador coat color </a:t>
            </a:r>
          </a:p>
          <a:p>
            <a:pPr lvl="1"/>
            <a:r>
              <a:rPr lang="en-US" sz="3200" dirty="0" err="1"/>
              <a:t>eebb</a:t>
            </a:r>
            <a:r>
              <a:rPr lang="en-US" sz="3200" dirty="0"/>
              <a:t>=yellow fur; brown nose, lips and eye rims (Yellow lab) </a:t>
            </a:r>
          </a:p>
          <a:p>
            <a:pPr lvl="1"/>
            <a:r>
              <a:rPr lang="en-US" sz="3200" dirty="0" err="1"/>
              <a:t>eeB</a:t>
            </a:r>
            <a:r>
              <a:rPr lang="en-US" sz="3200" dirty="0"/>
              <a:t>_=Yellow fur; black nose, lips and eye rims (Yellow lab) </a:t>
            </a:r>
          </a:p>
          <a:p>
            <a:pPr lvl="1"/>
            <a:r>
              <a:rPr lang="en-US" sz="3200" dirty="0" err="1"/>
              <a:t>E_bb</a:t>
            </a:r>
            <a:r>
              <a:rPr lang="en-US" sz="3200" dirty="0"/>
              <a:t>=Brown fur; nose, lips and eye rim (chocolate lab) </a:t>
            </a:r>
          </a:p>
          <a:p>
            <a:pPr lvl="1"/>
            <a:r>
              <a:rPr lang="en-US" sz="3200" dirty="0"/>
              <a:t>E_B_=Black fur; nose, lips, eye rims (</a:t>
            </a:r>
            <a:r>
              <a:rPr lang="en-US" sz="3200" dirty="0" smtClean="0"/>
              <a:t>black)</a:t>
            </a:r>
            <a:endParaRPr lang="en-US" sz="3200" dirty="0"/>
          </a:p>
        </p:txBody>
      </p:sp>
    </p:spTree>
    <p:extLst>
      <p:ext uri="{BB962C8B-B14F-4D97-AF65-F5344CB8AC3E}">
        <p14:creationId xmlns:p14="http://schemas.microsoft.com/office/powerpoint/2010/main" val="21327581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 interactions and other modified Mendelian ratios: </a:t>
            </a:r>
          </a:p>
        </p:txBody>
      </p:sp>
      <p:sp>
        <p:nvSpPr>
          <p:cNvPr id="3" name="Content Placeholder 2"/>
          <p:cNvSpPr>
            <a:spLocks noGrp="1"/>
          </p:cNvSpPr>
          <p:nvPr>
            <p:ph idx="1"/>
          </p:nvPr>
        </p:nvSpPr>
        <p:spPr/>
        <p:txBody>
          <a:bodyPr>
            <a:normAutofit/>
          </a:bodyPr>
          <a:lstStyle/>
          <a:p>
            <a:r>
              <a:rPr lang="en-US" sz="3600" dirty="0" smtClean="0"/>
              <a:t>Pleiotropy-When </a:t>
            </a:r>
            <a:r>
              <a:rPr lang="en-US" sz="3600" dirty="0"/>
              <a:t>one gene can affect more than one characteristic. Ex. Cats with white fur also usually have blue eyes and are deaf. </a:t>
            </a:r>
          </a:p>
          <a:p>
            <a:endParaRPr lang="en-US" sz="3600" dirty="0"/>
          </a:p>
        </p:txBody>
      </p:sp>
    </p:spTree>
    <p:extLst>
      <p:ext uri="{BB962C8B-B14F-4D97-AF65-F5344CB8AC3E}">
        <p14:creationId xmlns:p14="http://schemas.microsoft.com/office/powerpoint/2010/main" val="19504107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Nature </a:t>
            </a:r>
            <a:r>
              <a:rPr lang="en-US" dirty="0"/>
              <a:t>vs. Nurture </a:t>
            </a:r>
            <a:br>
              <a:rPr lang="en-US" dirty="0"/>
            </a:br>
            <a:endParaRPr lang="en-US" dirty="0"/>
          </a:p>
        </p:txBody>
      </p:sp>
      <p:sp>
        <p:nvSpPr>
          <p:cNvPr id="3" name="Content Placeholder 2"/>
          <p:cNvSpPr>
            <a:spLocks noGrp="1"/>
          </p:cNvSpPr>
          <p:nvPr>
            <p:ph idx="1"/>
          </p:nvPr>
        </p:nvSpPr>
        <p:spPr>
          <a:xfrm>
            <a:off x="220717" y="2084624"/>
            <a:ext cx="11682249" cy="3599316"/>
          </a:xfrm>
        </p:spPr>
        <p:txBody>
          <a:bodyPr>
            <a:noAutofit/>
          </a:bodyPr>
          <a:lstStyle/>
          <a:p>
            <a:r>
              <a:rPr lang="en-US" sz="4400" dirty="0" smtClean="0"/>
              <a:t>Your </a:t>
            </a:r>
            <a:r>
              <a:rPr lang="en-US" sz="4400" dirty="0"/>
              <a:t>phenotype is determined not just by your genes, but also by your environment. </a:t>
            </a:r>
          </a:p>
          <a:p>
            <a:r>
              <a:rPr lang="en-US" sz="4400" dirty="0"/>
              <a:t>Ex. Nutrition influences height, exercise effects build, tanning effect pigmentation. </a:t>
            </a:r>
          </a:p>
          <a:p>
            <a:endParaRPr lang="en-US" sz="4400" dirty="0"/>
          </a:p>
        </p:txBody>
      </p:sp>
    </p:spTree>
    <p:extLst>
      <p:ext uri="{BB962C8B-B14F-4D97-AF65-F5344CB8AC3E}">
        <p14:creationId xmlns:p14="http://schemas.microsoft.com/office/powerpoint/2010/main" val="37825009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Nature vs Nurture</a:t>
            </a:r>
            <a:endParaRPr lang="en-US" dirty="0"/>
          </a:p>
        </p:txBody>
      </p:sp>
      <p:sp>
        <p:nvSpPr>
          <p:cNvPr id="3" name="Content Placeholder 2"/>
          <p:cNvSpPr>
            <a:spLocks noGrp="1"/>
          </p:cNvSpPr>
          <p:nvPr>
            <p:ph idx="1"/>
          </p:nvPr>
        </p:nvSpPr>
        <p:spPr/>
        <p:txBody>
          <a:bodyPr>
            <a:normAutofit/>
          </a:bodyPr>
          <a:lstStyle/>
          <a:p>
            <a:r>
              <a:rPr lang="en-US" sz="3200" dirty="0"/>
              <a:t>Some alleles are heat </a:t>
            </a:r>
            <a:r>
              <a:rPr lang="en-US" sz="3200" dirty="0" err="1"/>
              <a:t>sensitve</a:t>
            </a:r>
            <a:r>
              <a:rPr lang="en-US" sz="3200" dirty="0"/>
              <a:t>. Arctic foxes make fur pigments only when the weather is warm (white in winter, reddish brown in summer). Himalayan rabbits and </a:t>
            </a:r>
            <a:r>
              <a:rPr lang="en-US" sz="3200" dirty="0" err="1"/>
              <a:t>siamese</a:t>
            </a:r>
            <a:r>
              <a:rPr lang="en-US" sz="3200" dirty="0"/>
              <a:t> cats have darker fur on cooler regions of their body such as ears and tails. This is due to an enzyme that is only triggered at 33 degrees Celsius.</a:t>
            </a:r>
          </a:p>
          <a:p>
            <a:endParaRPr lang="en-US" sz="3200" dirty="0"/>
          </a:p>
        </p:txBody>
      </p:sp>
    </p:spTree>
    <p:extLst>
      <p:ext uri="{BB962C8B-B14F-4D97-AF65-F5344CB8AC3E}">
        <p14:creationId xmlns:p14="http://schemas.microsoft.com/office/powerpoint/2010/main" val="10426975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 interactions and other modified Mendelian ratios: </a:t>
            </a:r>
          </a:p>
        </p:txBody>
      </p:sp>
      <p:sp>
        <p:nvSpPr>
          <p:cNvPr id="3" name="Content Placeholder 2"/>
          <p:cNvSpPr>
            <a:spLocks noGrp="1"/>
          </p:cNvSpPr>
          <p:nvPr>
            <p:ph idx="1"/>
          </p:nvPr>
        </p:nvSpPr>
        <p:spPr/>
        <p:txBody>
          <a:bodyPr>
            <a:noAutofit/>
          </a:bodyPr>
          <a:lstStyle/>
          <a:p>
            <a:r>
              <a:rPr lang="en-US" sz="3200" dirty="0" smtClean="0"/>
              <a:t>Incomplete </a:t>
            </a:r>
            <a:r>
              <a:rPr lang="en-US" sz="3200" dirty="0"/>
              <a:t>Penetrance -Occurs when a person has an abnormal genotype without showing it. Ex. </a:t>
            </a:r>
            <a:r>
              <a:rPr lang="en-US" sz="3200" dirty="0" err="1"/>
              <a:t>polydactly</a:t>
            </a:r>
            <a:r>
              <a:rPr lang="en-US" sz="3200" dirty="0"/>
              <a:t>-a dominant trait where people have more than 5 digits on a hand or foot. In some people they may have the gene with no extra digits, or only have it on one foot, hand etc. When they have children the offspring do have a higher chance of expressing the trait.</a:t>
            </a:r>
          </a:p>
        </p:txBody>
      </p:sp>
    </p:spTree>
    <p:extLst>
      <p:ext uri="{BB962C8B-B14F-4D97-AF65-F5344CB8AC3E}">
        <p14:creationId xmlns:p14="http://schemas.microsoft.com/office/powerpoint/2010/main" val="37312137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Sex-Linked Traits</a:t>
            </a:r>
            <a:endParaRPr lang="en-US" dirty="0"/>
          </a:p>
        </p:txBody>
      </p:sp>
      <p:sp>
        <p:nvSpPr>
          <p:cNvPr id="3" name="Content Placeholder 2"/>
          <p:cNvSpPr>
            <a:spLocks noGrp="1"/>
          </p:cNvSpPr>
          <p:nvPr>
            <p:ph idx="1"/>
          </p:nvPr>
        </p:nvSpPr>
        <p:spPr>
          <a:xfrm>
            <a:off x="459604" y="2131921"/>
            <a:ext cx="11506424" cy="3599316"/>
          </a:xfrm>
        </p:spPr>
        <p:txBody>
          <a:bodyPr>
            <a:noAutofit/>
          </a:bodyPr>
          <a:lstStyle/>
          <a:p>
            <a:r>
              <a:rPr lang="en-US" sz="3200" dirty="0" smtClean="0"/>
              <a:t>In </a:t>
            </a:r>
            <a:r>
              <a:rPr lang="en-US" sz="3200" dirty="0"/>
              <a:t>1910 Thomas Hunt Morgan began working with fruit flies and was the first to determine linkage of traits. </a:t>
            </a:r>
          </a:p>
          <a:p>
            <a:r>
              <a:rPr lang="en-US" sz="3200" dirty="0"/>
              <a:t>He did this by realizing that there was a higher incidence of white eyed males than females determining that the gene for white eyes was linked to the X chromosome. Since the only chromosome that does not have a homologous chromosome in the body is the male sex chromosomes he was able to trace the cause. The X chromosome carries thousands of genes where the Y only carries a few.</a:t>
            </a:r>
          </a:p>
        </p:txBody>
      </p:sp>
    </p:spTree>
    <p:extLst>
      <p:ext uri="{BB962C8B-B14F-4D97-AF65-F5344CB8AC3E}">
        <p14:creationId xmlns:p14="http://schemas.microsoft.com/office/powerpoint/2010/main" val="35524615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Terms</a:t>
            </a:r>
            <a:endParaRPr lang="en-US" dirty="0"/>
          </a:p>
        </p:txBody>
      </p:sp>
      <p:sp>
        <p:nvSpPr>
          <p:cNvPr id="3" name="Content Placeholder 2"/>
          <p:cNvSpPr>
            <a:spLocks noGrp="1"/>
          </p:cNvSpPr>
          <p:nvPr>
            <p:ph idx="1"/>
          </p:nvPr>
        </p:nvSpPr>
        <p:spPr/>
        <p:txBody>
          <a:bodyPr>
            <a:noAutofit/>
          </a:bodyPr>
          <a:lstStyle/>
          <a:p>
            <a:r>
              <a:rPr lang="en-US" sz="4000" dirty="0" smtClean="0"/>
              <a:t>Allele:  different form of the same gene</a:t>
            </a:r>
          </a:p>
          <a:p>
            <a:r>
              <a:rPr lang="en-US" sz="4000" dirty="0" smtClean="0"/>
              <a:t>Dominant</a:t>
            </a:r>
            <a:r>
              <a:rPr lang="en-US" sz="4000" dirty="0"/>
              <a:t>:  trait that is </a:t>
            </a:r>
            <a:r>
              <a:rPr lang="en-US" sz="4000" dirty="0" smtClean="0"/>
              <a:t>always expressed, </a:t>
            </a:r>
            <a:r>
              <a:rPr lang="en-US" sz="4000" dirty="0"/>
              <a:t>written with a capital letter </a:t>
            </a:r>
            <a:r>
              <a:rPr lang="en-US" sz="4000" dirty="0" smtClean="0"/>
              <a:t>    “A”</a:t>
            </a:r>
            <a:endParaRPr lang="en-US" sz="4000" dirty="0"/>
          </a:p>
          <a:p>
            <a:r>
              <a:rPr lang="en-US" sz="4000" dirty="0"/>
              <a:t>Recessive:  trait that is only expressed when a dominant trait is </a:t>
            </a:r>
            <a:r>
              <a:rPr lang="en-US" sz="4000" dirty="0" smtClean="0"/>
              <a:t>not present, written </a:t>
            </a:r>
            <a:r>
              <a:rPr lang="en-US" sz="4000" dirty="0"/>
              <a:t>as a lower case letter </a:t>
            </a:r>
            <a:r>
              <a:rPr lang="en-US" sz="4000" dirty="0" smtClean="0"/>
              <a:t>  “a”</a:t>
            </a:r>
            <a:endParaRPr lang="en-US" sz="4000" dirty="0"/>
          </a:p>
          <a:p>
            <a:endParaRPr lang="en-US" sz="4000" dirty="0"/>
          </a:p>
        </p:txBody>
      </p:sp>
    </p:spTree>
    <p:extLst>
      <p:ext uri="{BB962C8B-B14F-4D97-AF65-F5344CB8AC3E}">
        <p14:creationId xmlns:p14="http://schemas.microsoft.com/office/powerpoint/2010/main" val="41718829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Sex-Linked Traits</a:t>
            </a:r>
            <a:endParaRPr lang="en-US" dirty="0"/>
          </a:p>
        </p:txBody>
      </p:sp>
      <p:sp>
        <p:nvSpPr>
          <p:cNvPr id="3" name="Content Placeholder 2"/>
          <p:cNvSpPr>
            <a:spLocks noGrp="1"/>
          </p:cNvSpPr>
          <p:nvPr>
            <p:ph idx="1"/>
          </p:nvPr>
        </p:nvSpPr>
        <p:spPr/>
        <p:txBody>
          <a:bodyPr>
            <a:normAutofit/>
          </a:bodyPr>
          <a:lstStyle/>
          <a:p>
            <a:r>
              <a:rPr lang="en-US" sz="3200" dirty="0"/>
              <a:t>The Y </a:t>
            </a:r>
            <a:r>
              <a:rPr lang="en-US" sz="3200" dirty="0" smtClean="0"/>
              <a:t>chromosomes </a:t>
            </a:r>
            <a:r>
              <a:rPr lang="en-US" sz="3200" dirty="0"/>
              <a:t>carries the gene SRY which triggers the development of male reproductive structures. The X chromosome carries the DAX gene that makes female reproductive structures.</a:t>
            </a:r>
          </a:p>
          <a:p>
            <a:r>
              <a:rPr lang="en-US" sz="3200" dirty="0"/>
              <a:t>Several recessive traits are also carried on the X chromosome; many that may cause abnormalities.</a:t>
            </a:r>
          </a:p>
        </p:txBody>
      </p:sp>
    </p:spTree>
    <p:extLst>
      <p:ext uri="{BB962C8B-B14F-4D97-AF65-F5344CB8AC3E}">
        <p14:creationId xmlns:p14="http://schemas.microsoft.com/office/powerpoint/2010/main" val="36671522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Human Sex-Linked Traits</a:t>
            </a:r>
          </a:p>
        </p:txBody>
      </p:sp>
      <p:sp>
        <p:nvSpPr>
          <p:cNvPr id="3" name="Content Placeholder 2"/>
          <p:cNvSpPr>
            <a:spLocks noGrp="1"/>
          </p:cNvSpPr>
          <p:nvPr>
            <p:ph idx="1"/>
          </p:nvPr>
        </p:nvSpPr>
        <p:spPr>
          <a:xfrm>
            <a:off x="680320" y="2163452"/>
            <a:ext cx="9613861" cy="3599316"/>
          </a:xfrm>
        </p:spPr>
        <p:txBody>
          <a:bodyPr>
            <a:noAutofit/>
          </a:bodyPr>
          <a:lstStyle/>
          <a:p>
            <a:r>
              <a:rPr lang="en-US" sz="3200" dirty="0" smtClean="0"/>
              <a:t>Colorblindness-Most </a:t>
            </a:r>
            <a:r>
              <a:rPr lang="en-US" sz="3200" dirty="0"/>
              <a:t>common type is red/green colorblindness. There are 3 types of cones in the eye red, green and blue. A person who is colorblind generally lacks 1 of the 3 cones. 10% of all males are colorblind and only 0.4% of females. To be affected a man only needs to receive one recessive gene from his mother since the Y chromosome does not carry the same genes therefore cannot mask it. Affected women must receive the recessive gene from both parents</a:t>
            </a:r>
            <a:r>
              <a:rPr lang="en-US" sz="3200" dirty="0" smtClean="0"/>
              <a:t>.</a:t>
            </a:r>
            <a:endParaRPr lang="en-US" sz="3200" dirty="0"/>
          </a:p>
        </p:txBody>
      </p:sp>
    </p:spTree>
    <p:extLst>
      <p:ext uri="{BB962C8B-B14F-4D97-AF65-F5344CB8AC3E}">
        <p14:creationId xmlns:p14="http://schemas.microsoft.com/office/powerpoint/2010/main" val="16699409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Human Sex-Linked Traits</a:t>
            </a:r>
          </a:p>
        </p:txBody>
      </p:sp>
      <p:sp>
        <p:nvSpPr>
          <p:cNvPr id="3" name="Content Placeholder 2"/>
          <p:cNvSpPr>
            <a:spLocks noGrp="1"/>
          </p:cNvSpPr>
          <p:nvPr>
            <p:ph idx="1"/>
          </p:nvPr>
        </p:nvSpPr>
        <p:spPr/>
        <p:txBody>
          <a:bodyPr>
            <a:normAutofit/>
          </a:bodyPr>
          <a:lstStyle/>
          <a:p>
            <a:r>
              <a:rPr lang="en-US" sz="3600" dirty="0" smtClean="0"/>
              <a:t>Hemophilia: a recessive mutation that prevents the blood from clotting properly.  It is caused by a traits the results in a missing clotting protein. </a:t>
            </a:r>
            <a:endParaRPr lang="en-US" sz="3600" dirty="0"/>
          </a:p>
        </p:txBody>
      </p:sp>
    </p:spTree>
    <p:extLst>
      <p:ext uri="{BB962C8B-B14F-4D97-AF65-F5344CB8AC3E}">
        <p14:creationId xmlns:p14="http://schemas.microsoft.com/office/powerpoint/2010/main" val="29804702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Human Sex-Linked Traits</a:t>
            </a:r>
          </a:p>
        </p:txBody>
      </p:sp>
      <p:sp>
        <p:nvSpPr>
          <p:cNvPr id="3" name="Content Placeholder 2"/>
          <p:cNvSpPr>
            <a:spLocks noGrp="1"/>
          </p:cNvSpPr>
          <p:nvPr>
            <p:ph idx="1"/>
          </p:nvPr>
        </p:nvSpPr>
        <p:spPr/>
        <p:txBody>
          <a:bodyPr>
            <a:normAutofit/>
          </a:bodyPr>
          <a:lstStyle/>
          <a:p>
            <a:r>
              <a:rPr lang="en-US" sz="3200" dirty="0" smtClean="0"/>
              <a:t>Duchenne's </a:t>
            </a:r>
            <a:r>
              <a:rPr lang="en-US" sz="3200" dirty="0"/>
              <a:t>muscular dystrophy-includes progressive muscle weakening, loss of coordination and hemophilia. 1 of every 3500 males in the US is affected.</a:t>
            </a:r>
          </a:p>
          <a:p>
            <a:endParaRPr lang="en-US" sz="3200" dirty="0"/>
          </a:p>
        </p:txBody>
      </p:sp>
    </p:spTree>
    <p:extLst>
      <p:ext uri="{BB962C8B-B14F-4D97-AF65-F5344CB8AC3E}">
        <p14:creationId xmlns:p14="http://schemas.microsoft.com/office/powerpoint/2010/main" val="383961511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 interactions and other modified Mendelian ratios: </a:t>
            </a:r>
          </a:p>
        </p:txBody>
      </p:sp>
      <p:sp>
        <p:nvSpPr>
          <p:cNvPr id="3" name="Content Placeholder 2"/>
          <p:cNvSpPr>
            <a:spLocks noGrp="1"/>
          </p:cNvSpPr>
          <p:nvPr>
            <p:ph idx="1"/>
          </p:nvPr>
        </p:nvSpPr>
        <p:spPr/>
        <p:txBody>
          <a:bodyPr>
            <a:normAutofit/>
          </a:bodyPr>
          <a:lstStyle/>
          <a:p>
            <a:r>
              <a:rPr lang="en-US" sz="3600" dirty="0" smtClean="0"/>
              <a:t>Sex-limited </a:t>
            </a:r>
            <a:r>
              <a:rPr lang="en-US" sz="3600" dirty="0"/>
              <a:t>and sex-influenced traits-A trait that is limited to or affects one gender more often than the other. Ex. a dominant gene causes a rare type of uterine cancer would not affect men, a dominant trait for baldness doesn't affect women.</a:t>
            </a:r>
          </a:p>
        </p:txBody>
      </p:sp>
    </p:spTree>
    <p:extLst>
      <p:ext uri="{BB962C8B-B14F-4D97-AF65-F5344CB8AC3E}">
        <p14:creationId xmlns:p14="http://schemas.microsoft.com/office/powerpoint/2010/main" val="21352744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 interactions and other modified Mendelian ratios: </a:t>
            </a:r>
          </a:p>
        </p:txBody>
      </p:sp>
      <p:sp>
        <p:nvSpPr>
          <p:cNvPr id="3" name="Content Placeholder 2"/>
          <p:cNvSpPr>
            <a:spLocks noGrp="1"/>
          </p:cNvSpPr>
          <p:nvPr>
            <p:ph idx="1"/>
          </p:nvPr>
        </p:nvSpPr>
        <p:spPr/>
        <p:txBody>
          <a:bodyPr>
            <a:normAutofit/>
          </a:bodyPr>
          <a:lstStyle/>
          <a:p>
            <a:r>
              <a:rPr lang="en-US" sz="3600" dirty="0" smtClean="0"/>
              <a:t>Variable </a:t>
            </a:r>
            <a:r>
              <a:rPr lang="en-US" sz="3600" dirty="0"/>
              <a:t>age of onset-Some traits do not appear till later in life. </a:t>
            </a:r>
          </a:p>
          <a:p>
            <a:pPr lvl="1"/>
            <a:r>
              <a:rPr lang="en-US" sz="3200" dirty="0"/>
              <a:t>Ex. Muscular dystrophy has different onset ages, even for related individuals. </a:t>
            </a:r>
          </a:p>
          <a:p>
            <a:pPr lvl="1"/>
            <a:r>
              <a:rPr lang="en-US" sz="3200" dirty="0"/>
              <a:t>Huntington's disease, a dominant condition, does not usually appear till after the age of 40.</a:t>
            </a:r>
          </a:p>
        </p:txBody>
      </p:sp>
    </p:spTree>
    <p:extLst>
      <p:ext uri="{BB962C8B-B14F-4D97-AF65-F5344CB8AC3E}">
        <p14:creationId xmlns:p14="http://schemas.microsoft.com/office/powerpoint/2010/main" val="51373297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X inactivation in </a:t>
            </a:r>
            <a:r>
              <a:rPr lang="en-US" dirty="0" smtClean="0"/>
              <a:t>females</a:t>
            </a:r>
            <a:endParaRPr lang="en-US" dirty="0"/>
          </a:p>
        </p:txBody>
      </p:sp>
      <p:sp>
        <p:nvSpPr>
          <p:cNvPr id="3" name="Content Placeholder 2"/>
          <p:cNvSpPr>
            <a:spLocks noGrp="1"/>
          </p:cNvSpPr>
          <p:nvPr>
            <p:ph idx="1"/>
          </p:nvPr>
        </p:nvSpPr>
        <p:spPr>
          <a:xfrm>
            <a:off x="189186" y="2210749"/>
            <a:ext cx="11808373" cy="3599316"/>
          </a:xfrm>
        </p:spPr>
        <p:txBody>
          <a:bodyPr>
            <a:noAutofit/>
          </a:bodyPr>
          <a:lstStyle/>
          <a:p>
            <a:r>
              <a:rPr lang="en-US" sz="3600" dirty="0" smtClean="0"/>
              <a:t>Females </a:t>
            </a:r>
            <a:r>
              <a:rPr lang="en-US" sz="3600" dirty="0"/>
              <a:t>are XX but in each cell one X chromosome is mostly inactivated and is a </a:t>
            </a:r>
            <a:r>
              <a:rPr lang="en-US" sz="3600" dirty="0" err="1"/>
              <a:t>barr</a:t>
            </a:r>
            <a:r>
              <a:rPr lang="en-US" sz="3600" dirty="0"/>
              <a:t> body. Small regions of the chromosome remain active but most of the genes are not expressed. Barr bodies are "reactivated" in the cells that undergo meiosis to form gametes. </a:t>
            </a:r>
          </a:p>
        </p:txBody>
      </p:sp>
    </p:spTree>
    <p:extLst>
      <p:ext uri="{BB962C8B-B14F-4D97-AF65-F5344CB8AC3E}">
        <p14:creationId xmlns:p14="http://schemas.microsoft.com/office/powerpoint/2010/main" val="3457547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X inactivation in females</a:t>
            </a:r>
          </a:p>
        </p:txBody>
      </p:sp>
      <p:sp>
        <p:nvSpPr>
          <p:cNvPr id="3" name="Content Placeholder 2"/>
          <p:cNvSpPr>
            <a:spLocks noGrp="1"/>
          </p:cNvSpPr>
          <p:nvPr>
            <p:ph idx="1"/>
          </p:nvPr>
        </p:nvSpPr>
        <p:spPr/>
        <p:txBody>
          <a:bodyPr>
            <a:normAutofit/>
          </a:bodyPr>
          <a:lstStyle/>
          <a:p>
            <a:r>
              <a:rPr lang="en-US" sz="3600" dirty="0"/>
              <a:t>The selection of which X chromosome occurs randomly and independently in each of the embryonic cells present at the time of X inactivation. Therefore the female consists of a mosaic of 2 types of cells, those with X derived from mother and those with X derived from father.</a:t>
            </a:r>
          </a:p>
          <a:p>
            <a:endParaRPr lang="en-US" sz="3600" dirty="0"/>
          </a:p>
        </p:txBody>
      </p:sp>
    </p:spTree>
    <p:extLst>
      <p:ext uri="{BB962C8B-B14F-4D97-AF65-F5344CB8AC3E}">
        <p14:creationId xmlns:p14="http://schemas.microsoft.com/office/powerpoint/2010/main" val="36212423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680321" y="2005798"/>
            <a:ext cx="9613861" cy="3599316"/>
          </a:xfrm>
        </p:spPr>
        <p:txBody>
          <a:bodyPr/>
          <a:lstStyle/>
          <a:p>
            <a:pPr marL="228600" lvl="1">
              <a:spcBef>
                <a:spcPts val="1000"/>
              </a:spcBef>
            </a:pPr>
            <a:r>
              <a:rPr lang="en-US" sz="2800" dirty="0"/>
              <a:t>Polygenic Inheritance:  multiple genes controlling </a:t>
            </a:r>
            <a:r>
              <a:rPr lang="en-US" sz="2800" dirty="0" smtClean="0"/>
              <a:t>1 trait.  This results in multiple phenotypes.</a:t>
            </a:r>
          </a:p>
          <a:p>
            <a:pPr marL="685800" lvl="2">
              <a:spcBef>
                <a:spcPts val="1000"/>
              </a:spcBef>
            </a:pPr>
            <a:r>
              <a:rPr lang="en-US" sz="2600" dirty="0" smtClean="0"/>
              <a:t>Ex:  skin, eye, hair color; height; weight to a degree</a:t>
            </a:r>
            <a:endParaRPr lang="en-US" sz="2600" dirty="0"/>
          </a:p>
          <a:p>
            <a:endParaRPr lang="en-US" dirty="0"/>
          </a:p>
        </p:txBody>
      </p:sp>
      <p:pic>
        <p:nvPicPr>
          <p:cNvPr id="1026" name="Picture 2" descr="https://13morima.files.wordpress.com/2012/02/e382b9e382afe383aae383bce383b3e382b7e383a7e38383e38388efbc882012-02-26-17-03-21efbc89.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6901" y="3337690"/>
            <a:ext cx="10220325" cy="34099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11447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Alterations to the Chromosomes</a:t>
            </a:r>
            <a:endParaRPr lang="en-US" dirty="0"/>
          </a:p>
        </p:txBody>
      </p:sp>
      <p:sp>
        <p:nvSpPr>
          <p:cNvPr id="3" name="Content Placeholder 2"/>
          <p:cNvSpPr>
            <a:spLocks noGrp="1"/>
          </p:cNvSpPr>
          <p:nvPr>
            <p:ph idx="1"/>
          </p:nvPr>
        </p:nvSpPr>
        <p:spPr>
          <a:xfrm>
            <a:off x="680320" y="2116156"/>
            <a:ext cx="10970397" cy="3599316"/>
          </a:xfrm>
        </p:spPr>
        <p:txBody>
          <a:bodyPr>
            <a:noAutofit/>
          </a:bodyPr>
          <a:lstStyle/>
          <a:p>
            <a:r>
              <a:rPr lang="en-US" sz="4000" dirty="0" smtClean="0"/>
              <a:t>Nondisjunction-Failure </a:t>
            </a:r>
            <a:r>
              <a:rPr lang="en-US" sz="4000" dirty="0"/>
              <a:t>of chromosomes to </a:t>
            </a:r>
            <a:r>
              <a:rPr lang="en-US" sz="4000" dirty="0" err="1"/>
              <a:t>seperate</a:t>
            </a:r>
            <a:r>
              <a:rPr lang="en-US" sz="4000" dirty="0"/>
              <a:t> properly. Results in an individual with too many or too few chromosomes. Ex. Down's syndrome, </a:t>
            </a:r>
            <a:r>
              <a:rPr lang="en-US" sz="4000" dirty="0" err="1"/>
              <a:t>Klinefelter's</a:t>
            </a:r>
            <a:r>
              <a:rPr lang="en-US" sz="4000" dirty="0"/>
              <a:t> and Turner's </a:t>
            </a:r>
            <a:r>
              <a:rPr lang="en-US" sz="4000" dirty="0" smtClean="0"/>
              <a:t>syndrome</a:t>
            </a:r>
            <a:endParaRPr lang="en-US" sz="4000" dirty="0"/>
          </a:p>
        </p:txBody>
      </p:sp>
    </p:spTree>
    <p:extLst>
      <p:ext uri="{BB962C8B-B14F-4D97-AF65-F5344CB8AC3E}">
        <p14:creationId xmlns:p14="http://schemas.microsoft.com/office/powerpoint/2010/main" val="3329516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Terms</a:t>
            </a:r>
            <a:endParaRPr lang="en-US" dirty="0"/>
          </a:p>
        </p:txBody>
      </p:sp>
      <p:sp>
        <p:nvSpPr>
          <p:cNvPr id="3" name="Content Placeholder 2"/>
          <p:cNvSpPr>
            <a:spLocks noGrp="1"/>
          </p:cNvSpPr>
          <p:nvPr>
            <p:ph idx="1"/>
          </p:nvPr>
        </p:nvSpPr>
        <p:spPr/>
        <p:txBody>
          <a:bodyPr>
            <a:normAutofit/>
          </a:bodyPr>
          <a:lstStyle/>
          <a:p>
            <a:r>
              <a:rPr lang="en-US" sz="4000" dirty="0" smtClean="0"/>
              <a:t>Homozygous:  both alleles are the same     AA or </a:t>
            </a:r>
            <a:r>
              <a:rPr lang="en-US" sz="4000" dirty="0" err="1" smtClean="0"/>
              <a:t>aa</a:t>
            </a:r>
            <a:endParaRPr lang="en-US" sz="4000" dirty="0" smtClean="0"/>
          </a:p>
          <a:p>
            <a:pPr lvl="1"/>
            <a:r>
              <a:rPr lang="en-US" sz="3600" dirty="0" smtClean="0"/>
              <a:t>Also known as a purebred</a:t>
            </a:r>
          </a:p>
          <a:p>
            <a:r>
              <a:rPr lang="en-US" sz="4000" dirty="0" smtClean="0"/>
              <a:t>Heterozygous:  the alleles are different  Aa</a:t>
            </a:r>
          </a:p>
          <a:p>
            <a:pPr lvl="1"/>
            <a:r>
              <a:rPr lang="en-US" sz="3600" dirty="0" smtClean="0"/>
              <a:t>Also known as a hybrid</a:t>
            </a:r>
          </a:p>
          <a:p>
            <a:endParaRPr lang="en-US" sz="4000" dirty="0"/>
          </a:p>
        </p:txBody>
      </p:sp>
    </p:spTree>
    <p:extLst>
      <p:ext uri="{BB962C8B-B14F-4D97-AF65-F5344CB8AC3E}">
        <p14:creationId xmlns:p14="http://schemas.microsoft.com/office/powerpoint/2010/main" val="101565531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Alterations to the Chromosomes</a:t>
            </a:r>
            <a:endParaRPr lang="en-US" dirty="0"/>
          </a:p>
        </p:txBody>
      </p:sp>
      <p:sp>
        <p:nvSpPr>
          <p:cNvPr id="3" name="Content Placeholder 2"/>
          <p:cNvSpPr>
            <a:spLocks noGrp="1"/>
          </p:cNvSpPr>
          <p:nvPr>
            <p:ph idx="1"/>
          </p:nvPr>
        </p:nvSpPr>
        <p:spPr>
          <a:xfrm>
            <a:off x="680320" y="2116156"/>
            <a:ext cx="10970397" cy="3599316"/>
          </a:xfrm>
        </p:spPr>
        <p:txBody>
          <a:bodyPr>
            <a:noAutofit/>
          </a:bodyPr>
          <a:lstStyle/>
          <a:p>
            <a:r>
              <a:rPr lang="en-US" sz="4000" dirty="0" smtClean="0"/>
              <a:t>Polyploidy-More </a:t>
            </a:r>
            <a:r>
              <a:rPr lang="en-US" sz="4000" dirty="0"/>
              <a:t>than two complete chromosome sets such as </a:t>
            </a:r>
            <a:r>
              <a:rPr lang="en-US" sz="4000" dirty="0" err="1"/>
              <a:t>triploidy</a:t>
            </a:r>
            <a:r>
              <a:rPr lang="en-US" sz="4000" dirty="0"/>
              <a:t>=3n or </a:t>
            </a:r>
            <a:r>
              <a:rPr lang="en-US" sz="4000" dirty="0" err="1"/>
              <a:t>tetraploidy</a:t>
            </a:r>
            <a:r>
              <a:rPr lang="en-US" sz="4000" dirty="0"/>
              <a:t>=4n. This is common in plant kingdom.</a:t>
            </a:r>
          </a:p>
          <a:p>
            <a:r>
              <a:rPr lang="en-US" sz="4000" dirty="0" smtClean="0"/>
              <a:t>Alterations </a:t>
            </a:r>
            <a:r>
              <a:rPr lang="en-US" sz="4000" dirty="0"/>
              <a:t>of chromosome structure-The breakage of a chromosome. Ex. Cri du chat and Down's syndrome.</a:t>
            </a:r>
          </a:p>
        </p:txBody>
      </p:sp>
    </p:spTree>
    <p:extLst>
      <p:ext uri="{BB962C8B-B14F-4D97-AF65-F5344CB8AC3E}">
        <p14:creationId xmlns:p14="http://schemas.microsoft.com/office/powerpoint/2010/main" val="24202010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Alterations to the Chromosomes</a:t>
            </a:r>
            <a:endParaRPr lang="en-US" dirty="0"/>
          </a:p>
        </p:txBody>
      </p:sp>
      <p:sp>
        <p:nvSpPr>
          <p:cNvPr id="3" name="Content Placeholder 2"/>
          <p:cNvSpPr>
            <a:spLocks noGrp="1"/>
          </p:cNvSpPr>
          <p:nvPr>
            <p:ph idx="1"/>
          </p:nvPr>
        </p:nvSpPr>
        <p:spPr>
          <a:xfrm>
            <a:off x="506901" y="2053092"/>
            <a:ext cx="11427596" cy="4678783"/>
          </a:xfrm>
        </p:spPr>
        <p:txBody>
          <a:bodyPr>
            <a:noAutofit/>
          </a:bodyPr>
          <a:lstStyle/>
          <a:p>
            <a:r>
              <a:rPr lang="en-US" sz="4000" dirty="0"/>
              <a:t>Genomic Imprinting-Geneticists have identified traits that seem to depend on which parent passed along the allele.</a:t>
            </a:r>
          </a:p>
          <a:p>
            <a:pPr lvl="1"/>
            <a:r>
              <a:rPr lang="en-US" sz="3600" dirty="0"/>
              <a:t>Ex. 2 conditions caused by deletion of a segment of chromosome 15. </a:t>
            </a:r>
          </a:p>
        </p:txBody>
      </p:sp>
    </p:spTree>
    <p:extLst>
      <p:ext uri="{BB962C8B-B14F-4D97-AF65-F5344CB8AC3E}">
        <p14:creationId xmlns:p14="http://schemas.microsoft.com/office/powerpoint/2010/main" val="5746820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Alterations to the Chromosomes</a:t>
            </a:r>
            <a:endParaRPr lang="en-US" dirty="0"/>
          </a:p>
        </p:txBody>
      </p:sp>
      <p:sp>
        <p:nvSpPr>
          <p:cNvPr id="3" name="Content Placeholder 2"/>
          <p:cNvSpPr>
            <a:spLocks noGrp="1"/>
          </p:cNvSpPr>
          <p:nvPr>
            <p:ph idx="1"/>
          </p:nvPr>
        </p:nvSpPr>
        <p:spPr>
          <a:xfrm>
            <a:off x="506901" y="2053092"/>
            <a:ext cx="11427596" cy="4678783"/>
          </a:xfrm>
        </p:spPr>
        <p:txBody>
          <a:bodyPr>
            <a:noAutofit/>
          </a:bodyPr>
          <a:lstStyle/>
          <a:p>
            <a:r>
              <a:rPr lang="en-US" sz="4000" dirty="0" err="1" smtClean="0"/>
              <a:t>Prader</a:t>
            </a:r>
            <a:r>
              <a:rPr lang="en-US" sz="4000" dirty="0" smtClean="0"/>
              <a:t>-Willi </a:t>
            </a:r>
            <a:r>
              <a:rPr lang="en-US" sz="4000" dirty="0"/>
              <a:t>occurs when chromosome comes from father. Symptoms: mental retardation, obesity, short height, small hands and feet.</a:t>
            </a:r>
          </a:p>
          <a:p>
            <a:r>
              <a:rPr lang="en-US" sz="4000" dirty="0" err="1"/>
              <a:t>Angelman</a:t>
            </a:r>
            <a:r>
              <a:rPr lang="en-US" sz="4000" dirty="0"/>
              <a:t> syndrome occurs when chromosome comes from mother. Symptoms: spontaneous laughter, jerky movements, and other motor and mental symptoms.</a:t>
            </a:r>
          </a:p>
        </p:txBody>
      </p:sp>
    </p:spTree>
    <p:extLst>
      <p:ext uri="{BB962C8B-B14F-4D97-AF65-F5344CB8AC3E}">
        <p14:creationId xmlns:p14="http://schemas.microsoft.com/office/powerpoint/2010/main" val="30954638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Prenatal Detection of Disorders</a:t>
            </a:r>
            <a:endParaRPr lang="en-US" dirty="0"/>
          </a:p>
        </p:txBody>
      </p:sp>
      <p:sp>
        <p:nvSpPr>
          <p:cNvPr id="3" name="Content Placeholder 2"/>
          <p:cNvSpPr>
            <a:spLocks noGrp="1"/>
          </p:cNvSpPr>
          <p:nvPr>
            <p:ph idx="1"/>
          </p:nvPr>
        </p:nvSpPr>
        <p:spPr>
          <a:xfrm>
            <a:off x="680320" y="2037328"/>
            <a:ext cx="11364535" cy="3599316"/>
          </a:xfrm>
        </p:spPr>
        <p:txBody>
          <a:bodyPr>
            <a:noAutofit/>
          </a:bodyPr>
          <a:lstStyle/>
          <a:p>
            <a:r>
              <a:rPr lang="en-US" sz="3200" dirty="0" smtClean="0"/>
              <a:t>Amniocentesis-tested </a:t>
            </a:r>
            <a:r>
              <a:rPr lang="en-US" sz="3200" dirty="0"/>
              <a:t>between 14th and 16th week-uses a needle to withdraw amniotic fluid and then fetal cells are grown and used to prepare a karyotype.</a:t>
            </a:r>
          </a:p>
          <a:p>
            <a:r>
              <a:rPr lang="en-US" sz="3200" dirty="0" smtClean="0"/>
              <a:t>CVS-tested </a:t>
            </a:r>
            <a:r>
              <a:rPr lang="en-US" sz="3200" dirty="0"/>
              <a:t>b/t 8th and 10th week-Chorionic villus sampling, removes a small sample of chorion (outermost membrane surrounding fetus) and fetal cells are examined for abnormalities</a:t>
            </a:r>
            <a:r>
              <a:rPr lang="en-US" sz="3200" dirty="0" smtClean="0"/>
              <a:t>.</a:t>
            </a:r>
            <a:endParaRPr lang="en-US" sz="3200" dirty="0"/>
          </a:p>
        </p:txBody>
      </p:sp>
    </p:spTree>
    <p:extLst>
      <p:ext uri="{BB962C8B-B14F-4D97-AF65-F5344CB8AC3E}">
        <p14:creationId xmlns:p14="http://schemas.microsoft.com/office/powerpoint/2010/main" val="23068109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Prenatal Detection of Disorders</a:t>
            </a:r>
            <a:endParaRPr lang="en-US" dirty="0"/>
          </a:p>
        </p:txBody>
      </p:sp>
      <p:sp>
        <p:nvSpPr>
          <p:cNvPr id="3" name="Content Placeholder 2"/>
          <p:cNvSpPr>
            <a:spLocks noGrp="1"/>
          </p:cNvSpPr>
          <p:nvPr>
            <p:ph idx="1"/>
          </p:nvPr>
        </p:nvSpPr>
        <p:spPr>
          <a:xfrm>
            <a:off x="680321" y="2100390"/>
            <a:ext cx="11254176" cy="3599316"/>
          </a:xfrm>
        </p:spPr>
        <p:txBody>
          <a:bodyPr>
            <a:noAutofit/>
          </a:bodyPr>
          <a:lstStyle/>
          <a:p>
            <a:r>
              <a:rPr lang="en-US" sz="3200" dirty="0"/>
              <a:t>Human genetic anomalies can be caused in the following ways:</a:t>
            </a:r>
          </a:p>
          <a:p>
            <a:pPr lvl="1"/>
            <a:r>
              <a:rPr lang="en-US" sz="2800" dirty="0" smtClean="0"/>
              <a:t>Autosomal </a:t>
            </a:r>
            <a:r>
              <a:rPr lang="en-US" sz="2800" dirty="0"/>
              <a:t>dominant-one gene causes the anomaly (polydactyly)</a:t>
            </a:r>
          </a:p>
          <a:p>
            <a:pPr lvl="1"/>
            <a:r>
              <a:rPr lang="en-US" sz="2800" dirty="0" smtClean="0"/>
              <a:t>Autosomal </a:t>
            </a:r>
            <a:r>
              <a:rPr lang="en-US" sz="2800" dirty="0"/>
              <a:t>recessive-2 genes cause the anomaly (PKU, sickle cell anemia)</a:t>
            </a:r>
          </a:p>
          <a:p>
            <a:pPr lvl="1"/>
            <a:r>
              <a:rPr lang="en-US" sz="2800" dirty="0" smtClean="0"/>
              <a:t>X-linked </a:t>
            </a:r>
            <a:r>
              <a:rPr lang="en-US" sz="2800" dirty="0"/>
              <a:t>recessive-found on the X chromosome (color blindness, muscular dystrophy)</a:t>
            </a:r>
          </a:p>
          <a:p>
            <a:pPr lvl="1"/>
            <a:r>
              <a:rPr lang="en-US" sz="2800" dirty="0" smtClean="0"/>
              <a:t>Chromosomal </a:t>
            </a:r>
            <a:r>
              <a:rPr lang="en-US" sz="2800" dirty="0"/>
              <a:t>Anomalies-trisomy 21, turner's syndrome</a:t>
            </a:r>
          </a:p>
          <a:p>
            <a:pPr lvl="1"/>
            <a:r>
              <a:rPr lang="en-US" sz="2800" dirty="0" smtClean="0"/>
              <a:t>Multifactorial-combinations </a:t>
            </a:r>
            <a:r>
              <a:rPr lang="en-US" sz="2800" dirty="0"/>
              <a:t>of genes and environment, both factors must be present (cleft lip, spina bifida</a:t>
            </a:r>
            <a:r>
              <a:rPr lang="en-US" sz="2800" dirty="0" smtClean="0"/>
              <a:t>)</a:t>
            </a:r>
          </a:p>
        </p:txBody>
      </p:sp>
    </p:spTree>
    <p:extLst>
      <p:ext uri="{BB962C8B-B14F-4D97-AF65-F5344CB8AC3E}">
        <p14:creationId xmlns:p14="http://schemas.microsoft.com/office/powerpoint/2010/main" val="414326633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Prenatal Detection of Disorders</a:t>
            </a:r>
          </a:p>
        </p:txBody>
      </p:sp>
      <p:sp>
        <p:nvSpPr>
          <p:cNvPr id="3" name="Content Placeholder 2"/>
          <p:cNvSpPr>
            <a:spLocks noGrp="1"/>
          </p:cNvSpPr>
          <p:nvPr>
            <p:ph idx="1"/>
          </p:nvPr>
        </p:nvSpPr>
        <p:spPr/>
        <p:txBody>
          <a:bodyPr>
            <a:normAutofit/>
          </a:bodyPr>
          <a:lstStyle/>
          <a:p>
            <a:r>
              <a:rPr lang="en-US" sz="3600" dirty="0"/>
              <a:t>Ultrasound-throughout pregnancy-uses soundwaves to get an image of the baby.</a:t>
            </a:r>
          </a:p>
          <a:p>
            <a:r>
              <a:rPr lang="en-US" sz="3600" dirty="0"/>
              <a:t>Newborn screening-some genetic anomalies are detected at birth.</a:t>
            </a:r>
          </a:p>
          <a:p>
            <a:endParaRPr lang="en-US" sz="3600" dirty="0"/>
          </a:p>
        </p:txBody>
      </p:sp>
    </p:spTree>
    <p:extLst>
      <p:ext uri="{BB962C8B-B14F-4D97-AF65-F5344CB8AC3E}">
        <p14:creationId xmlns:p14="http://schemas.microsoft.com/office/powerpoint/2010/main" val="40605371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Pedigree</a:t>
            </a:r>
            <a:endParaRPr lang="en-US" dirty="0"/>
          </a:p>
        </p:txBody>
      </p:sp>
      <p:sp>
        <p:nvSpPr>
          <p:cNvPr id="3" name="Content Placeholder 2"/>
          <p:cNvSpPr>
            <a:spLocks noGrp="1"/>
          </p:cNvSpPr>
          <p:nvPr>
            <p:ph idx="1"/>
          </p:nvPr>
        </p:nvSpPr>
        <p:spPr>
          <a:xfrm>
            <a:off x="680320" y="2079296"/>
            <a:ext cx="10949303" cy="4591960"/>
          </a:xfrm>
        </p:spPr>
        <p:txBody>
          <a:bodyPr>
            <a:normAutofit/>
          </a:bodyPr>
          <a:lstStyle/>
          <a:p>
            <a:r>
              <a:rPr lang="en-US" sz="2800" dirty="0" smtClean="0"/>
              <a:t>Method used to track a trait through a family.</a:t>
            </a:r>
          </a:p>
          <a:p>
            <a:r>
              <a:rPr lang="en-US" sz="2800" dirty="0" smtClean="0"/>
              <a:t>Patterns exist that allow you to identify what type of trait you are tracking (EX:  dominant, recessive, sex-linked, </a:t>
            </a:r>
            <a:r>
              <a:rPr lang="en-US" sz="2800" dirty="0" err="1" smtClean="0"/>
              <a:t>etc</a:t>
            </a:r>
            <a:r>
              <a:rPr lang="en-US" sz="2800" dirty="0" smtClean="0"/>
              <a:t>)</a:t>
            </a:r>
          </a:p>
          <a:p>
            <a:r>
              <a:rPr lang="en-US" sz="2800" dirty="0" smtClean="0"/>
              <a:t>Circles are female, Squares are male</a:t>
            </a:r>
          </a:p>
          <a:p>
            <a:r>
              <a:rPr lang="en-US" sz="2800" dirty="0" smtClean="0"/>
              <a:t>Filled in means that they have the trait being tracked.</a:t>
            </a:r>
          </a:p>
          <a:p>
            <a:r>
              <a:rPr lang="en-US" sz="2800" dirty="0" smtClean="0"/>
              <a:t>Half shaded means that they are carriers, not applicable to dominant traits</a:t>
            </a:r>
          </a:p>
          <a:p>
            <a:pPr lvl="1"/>
            <a:r>
              <a:rPr lang="en-US" sz="2400" dirty="0" smtClean="0"/>
              <a:t>Sometimes carriers are not shaded in because they technically don’t express the trait being tracked</a:t>
            </a:r>
          </a:p>
        </p:txBody>
      </p:sp>
    </p:spTree>
    <p:extLst>
      <p:ext uri="{BB962C8B-B14F-4D97-AF65-F5344CB8AC3E}">
        <p14:creationId xmlns:p14="http://schemas.microsoft.com/office/powerpoint/2010/main" val="25617593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Pedigrees</a:t>
            </a:r>
            <a:endParaRPr lang="en-US" dirty="0"/>
          </a:p>
        </p:txBody>
      </p:sp>
      <p:sp>
        <p:nvSpPr>
          <p:cNvPr id="3" name="Content Placeholder 2"/>
          <p:cNvSpPr>
            <a:spLocks noGrp="1"/>
          </p:cNvSpPr>
          <p:nvPr>
            <p:ph idx="1"/>
          </p:nvPr>
        </p:nvSpPr>
        <p:spPr>
          <a:xfrm>
            <a:off x="680321" y="2092175"/>
            <a:ext cx="9613861" cy="3599316"/>
          </a:xfrm>
        </p:spPr>
        <p:txBody>
          <a:bodyPr>
            <a:normAutofit/>
          </a:bodyPr>
          <a:lstStyle/>
          <a:p>
            <a:r>
              <a:rPr lang="en-US" sz="3200" dirty="0"/>
              <a:t>Dominant traits:  roughly equal numbers of men and women affected and there are no generations that are skipped.</a:t>
            </a:r>
          </a:p>
          <a:p>
            <a:endParaRPr lang="en-US" sz="3200" dirty="0"/>
          </a:p>
        </p:txBody>
      </p:sp>
      <p:pic>
        <p:nvPicPr>
          <p:cNvPr id="1026" name="Picture 2" descr="Image result for dominant trait pedigre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79091" y="3143295"/>
            <a:ext cx="5076825" cy="3467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42019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Pedigrees</a:t>
            </a:r>
            <a:endParaRPr lang="en-US" dirty="0"/>
          </a:p>
        </p:txBody>
      </p:sp>
      <p:sp>
        <p:nvSpPr>
          <p:cNvPr id="3" name="Content Placeholder 2"/>
          <p:cNvSpPr>
            <a:spLocks noGrp="1"/>
          </p:cNvSpPr>
          <p:nvPr>
            <p:ph idx="1"/>
          </p:nvPr>
        </p:nvSpPr>
        <p:spPr>
          <a:xfrm>
            <a:off x="680321" y="2092175"/>
            <a:ext cx="10756118" cy="3599316"/>
          </a:xfrm>
        </p:spPr>
        <p:txBody>
          <a:bodyPr>
            <a:normAutofit/>
          </a:bodyPr>
          <a:lstStyle/>
          <a:p>
            <a:r>
              <a:rPr lang="en-US" sz="3200" dirty="0" smtClean="0"/>
              <a:t>Recessive traits</a:t>
            </a:r>
            <a:r>
              <a:rPr lang="en-US" sz="3200" dirty="0"/>
              <a:t>:  roughly equal numbers of men and women affected and there are </a:t>
            </a:r>
            <a:r>
              <a:rPr lang="en-US" sz="3200" dirty="0" err="1" smtClean="0"/>
              <a:t>are</a:t>
            </a:r>
            <a:r>
              <a:rPr lang="en-US" sz="3200" dirty="0" smtClean="0"/>
              <a:t> </a:t>
            </a:r>
            <a:r>
              <a:rPr lang="en-US" sz="3200" dirty="0"/>
              <a:t>generations that are skipped.</a:t>
            </a:r>
          </a:p>
          <a:p>
            <a:endParaRPr lang="en-US" sz="3200" dirty="0"/>
          </a:p>
        </p:txBody>
      </p:sp>
      <p:pic>
        <p:nvPicPr>
          <p:cNvPr id="2050" name="Picture 2" descr="Image result for recessive trait pedigre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9546" y="3347568"/>
            <a:ext cx="5858859" cy="31820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21452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Pedigrees</a:t>
            </a:r>
            <a:endParaRPr lang="en-US" dirty="0"/>
          </a:p>
        </p:txBody>
      </p:sp>
      <p:sp>
        <p:nvSpPr>
          <p:cNvPr id="3" name="Content Placeholder 2"/>
          <p:cNvSpPr>
            <a:spLocks noGrp="1"/>
          </p:cNvSpPr>
          <p:nvPr>
            <p:ph idx="1"/>
          </p:nvPr>
        </p:nvSpPr>
        <p:spPr>
          <a:xfrm>
            <a:off x="680321" y="2092175"/>
            <a:ext cx="9613861" cy="3599316"/>
          </a:xfrm>
        </p:spPr>
        <p:txBody>
          <a:bodyPr>
            <a:normAutofit/>
          </a:bodyPr>
          <a:lstStyle/>
          <a:p>
            <a:r>
              <a:rPr lang="en-US" sz="3200" dirty="0" smtClean="0"/>
              <a:t>Sex-linked traits</a:t>
            </a:r>
            <a:r>
              <a:rPr lang="en-US" sz="3200" dirty="0"/>
              <a:t>:  </a:t>
            </a:r>
            <a:r>
              <a:rPr lang="en-US" sz="3200" dirty="0" smtClean="0"/>
              <a:t>strongly slanted to having more of one gender affected.</a:t>
            </a:r>
            <a:endParaRPr lang="en-US" sz="3200" dirty="0"/>
          </a:p>
          <a:p>
            <a:endParaRPr lang="en-US" sz="3200" dirty="0"/>
          </a:p>
        </p:txBody>
      </p:sp>
      <p:pic>
        <p:nvPicPr>
          <p:cNvPr id="3074" name="Picture 2" descr="Image result for sex-linked trait pedigree"/>
          <p:cNvPicPr>
            <a:picLocks noChangeAspect="1" noChangeArrowheads="1"/>
          </p:cNvPicPr>
          <p:nvPr/>
        </p:nvPicPr>
        <p:blipFill rotWithShape="1">
          <a:blip r:embed="rId2">
            <a:extLst>
              <a:ext uri="{28A0092B-C50C-407E-A947-70E740481C1C}">
                <a14:useLocalDpi xmlns:a14="http://schemas.microsoft.com/office/drawing/2010/main" val="0"/>
              </a:ext>
            </a:extLst>
          </a:blip>
          <a:srcRect t="15593"/>
          <a:stretch/>
        </p:blipFill>
        <p:spPr bwMode="auto">
          <a:xfrm>
            <a:off x="5860738" y="2653048"/>
            <a:ext cx="5819775" cy="4084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1066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80321" y="2336873"/>
            <a:ext cx="10432179" cy="3599316"/>
          </a:xfrm>
        </p:spPr>
        <p:txBody>
          <a:bodyPr>
            <a:noAutofit/>
          </a:bodyPr>
          <a:lstStyle/>
          <a:p>
            <a:r>
              <a:rPr lang="en-US" sz="3600" dirty="0" smtClean="0"/>
              <a:t>Genotype:  combination of dominant and recessive alleles (Tt)</a:t>
            </a:r>
          </a:p>
          <a:p>
            <a:r>
              <a:rPr lang="en-US" sz="3600" dirty="0" smtClean="0"/>
              <a:t>Phenotype:  what you look like on the outside     (tall)</a:t>
            </a:r>
          </a:p>
          <a:p>
            <a:r>
              <a:rPr lang="en-US" sz="3600" dirty="0" smtClean="0"/>
              <a:t>Test Cross:  a cross between a dominant individual of unknown genotype with a recessive individual to determine the genotype of the dominant individual</a:t>
            </a:r>
          </a:p>
        </p:txBody>
      </p:sp>
    </p:spTree>
    <p:extLst>
      <p:ext uri="{BB962C8B-B14F-4D97-AF65-F5344CB8AC3E}">
        <p14:creationId xmlns:p14="http://schemas.microsoft.com/office/powerpoint/2010/main" val="3032301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Karyotypes</a:t>
            </a:r>
            <a:endParaRPr lang="en-US" dirty="0"/>
          </a:p>
        </p:txBody>
      </p:sp>
      <p:sp>
        <p:nvSpPr>
          <p:cNvPr id="3" name="Content Placeholder 2"/>
          <p:cNvSpPr>
            <a:spLocks noGrp="1"/>
          </p:cNvSpPr>
          <p:nvPr>
            <p:ph idx="1"/>
          </p:nvPr>
        </p:nvSpPr>
        <p:spPr/>
        <p:txBody>
          <a:bodyPr>
            <a:normAutofit/>
          </a:bodyPr>
          <a:lstStyle/>
          <a:p>
            <a:r>
              <a:rPr lang="en-US" sz="3200" dirty="0" smtClean="0"/>
              <a:t>Picture of the chromosomes in an individual</a:t>
            </a:r>
          </a:p>
          <a:p>
            <a:r>
              <a:rPr lang="en-US" sz="3200" dirty="0" smtClean="0"/>
              <a:t>Homologous chromosomes are paired up</a:t>
            </a:r>
          </a:p>
          <a:p>
            <a:r>
              <a:rPr lang="en-US" sz="3200" dirty="0" smtClean="0"/>
              <a:t>Arranged by size.  The longest chromosome pair is chromosome 1.</a:t>
            </a:r>
          </a:p>
          <a:p>
            <a:r>
              <a:rPr lang="en-US" sz="3200" dirty="0" smtClean="0"/>
              <a:t>The last pair is the gender chromosomes.</a:t>
            </a:r>
          </a:p>
          <a:p>
            <a:r>
              <a:rPr lang="en-US" sz="3200" dirty="0" smtClean="0"/>
              <a:t>Used to identify nondisjunction disorders.</a:t>
            </a:r>
            <a:endParaRPr lang="en-US" sz="3200" dirty="0"/>
          </a:p>
        </p:txBody>
      </p:sp>
    </p:spTree>
    <p:extLst>
      <p:ext uri="{BB962C8B-B14F-4D97-AF65-F5344CB8AC3E}">
        <p14:creationId xmlns:p14="http://schemas.microsoft.com/office/powerpoint/2010/main" val="351213744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Nondisjunction Disorders</a:t>
            </a:r>
            <a:endParaRPr lang="en-US" dirty="0"/>
          </a:p>
        </p:txBody>
      </p:sp>
      <p:sp>
        <p:nvSpPr>
          <p:cNvPr id="3" name="Content Placeholder 2"/>
          <p:cNvSpPr>
            <a:spLocks noGrp="1"/>
          </p:cNvSpPr>
          <p:nvPr>
            <p:ph idx="1"/>
          </p:nvPr>
        </p:nvSpPr>
        <p:spPr/>
        <p:txBody>
          <a:bodyPr>
            <a:normAutofit/>
          </a:bodyPr>
          <a:lstStyle/>
          <a:p>
            <a:r>
              <a:rPr lang="en-US" sz="3200" dirty="0" smtClean="0"/>
              <a:t>Turner’s Syndrome:  only 1 X chromosome</a:t>
            </a:r>
          </a:p>
          <a:p>
            <a:r>
              <a:rPr lang="en-US" sz="3200" dirty="0" err="1" smtClean="0"/>
              <a:t>Klinefelter’s</a:t>
            </a:r>
            <a:r>
              <a:rPr lang="en-US" sz="3200" dirty="0" smtClean="0"/>
              <a:t> Syndrome: XXY</a:t>
            </a:r>
          </a:p>
          <a:p>
            <a:r>
              <a:rPr lang="en-US" sz="3200" dirty="0" smtClean="0"/>
              <a:t>Downs Syndrome:  3 chromosomes at the 21</a:t>
            </a:r>
            <a:r>
              <a:rPr lang="en-US" sz="3200" baseline="30000" dirty="0" smtClean="0"/>
              <a:t>st</a:t>
            </a:r>
            <a:r>
              <a:rPr lang="en-US" sz="3200" dirty="0" smtClean="0"/>
              <a:t> pair</a:t>
            </a:r>
          </a:p>
          <a:p>
            <a:r>
              <a:rPr lang="en-US" sz="3200" dirty="0" smtClean="0"/>
              <a:t>Edward’s Syndrome: </a:t>
            </a:r>
            <a:r>
              <a:rPr lang="en-US" sz="3200" dirty="0"/>
              <a:t>3 chromosomes at the </a:t>
            </a:r>
            <a:r>
              <a:rPr lang="en-US" sz="3200" dirty="0" smtClean="0"/>
              <a:t>18</a:t>
            </a:r>
            <a:r>
              <a:rPr lang="en-US" sz="3200" baseline="30000" dirty="0" smtClean="0"/>
              <a:t>th</a:t>
            </a:r>
            <a:r>
              <a:rPr lang="en-US" sz="3200" dirty="0" smtClean="0"/>
              <a:t> pair</a:t>
            </a:r>
          </a:p>
          <a:p>
            <a:r>
              <a:rPr lang="en-US" sz="3200" dirty="0" err="1" smtClean="0"/>
              <a:t>Patau’s</a:t>
            </a:r>
            <a:r>
              <a:rPr lang="en-US" sz="3200" dirty="0" smtClean="0"/>
              <a:t> Syndrome: </a:t>
            </a:r>
            <a:r>
              <a:rPr lang="en-US" sz="3200" dirty="0"/>
              <a:t>3 chromosomes at the </a:t>
            </a:r>
            <a:r>
              <a:rPr lang="en-US" sz="3200" dirty="0" smtClean="0"/>
              <a:t>13</a:t>
            </a:r>
            <a:r>
              <a:rPr lang="en-US" sz="3200" baseline="30000" dirty="0" smtClean="0"/>
              <a:t>th</a:t>
            </a:r>
            <a:r>
              <a:rPr lang="en-US" sz="3200" dirty="0" smtClean="0"/>
              <a:t> pair</a:t>
            </a:r>
            <a:endParaRPr lang="en-US" sz="3200" dirty="0"/>
          </a:p>
        </p:txBody>
      </p:sp>
    </p:spTree>
    <p:extLst>
      <p:ext uri="{BB962C8B-B14F-4D97-AF65-F5344CB8AC3E}">
        <p14:creationId xmlns:p14="http://schemas.microsoft.com/office/powerpoint/2010/main" val="787941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4000" dirty="0" smtClean="0"/>
              <a:t>P Generation:  the 2 individuals that are used as parents in the original cross</a:t>
            </a:r>
          </a:p>
          <a:p>
            <a:r>
              <a:rPr lang="en-US" sz="4000" dirty="0" smtClean="0"/>
              <a:t>F1 Generation:  The offspring of the P generation</a:t>
            </a:r>
          </a:p>
          <a:p>
            <a:r>
              <a:rPr lang="en-US" sz="4000" dirty="0" smtClean="0"/>
              <a:t>F2 Generation:  The offspring of two plants crossed from the F1 generation</a:t>
            </a:r>
          </a:p>
          <a:p>
            <a:endParaRPr lang="en-US" sz="4000" dirty="0" smtClean="0"/>
          </a:p>
        </p:txBody>
      </p:sp>
    </p:spTree>
    <p:extLst>
      <p:ext uri="{BB962C8B-B14F-4D97-AF65-F5344CB8AC3E}">
        <p14:creationId xmlns:p14="http://schemas.microsoft.com/office/powerpoint/2010/main" val="22746885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Mendelian Genetics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49981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Mendel</a:t>
            </a:r>
            <a:endParaRPr lang="en-US" dirty="0"/>
          </a:p>
        </p:txBody>
      </p:sp>
      <p:sp>
        <p:nvSpPr>
          <p:cNvPr id="3" name="Content Placeholder 2"/>
          <p:cNvSpPr>
            <a:spLocks noGrp="1"/>
          </p:cNvSpPr>
          <p:nvPr>
            <p:ph idx="1"/>
          </p:nvPr>
        </p:nvSpPr>
        <p:spPr>
          <a:xfrm>
            <a:off x="1" y="2336873"/>
            <a:ext cx="11918730" cy="3599316"/>
          </a:xfrm>
        </p:spPr>
        <p:txBody>
          <a:bodyPr>
            <a:noAutofit/>
          </a:bodyPr>
          <a:lstStyle/>
          <a:p>
            <a:r>
              <a:rPr lang="en-US" sz="3200" dirty="0" smtClean="0"/>
              <a:t>Carried </a:t>
            </a:r>
            <a:r>
              <a:rPr lang="en-US" sz="3200" dirty="0"/>
              <a:t>out the first quantitative studies of inheritance.</a:t>
            </a:r>
          </a:p>
          <a:p>
            <a:r>
              <a:rPr lang="en-US" sz="3200" dirty="0" smtClean="0"/>
              <a:t>Used </a:t>
            </a:r>
            <a:r>
              <a:rPr lang="en-US" sz="3200" dirty="0"/>
              <a:t>garden peas. Reasons:</a:t>
            </a:r>
          </a:p>
          <a:p>
            <a:pPr lvl="1"/>
            <a:r>
              <a:rPr lang="en-US" sz="2800" dirty="0" smtClean="0"/>
              <a:t>Can </a:t>
            </a:r>
            <a:r>
              <a:rPr lang="en-US" sz="2800" dirty="0"/>
              <a:t>easily produce hybrid peas-knew he could observe segregation of traits.</a:t>
            </a:r>
          </a:p>
          <a:p>
            <a:pPr lvl="1"/>
            <a:r>
              <a:rPr lang="en-US" sz="2800" dirty="0" smtClean="0"/>
              <a:t>A </a:t>
            </a:r>
            <a:r>
              <a:rPr lang="en-US" sz="2800" dirty="0"/>
              <a:t>large number of true-breeding varieties were available. </a:t>
            </a:r>
          </a:p>
          <a:p>
            <a:pPr lvl="1"/>
            <a:r>
              <a:rPr lang="en-US" sz="2800" dirty="0" smtClean="0"/>
              <a:t>Pea </a:t>
            </a:r>
            <a:r>
              <a:rPr lang="en-US" sz="2800" dirty="0"/>
              <a:t>plants small and easy to grow with a relatively short generation time. </a:t>
            </a:r>
          </a:p>
          <a:p>
            <a:pPr lvl="1"/>
            <a:r>
              <a:rPr lang="en-US" sz="2800" dirty="0" smtClean="0"/>
              <a:t>Pea </a:t>
            </a:r>
            <a:r>
              <a:rPr lang="en-US" sz="2800" dirty="0"/>
              <a:t>plants contain both male and female reproductive organs-easy to control self or cross pollination.</a:t>
            </a:r>
          </a:p>
        </p:txBody>
      </p:sp>
    </p:spTree>
    <p:extLst>
      <p:ext uri="{BB962C8B-B14F-4D97-AF65-F5344CB8AC3E}">
        <p14:creationId xmlns:p14="http://schemas.microsoft.com/office/powerpoint/2010/main" val="3107030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Mendel's Experimental Design: </a:t>
            </a:r>
          </a:p>
        </p:txBody>
      </p:sp>
      <p:sp>
        <p:nvSpPr>
          <p:cNvPr id="3" name="Content Placeholder 2"/>
          <p:cNvSpPr>
            <a:spLocks noGrp="1"/>
          </p:cNvSpPr>
          <p:nvPr>
            <p:ph idx="1"/>
          </p:nvPr>
        </p:nvSpPr>
        <p:spPr>
          <a:xfrm>
            <a:off x="283778" y="2100390"/>
            <a:ext cx="11366939" cy="3599316"/>
          </a:xfrm>
        </p:spPr>
        <p:txBody>
          <a:bodyPr>
            <a:noAutofit/>
          </a:bodyPr>
          <a:lstStyle/>
          <a:p>
            <a:r>
              <a:rPr lang="en-US" sz="3600" dirty="0" smtClean="0"/>
              <a:t>Usually </a:t>
            </a:r>
            <a:r>
              <a:rPr lang="en-US" sz="3600" dirty="0"/>
              <a:t>contained 3 stages: </a:t>
            </a:r>
          </a:p>
          <a:p>
            <a:pPr lvl="1"/>
            <a:r>
              <a:rPr lang="en-US" sz="3200" dirty="0" smtClean="0"/>
              <a:t>Allowed </a:t>
            </a:r>
            <a:r>
              <a:rPr lang="en-US" sz="3200" dirty="0"/>
              <a:t>pea plants of a given variety to produce progeny for several generations through self-fertilization allowing him to be assured that some traits were pure breeding. </a:t>
            </a:r>
          </a:p>
          <a:p>
            <a:pPr lvl="1"/>
            <a:r>
              <a:rPr lang="en-US" sz="3200" dirty="0" smtClean="0"/>
              <a:t>Performed </a:t>
            </a:r>
            <a:r>
              <a:rPr lang="en-US" sz="3200" dirty="0"/>
              <a:t>crosses b/t varieties, exhibiting alternative forms. To do this he has to remove male parts of the flower. </a:t>
            </a:r>
          </a:p>
          <a:p>
            <a:pPr lvl="1"/>
            <a:r>
              <a:rPr lang="en-US" sz="3200" dirty="0" smtClean="0"/>
              <a:t>Mendel </a:t>
            </a:r>
            <a:r>
              <a:rPr lang="en-US" sz="3200" dirty="0"/>
              <a:t>permitted hybrid offspring from cross pollination to self-fertilize for several generations and counted the number of each generation exhibiting each trait.</a:t>
            </a:r>
          </a:p>
        </p:txBody>
      </p:sp>
    </p:spTree>
    <p:extLst>
      <p:ext uri="{BB962C8B-B14F-4D97-AF65-F5344CB8AC3E}">
        <p14:creationId xmlns:p14="http://schemas.microsoft.com/office/powerpoint/2010/main" val="4141402097"/>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1598</TotalTime>
  <Words>2147</Words>
  <Application>Microsoft Office PowerPoint</Application>
  <PresentationFormat>Widescreen</PresentationFormat>
  <Paragraphs>166</Paragraphs>
  <Slides>51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51</vt:i4>
      </vt:variant>
    </vt:vector>
  </HeadingPairs>
  <TitlesOfParts>
    <vt:vector size="54" baseType="lpstr">
      <vt:lpstr>Arial</vt:lpstr>
      <vt:lpstr>Trebuchet MS</vt:lpstr>
      <vt:lpstr>Berlin</vt:lpstr>
      <vt:lpstr>Genetics</vt:lpstr>
      <vt:lpstr>Key Terms</vt:lpstr>
      <vt:lpstr>Terms</vt:lpstr>
      <vt:lpstr>Terms</vt:lpstr>
      <vt:lpstr>PowerPoint Presentation</vt:lpstr>
      <vt:lpstr>PowerPoint Presentation</vt:lpstr>
      <vt:lpstr>Mendelian Genetics</vt:lpstr>
      <vt:lpstr>Mendel</vt:lpstr>
      <vt:lpstr>Mendel's Experimental Design: </vt:lpstr>
      <vt:lpstr> 7 Characteristics</vt:lpstr>
      <vt:lpstr>Ratios</vt:lpstr>
      <vt:lpstr>Mendel's Model of Genetics:</vt:lpstr>
      <vt:lpstr>Mendel's Model of Genetics:</vt:lpstr>
      <vt:lpstr>Mendel’s Laws </vt:lpstr>
      <vt:lpstr>Mendel’s Laws </vt:lpstr>
      <vt:lpstr>Mendel’s Laws</vt:lpstr>
      <vt:lpstr>How do dominant traits mask recessive traits?</vt:lpstr>
      <vt:lpstr>How do dominant traits mask recessive traits?</vt:lpstr>
      <vt:lpstr>Non-Mendelian Genetics</vt:lpstr>
      <vt:lpstr>Other dominant relationships:</vt:lpstr>
      <vt:lpstr>Other dominant relationships:</vt:lpstr>
      <vt:lpstr>Other dominant relationships:</vt:lpstr>
      <vt:lpstr>Other dominant relationships:</vt:lpstr>
      <vt:lpstr>Gene interactions and other modified Mendelian ratios: </vt:lpstr>
      <vt:lpstr>Gene interactions and other modified Mendelian ratios: </vt:lpstr>
      <vt:lpstr>Nature vs. Nurture  </vt:lpstr>
      <vt:lpstr>Nature vs Nurture</vt:lpstr>
      <vt:lpstr>Gene interactions and other modified Mendelian ratios: </vt:lpstr>
      <vt:lpstr>Sex-Linked Traits</vt:lpstr>
      <vt:lpstr>Human Sex-Linked Traits</vt:lpstr>
      <vt:lpstr>Human Sex-Linked Traits</vt:lpstr>
      <vt:lpstr>Human Sex-Linked Traits</vt:lpstr>
      <vt:lpstr>Human Sex-Linked Traits</vt:lpstr>
      <vt:lpstr>Gene interactions and other modified Mendelian ratios: </vt:lpstr>
      <vt:lpstr>Gene interactions and other modified Mendelian ratios: </vt:lpstr>
      <vt:lpstr>X inactivation in females</vt:lpstr>
      <vt:lpstr>X inactivation in females</vt:lpstr>
      <vt:lpstr>PowerPoint Presentation</vt:lpstr>
      <vt:lpstr>Alterations to the Chromosomes</vt:lpstr>
      <vt:lpstr>Alterations to the Chromosomes</vt:lpstr>
      <vt:lpstr>Alterations to the Chromosomes</vt:lpstr>
      <vt:lpstr>Alterations to the Chromosomes</vt:lpstr>
      <vt:lpstr>Prenatal Detection of Disorders</vt:lpstr>
      <vt:lpstr>Prenatal Detection of Disorders</vt:lpstr>
      <vt:lpstr>Prenatal Detection of Disorders</vt:lpstr>
      <vt:lpstr>Pedigree</vt:lpstr>
      <vt:lpstr>Pedigrees</vt:lpstr>
      <vt:lpstr>Pedigrees</vt:lpstr>
      <vt:lpstr>Pedigrees</vt:lpstr>
      <vt:lpstr>Karyotypes</vt:lpstr>
      <vt:lpstr>Nondisjunction Disorders</vt:lpstr>
    </vt:vector>
  </TitlesOfParts>
  <Company>Charlotte Mecklenburg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Genetics</dc:title>
  <dc:creator>Nebel, Eric T.</dc:creator>
  <cp:lastModifiedBy>Nebel, Eric T.</cp:lastModifiedBy>
  <cp:revision>30</cp:revision>
  <dcterms:created xsi:type="dcterms:W3CDTF">2016-11-28T11:54:41Z</dcterms:created>
  <dcterms:modified xsi:type="dcterms:W3CDTF">2018-11-20T13:46:06Z</dcterms:modified>
</cp:coreProperties>
</file>