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380" r:id="rId2"/>
    <p:sldId id="372" r:id="rId3"/>
    <p:sldId id="379" r:id="rId4"/>
    <p:sldId id="256" r:id="rId5"/>
    <p:sldId id="257" r:id="rId6"/>
    <p:sldId id="274" r:id="rId7"/>
    <p:sldId id="275" r:id="rId8"/>
    <p:sldId id="390" r:id="rId9"/>
    <p:sldId id="303" r:id="rId10"/>
    <p:sldId id="258" r:id="rId11"/>
    <p:sldId id="259" r:id="rId12"/>
    <p:sldId id="263" r:id="rId13"/>
    <p:sldId id="264" r:id="rId14"/>
    <p:sldId id="265" r:id="rId15"/>
    <p:sldId id="266" r:id="rId16"/>
    <p:sldId id="267" r:id="rId17"/>
    <p:sldId id="269" r:id="rId18"/>
    <p:sldId id="272" r:id="rId19"/>
    <p:sldId id="365" r:id="rId20"/>
    <p:sldId id="373" r:id="rId21"/>
    <p:sldId id="276" r:id="rId22"/>
    <p:sldId id="277" r:id="rId23"/>
    <p:sldId id="278" r:id="rId24"/>
    <p:sldId id="279" r:id="rId25"/>
    <p:sldId id="305" r:id="rId26"/>
    <p:sldId id="352" r:id="rId27"/>
    <p:sldId id="370" r:id="rId28"/>
    <p:sldId id="319" r:id="rId29"/>
    <p:sldId id="382" r:id="rId30"/>
    <p:sldId id="383" r:id="rId31"/>
    <p:sldId id="384" r:id="rId32"/>
    <p:sldId id="385" r:id="rId33"/>
    <p:sldId id="386" r:id="rId34"/>
    <p:sldId id="388" r:id="rId35"/>
    <p:sldId id="387" r:id="rId36"/>
    <p:sldId id="295" r:id="rId37"/>
    <p:sldId id="287" r:id="rId38"/>
    <p:sldId id="367" r:id="rId39"/>
    <p:sldId id="288" r:id="rId40"/>
    <p:sldId id="366" r:id="rId41"/>
    <p:sldId id="378" r:id="rId42"/>
    <p:sldId id="368" r:id="rId43"/>
    <p:sldId id="381" r:id="rId44"/>
    <p:sldId id="353" r:id="rId45"/>
    <p:sldId id="358" r:id="rId46"/>
    <p:sldId id="291" r:id="rId47"/>
    <p:sldId id="294" r:id="rId48"/>
    <p:sldId id="376" r:id="rId49"/>
    <p:sldId id="371" r:id="rId50"/>
    <p:sldId id="289" r:id="rId51"/>
    <p:sldId id="290" r:id="rId52"/>
    <p:sldId id="356" r:id="rId53"/>
    <p:sldId id="363" r:id="rId54"/>
    <p:sldId id="364" r:id="rId55"/>
    <p:sldId id="359" r:id="rId56"/>
    <p:sldId id="369" r:id="rId57"/>
    <p:sldId id="361" r:id="rId58"/>
    <p:sldId id="391" r:id="rId59"/>
    <p:sldId id="292" r:id="rId60"/>
    <p:sldId id="377" r:id="rId61"/>
    <p:sldId id="293" r:id="rId62"/>
    <p:sldId id="299" r:id="rId63"/>
    <p:sldId id="308" r:id="rId64"/>
    <p:sldId id="309" r:id="rId65"/>
    <p:sldId id="310" r:id="rId66"/>
    <p:sldId id="311" r:id="rId67"/>
    <p:sldId id="312" r:id="rId68"/>
    <p:sldId id="313" r:id="rId69"/>
    <p:sldId id="315" r:id="rId70"/>
    <p:sldId id="339" r:id="rId71"/>
    <p:sldId id="300" r:id="rId72"/>
    <p:sldId id="362" r:id="rId73"/>
    <p:sldId id="324" r:id="rId74"/>
    <p:sldId id="325" r:id="rId75"/>
    <p:sldId id="329" r:id="rId76"/>
    <p:sldId id="341" r:id="rId77"/>
    <p:sldId id="330" r:id="rId78"/>
    <p:sldId id="331" r:id="rId79"/>
    <p:sldId id="332" r:id="rId80"/>
    <p:sldId id="333" r:id="rId81"/>
    <p:sldId id="335" r:id="rId82"/>
    <p:sldId id="334" r:id="rId83"/>
    <p:sldId id="336" r:id="rId84"/>
    <p:sldId id="337" r:id="rId85"/>
    <p:sldId id="338" r:id="rId86"/>
    <p:sldId id="360" r:id="rId87"/>
    <p:sldId id="389" r:id="rId88"/>
    <p:sldId id="392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717" autoAdjust="0"/>
  </p:normalViewPr>
  <p:slideViewPr>
    <p:cSldViewPr>
      <p:cViewPr varScale="1">
        <p:scale>
          <a:sx n="69" d="100"/>
          <a:sy n="69" d="100"/>
        </p:scale>
        <p:origin x="5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4A734-282B-47DD-A6D9-C84C35761E5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777B4-501E-4A28-BD1B-7D538B1CE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212A33-9526-40EA-A672-06E84B65E71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EE2C5-8AFC-4580-8F38-27ECA6B6C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mdausa.org/mattie/mattie_book.jpg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does the term dominant mean to you?</a:t>
            </a:r>
          </a:p>
          <a:p>
            <a:endParaRPr lang="en-US" sz="3600" dirty="0"/>
          </a:p>
          <a:p>
            <a:r>
              <a:rPr lang="en-US" sz="3600" dirty="0" smtClean="0"/>
              <a:t>What does the term recessive mean to you?</a:t>
            </a:r>
          </a:p>
          <a:p>
            <a:endParaRPr lang="en-US" sz="3600" dirty="0"/>
          </a:p>
          <a:p>
            <a:r>
              <a:rPr lang="en-US" sz="3600" dirty="0" smtClean="0"/>
              <a:t>What is a Punnett Square?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Father of Modern </a:t>
            </a:r>
            <a:r>
              <a:rPr lang="en-US" dirty="0" smtClean="0"/>
              <a:t>Genetics</a:t>
            </a:r>
          </a:p>
          <a:p>
            <a:r>
              <a:rPr lang="en-US" dirty="0" smtClean="0"/>
              <a:t>Mendel was an Austrian </a:t>
            </a:r>
            <a:r>
              <a:rPr lang="en-US" dirty="0" smtClean="0">
                <a:solidFill>
                  <a:srgbClr val="FF0000"/>
                </a:solidFill>
              </a:rPr>
              <a:t>monk</a:t>
            </a:r>
            <a:r>
              <a:rPr lang="en-US" dirty="0" smtClean="0"/>
              <a:t> who enjoyed math and science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worked out the probability of different traits (genes) that will </a:t>
            </a:r>
            <a:r>
              <a:rPr lang="en-US" dirty="0">
                <a:solidFill>
                  <a:srgbClr val="FF0000"/>
                </a:solidFill>
              </a:rPr>
              <a:t>be passed down to the offspring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/>
              <a:t>Probability is the </a:t>
            </a:r>
            <a:r>
              <a:rPr lang="en-US" dirty="0" smtClean="0">
                <a:solidFill>
                  <a:srgbClr val="FF0000"/>
                </a:solidFill>
              </a:rPr>
              <a:t>chance</a:t>
            </a:r>
            <a:r>
              <a:rPr lang="en-US" dirty="0" smtClean="0"/>
              <a:t> that something will happen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</a:t>
            </a:r>
            <a:r>
              <a:rPr lang="en-US" dirty="0" smtClean="0">
                <a:solidFill>
                  <a:srgbClr val="FF0000"/>
                </a:solidFill>
              </a:rPr>
              <a:t>pea plants </a:t>
            </a:r>
            <a:r>
              <a:rPr lang="en-US" dirty="0" smtClean="0"/>
              <a:t>in his experiments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of Dominance</a:t>
            </a:r>
          </a:p>
          <a:p>
            <a:pPr lvl="1"/>
            <a:r>
              <a:rPr lang="en-US" dirty="0" smtClean="0"/>
              <a:t>Dominant </a:t>
            </a:r>
            <a:r>
              <a:rPr lang="en-US" dirty="0"/>
              <a:t>genes will </a:t>
            </a:r>
            <a:r>
              <a:rPr lang="en-US" dirty="0">
                <a:solidFill>
                  <a:srgbClr val="FF0000"/>
                </a:solidFill>
              </a:rPr>
              <a:t>hide recessive genes or alleles</a:t>
            </a:r>
            <a:endParaRPr lang="en-US" sz="26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Recessive genes may remain </a:t>
            </a:r>
            <a:r>
              <a:rPr lang="en-US" dirty="0">
                <a:solidFill>
                  <a:srgbClr val="FF0000"/>
                </a:solidFill>
              </a:rPr>
              <a:t>hidden for several generations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Mendel’s Laws of Genetics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Homologous chromosomes </a:t>
            </a:r>
            <a:r>
              <a:rPr lang="en-US" dirty="0" smtClean="0"/>
              <a:t>will be inherited </a:t>
            </a:r>
            <a:r>
              <a:rPr lang="en-US" dirty="0" smtClean="0">
                <a:solidFill>
                  <a:srgbClr val="FF0000"/>
                </a:solidFill>
              </a:rPr>
              <a:t>separately</a:t>
            </a:r>
            <a:r>
              <a:rPr lang="en-US" dirty="0" smtClean="0"/>
              <a:t> from each other, so when you make </a:t>
            </a:r>
            <a:r>
              <a:rPr lang="en-US" dirty="0" smtClean="0">
                <a:solidFill>
                  <a:srgbClr val="FF0000"/>
                </a:solidFill>
              </a:rPr>
              <a:t>gametes</a:t>
            </a:r>
            <a:r>
              <a:rPr lang="en-US" dirty="0" smtClean="0"/>
              <a:t>, there will be a random combination of the chromosomes you inherited from your </a:t>
            </a:r>
            <a:r>
              <a:rPr lang="en-US" dirty="0" smtClean="0">
                <a:solidFill>
                  <a:srgbClr val="FF0000"/>
                </a:solidFill>
              </a:rPr>
              <a:t>parents</a:t>
            </a:r>
            <a:r>
              <a:rPr lang="en-US" dirty="0" smtClean="0"/>
              <a:t>.</a:t>
            </a:r>
            <a:endParaRPr lang="en-US" sz="3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of Independent Assortment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Hitchhiker’s Thumb</a:t>
            </a:r>
            <a:endParaRPr lang="en-US" dirty="0"/>
          </a:p>
        </p:txBody>
      </p:sp>
      <p:pic>
        <p:nvPicPr>
          <p:cNvPr id="1026" name="Picture 2" descr="http://farm4.staticflickr.com/3454/3208181695_ba238bba44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124200" cy="41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Albinism</a:t>
            </a:r>
            <a:endParaRPr lang="en-US" dirty="0"/>
          </a:p>
        </p:txBody>
      </p:sp>
      <p:pic>
        <p:nvPicPr>
          <p:cNvPr id="2050" name="Picture 2" descr="http://grandpacliff.com/Animals/Img-Animals/Img-Albinos/albino-human-caucasion2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3792489" cy="422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Photic Sneeze Reflex</a:t>
            </a:r>
            <a:endParaRPr lang="en-US" dirty="0"/>
          </a:p>
        </p:txBody>
      </p:sp>
      <p:pic>
        <p:nvPicPr>
          <p:cNvPr id="8194" name="Picture 2" descr="http://www.loveangeles.com/.a/6a01156e3109e6970c0120a7b19a93970b-5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37167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Rolling</a:t>
            </a:r>
            <a:endParaRPr lang="en-US" dirty="0"/>
          </a:p>
        </p:txBody>
      </p:sp>
      <p:pic>
        <p:nvPicPr>
          <p:cNvPr id="6146" name="Picture 2" descr="http://bp0.blogger.com/_MOuoLUmwJWY/SBYaf5eN5aI/AAAAAAAAAHU/wdHVjPA_Hjk/S660/baby+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368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Polydactly</a:t>
            </a:r>
            <a:r>
              <a:rPr lang="en-US" dirty="0" smtClean="0"/>
              <a:t> (Six digits)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91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Dominant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299910"/>
            <a:ext cx="240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Recessive</a:t>
            </a:r>
            <a:endParaRPr lang="en-US" sz="3600" dirty="0"/>
          </a:p>
        </p:txBody>
      </p:sp>
      <p:pic>
        <p:nvPicPr>
          <p:cNvPr id="9218" name="Picture 2" descr="http://drugster.info/img/ail/2149_2163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95"/>
          <a:stretch/>
        </p:blipFill>
        <p:spPr bwMode="auto">
          <a:xfrm>
            <a:off x="547254" y="1909510"/>
            <a:ext cx="2528213" cy="38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rugster.info/img/ail/2149_2163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2"/>
          <a:stretch/>
        </p:blipFill>
        <p:spPr bwMode="auto">
          <a:xfrm>
            <a:off x="5549899" y="1980877"/>
            <a:ext cx="2491511" cy="4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Define the following terms:</a:t>
            </a:r>
            <a:endParaRPr lang="en-US" sz="4400" dirty="0" smtClean="0"/>
          </a:p>
          <a:p>
            <a:pPr lvl="1"/>
            <a:r>
              <a:rPr lang="en-US" sz="2800" dirty="0" smtClean="0"/>
              <a:t>Homozygous</a:t>
            </a:r>
          </a:p>
          <a:p>
            <a:pPr lvl="1"/>
            <a:endParaRPr lang="en-US" sz="4000" dirty="0" smtClean="0"/>
          </a:p>
          <a:p>
            <a:pPr lvl="1"/>
            <a:r>
              <a:rPr lang="en-US" sz="2800" dirty="0" smtClean="0"/>
              <a:t>Recessive</a:t>
            </a:r>
          </a:p>
          <a:p>
            <a:pPr lvl="1"/>
            <a:endParaRPr lang="en-US" sz="4000" dirty="0" smtClean="0"/>
          </a:p>
          <a:p>
            <a:pPr lvl="1"/>
            <a:r>
              <a:rPr lang="en-US" sz="2800" dirty="0" smtClean="0"/>
              <a:t>Allele</a:t>
            </a:r>
          </a:p>
          <a:p>
            <a:pPr lvl="1"/>
            <a:endParaRPr lang="en-US" sz="4000" dirty="0" smtClean="0"/>
          </a:p>
          <a:p>
            <a:pPr lvl="1"/>
            <a:r>
              <a:rPr lang="en-US" sz="2800" dirty="0" smtClean="0"/>
              <a:t>Hybrid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Warmup 10/10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the steps of mitosis in order:  Cell divides, Nucleotides are added, DNA unwinds?</a:t>
            </a:r>
          </a:p>
          <a:p>
            <a:endParaRPr lang="en-US" dirty="0"/>
          </a:p>
          <a:p>
            <a:r>
              <a:rPr lang="en-US" dirty="0" smtClean="0"/>
              <a:t>Will independent assortment be found in the offspring of sexual reproduction, asexual reproduction or both?</a:t>
            </a:r>
          </a:p>
          <a:p>
            <a:endParaRPr lang="en-US" dirty="0"/>
          </a:p>
          <a:p>
            <a:r>
              <a:rPr lang="en-US" dirty="0" smtClean="0"/>
              <a:t>Why is meiosis important for </a:t>
            </a:r>
            <a:r>
              <a:rPr lang="en-US" smtClean="0"/>
              <a:t>sexual reproduction?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a genotype and phenotype?</a:t>
            </a:r>
          </a:p>
          <a:p>
            <a:endParaRPr lang="en-US" dirty="0"/>
          </a:p>
          <a:p>
            <a:r>
              <a:rPr lang="en-US" dirty="0" smtClean="0"/>
              <a:t>What is the difference between homozygous and heterozygous?</a:t>
            </a:r>
          </a:p>
          <a:p>
            <a:endParaRPr lang="en-US" dirty="0"/>
          </a:p>
          <a:p>
            <a:r>
              <a:rPr lang="en-US" dirty="0" smtClean="0"/>
              <a:t>How would you write homozygous recessive?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Each person will have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forms of the trait, only 1 can be passed on to offspring from each parent</a:t>
            </a:r>
          </a:p>
          <a:p>
            <a:pPr lvl="2"/>
            <a:r>
              <a:rPr lang="en-US" dirty="0" smtClean="0"/>
              <a:t>Homozygous </a:t>
            </a:r>
            <a:r>
              <a:rPr lang="en-US" dirty="0"/>
              <a:t>Dominant:  </a:t>
            </a:r>
            <a:r>
              <a:rPr lang="en-US" dirty="0">
                <a:solidFill>
                  <a:srgbClr val="FF0000"/>
                </a:solidFill>
              </a:rPr>
              <a:t>AA</a:t>
            </a:r>
          </a:p>
          <a:p>
            <a:pPr lvl="2"/>
            <a:r>
              <a:rPr lang="en-US" dirty="0"/>
              <a:t>Homozygous Recessive: </a:t>
            </a:r>
            <a:r>
              <a:rPr lang="en-US" dirty="0" err="1">
                <a:solidFill>
                  <a:srgbClr val="FF0000"/>
                </a:solidFill>
              </a:rPr>
              <a:t>aa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Heterozygous:  </a:t>
            </a:r>
            <a:r>
              <a:rPr lang="en-US" dirty="0" err="1" smtClean="0">
                <a:solidFill>
                  <a:srgbClr val="FF0000"/>
                </a:solidFill>
              </a:rPr>
              <a:t>Aa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homozygous dominant round seed plant is crossed with a homozygous recessive wrinkled seed plant.  (Round is Dominant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chance of getting a round seed?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heterozygous round seed plant is crossed with another heterozygous round seed plant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chance of getting a homozygous recessive plant?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homozygous wrinkled seed plant is crossed with a heterozygous round seed plant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chance of getting a heterozygous plant?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 x aa = </a:t>
            </a:r>
            <a:r>
              <a:rPr lang="en-US" dirty="0" smtClean="0">
                <a:solidFill>
                  <a:srgbClr val="FF0000"/>
                </a:solidFill>
              </a:rPr>
              <a:t>100% Aa; 100% dominant</a:t>
            </a:r>
          </a:p>
          <a:p>
            <a:r>
              <a:rPr lang="en-US" dirty="0" smtClean="0"/>
              <a:t>Aa x aa = </a:t>
            </a:r>
            <a:r>
              <a:rPr lang="en-US" dirty="0" smtClean="0">
                <a:solidFill>
                  <a:srgbClr val="FF0000"/>
                </a:solidFill>
              </a:rPr>
              <a:t>50% Aa, 50% aa; 50% dominant, 50% recessive</a:t>
            </a:r>
          </a:p>
          <a:p>
            <a:r>
              <a:rPr lang="de-DE" dirty="0" smtClean="0"/>
              <a:t>Aa x Aa = </a:t>
            </a:r>
            <a:r>
              <a:rPr lang="de-DE" dirty="0" smtClean="0">
                <a:solidFill>
                  <a:srgbClr val="FF0000"/>
                </a:solidFill>
              </a:rPr>
              <a:t>25% AA, 50% Aa, 25% aa; 75% dominant, 25% recessive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Cross Ratios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is the genotype of the father if he is dominant for brown fur when the mother is recessive for pink fur and 50% of the babies also have pink fur?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Warmup 10/12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dogs, long tails are dominant to short tails.  Two long tailed dogs mate and they produce offspring who have 75% long tails and 25% short tails.  What is the genotype of </a:t>
            </a:r>
            <a:r>
              <a:rPr lang="en-US" smtClean="0"/>
              <a:t>the parents?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 3/09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would be the chance of getting a black furred baby if a heterozygous black furred dog and a white furred dog mated?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r>
              <a:rPr lang="en-US" dirty="0" smtClean="0"/>
              <a:t>Green is dominant to purple.  If a homozygous green frog and a purple frog have babies, what are the possible phenotypes of those babies?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9400" y="1524000"/>
            <a:ext cx="4724400" cy="4525963"/>
          </a:xfrm>
        </p:spPr>
        <p:txBody>
          <a:bodyPr/>
          <a:lstStyle/>
          <a:p>
            <a:r>
              <a:rPr lang="en-US" dirty="0" smtClean="0"/>
              <a:t>What is going on here?</a:t>
            </a:r>
          </a:p>
          <a:p>
            <a:pPr lvl="1"/>
            <a:r>
              <a:rPr lang="en-US" dirty="0" smtClean="0"/>
              <a:t>How many types of alleles are there?  </a:t>
            </a:r>
          </a:p>
          <a:p>
            <a:pPr lvl="1"/>
            <a:r>
              <a:rPr lang="en-US" dirty="0" smtClean="0"/>
              <a:t>What are the types of alleles?</a:t>
            </a:r>
          </a:p>
          <a:p>
            <a:pPr lvl="1"/>
            <a:r>
              <a:rPr lang="en-US" dirty="0" smtClean="0"/>
              <a:t>What happens when you mix the 2 alleles to get a heterozygote?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Mendelian/Simple Inheritance</a:t>
            </a:r>
            <a:endParaRPr lang="en-US" dirty="0"/>
          </a:p>
        </p:txBody>
      </p:sp>
      <p:pic>
        <p:nvPicPr>
          <p:cNvPr id="1026" name="Picture 2" descr="Image result for mendelian 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25240"/>
              </p:ext>
            </p:extLst>
          </p:nvPr>
        </p:nvGraphicFramePr>
        <p:xfrm>
          <a:off x="685800" y="152400"/>
          <a:ext cx="8001000" cy="643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1642015178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373777038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515812088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29981523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71256145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672681798"/>
                    </a:ext>
                  </a:extLst>
                </a:gridCol>
              </a:tblGrid>
              <a:tr h="564442">
                <a:tc>
                  <a:txBody>
                    <a:bodyPr/>
                    <a:lstStyle/>
                    <a:p>
                      <a:r>
                        <a:rPr lang="en-US" dirty="0" smtClean="0"/>
                        <a:t>Trait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Rec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52326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r>
                        <a:rPr lang="en-US" dirty="0" smtClean="0"/>
                        <a:t>Tongue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4911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r>
                        <a:rPr lang="en-US" dirty="0" smtClean="0"/>
                        <a:t>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41366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r>
                        <a:rPr lang="en-US" dirty="0" smtClean="0"/>
                        <a:t>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461419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r>
                        <a:rPr lang="en-US" dirty="0" smtClean="0"/>
                        <a:t>PTC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926320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r>
                        <a:rPr lang="en-US" dirty="0" smtClean="0"/>
                        <a:t>Thumb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708479"/>
                  </a:ext>
                </a:extLst>
              </a:tr>
              <a:tr h="577622">
                <a:tc>
                  <a:txBody>
                    <a:bodyPr/>
                    <a:lstStyle/>
                    <a:p>
                      <a:r>
                        <a:rPr lang="en-US" dirty="0" smtClean="0"/>
                        <a:t>Little finger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7016"/>
                  </a:ext>
                </a:extLst>
              </a:tr>
              <a:tr h="577622">
                <a:tc>
                  <a:txBody>
                    <a:bodyPr/>
                    <a:lstStyle/>
                    <a:p>
                      <a:r>
                        <a:rPr lang="en-US" dirty="0" smtClean="0"/>
                        <a:t>Hair finger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41802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r>
                        <a:rPr lang="en-US" dirty="0" smtClean="0"/>
                        <a:t>Freckle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50976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r>
                        <a:rPr lang="en-US" dirty="0" smtClean="0"/>
                        <a:t>Dimple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119893"/>
                  </a:ext>
                </a:extLst>
              </a:tr>
              <a:tr h="577622"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r>
                        <a:rPr lang="en-US" baseline="0" dirty="0" smtClean="0"/>
                        <a:t> Finger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65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1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Mendelian/Simple Inheritance</a:t>
            </a:r>
            <a:endParaRPr lang="en-US" dirty="0"/>
          </a:p>
        </p:txBody>
      </p:sp>
      <p:pic>
        <p:nvPicPr>
          <p:cNvPr id="2050" name="Picture 2" descr="Image result for mendelian 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10400" cy="473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1481328"/>
            <a:ext cx="3657600" cy="4525963"/>
          </a:xfrm>
        </p:spPr>
        <p:txBody>
          <a:bodyPr/>
          <a:lstStyle/>
          <a:p>
            <a:r>
              <a:rPr lang="en-US" dirty="0"/>
              <a:t>What is going on here?</a:t>
            </a:r>
          </a:p>
          <a:p>
            <a:pPr lvl="1"/>
            <a:r>
              <a:rPr lang="en-US" dirty="0"/>
              <a:t>How many types of alleles are there?  </a:t>
            </a:r>
          </a:p>
          <a:p>
            <a:pPr lvl="1"/>
            <a:r>
              <a:rPr lang="en-US" dirty="0"/>
              <a:t>What are the types of alleles?</a:t>
            </a:r>
          </a:p>
          <a:p>
            <a:pPr lvl="1"/>
            <a:r>
              <a:rPr lang="en-US" dirty="0"/>
              <a:t>What happens when you mix the 2 alleles to get a heterozygote?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Codominance</a:t>
            </a:r>
            <a:endParaRPr lang="en-US" dirty="0"/>
          </a:p>
        </p:txBody>
      </p:sp>
      <p:pic>
        <p:nvPicPr>
          <p:cNvPr id="3074" name="Picture 2" descr="Image result for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5208985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Codominance</a:t>
            </a:r>
            <a:endParaRPr lang="en-US" dirty="0"/>
          </a:p>
        </p:txBody>
      </p:sp>
      <p:pic>
        <p:nvPicPr>
          <p:cNvPr id="4098" name="Picture 2" descr="Image result for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1382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0" y="1481328"/>
            <a:ext cx="3886200" cy="4525963"/>
          </a:xfrm>
        </p:spPr>
        <p:txBody>
          <a:bodyPr/>
          <a:lstStyle/>
          <a:p>
            <a:r>
              <a:rPr lang="en-US" dirty="0"/>
              <a:t>What is going on here?</a:t>
            </a:r>
          </a:p>
          <a:p>
            <a:pPr lvl="1"/>
            <a:r>
              <a:rPr lang="en-US" dirty="0"/>
              <a:t>How many types of alleles are there?  </a:t>
            </a:r>
          </a:p>
          <a:p>
            <a:pPr lvl="1"/>
            <a:r>
              <a:rPr lang="en-US" dirty="0"/>
              <a:t>What are the types of alleles?</a:t>
            </a:r>
          </a:p>
          <a:p>
            <a:pPr lvl="1"/>
            <a:r>
              <a:rPr lang="en-US" dirty="0"/>
              <a:t>What happens when you mix the 2 alleles to get a heterozygote?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pic>
        <p:nvPicPr>
          <p:cNvPr id="6146" name="Picture 2" descr="Image result for in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318000" cy="32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pic>
        <p:nvPicPr>
          <p:cNvPr id="7170" name="Picture 2" descr="Image result for in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429000" cy="16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incomplete dominance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incomplete dominance anima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2"/>
          <a:stretch/>
        </p:blipFill>
        <p:spPr bwMode="auto">
          <a:xfrm>
            <a:off x="1160021" y="3352799"/>
            <a:ext cx="2195954" cy="348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433" y="4953000"/>
            <a:ext cx="8229600" cy="1109472"/>
          </a:xfrm>
        </p:spPr>
        <p:txBody>
          <a:bodyPr/>
          <a:lstStyle/>
          <a:p>
            <a:r>
              <a:rPr lang="en-US" dirty="0" smtClean="0"/>
              <a:t>What is the main difference between codominance and incomplete dominance?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Codominance and Incomplete Dominance Comparison</a:t>
            </a:r>
            <a:endParaRPr lang="en-US" dirty="0"/>
          </a:p>
        </p:txBody>
      </p:sp>
      <p:pic>
        <p:nvPicPr>
          <p:cNvPr id="5122" name="Picture 2" descr="Image result for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417638"/>
            <a:ext cx="4029075" cy="341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Mendelian</a:t>
            </a:r>
            <a:r>
              <a:rPr lang="en-US" dirty="0" smtClean="0"/>
              <a:t> Genetics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alleles are dominant and </a:t>
            </a:r>
            <a:r>
              <a:rPr lang="en-US" dirty="0" smtClean="0">
                <a:solidFill>
                  <a:srgbClr val="FF0000"/>
                </a:solidFill>
              </a:rPr>
              <a:t>expressed equally</a:t>
            </a:r>
            <a:r>
              <a:rPr lang="en-US" dirty="0" smtClean="0"/>
              <a:t>, use two different capital letters </a:t>
            </a:r>
          </a:p>
          <a:p>
            <a:r>
              <a:rPr lang="en-US" dirty="0" smtClean="0"/>
              <a:t>The 2 parent phenotypes are shown in the offspring</a:t>
            </a:r>
          </a:p>
          <a:p>
            <a:r>
              <a:rPr lang="en-US" dirty="0" smtClean="0"/>
              <a:t>Example:  </a:t>
            </a:r>
            <a:r>
              <a:rPr lang="en-US" dirty="0" smtClean="0">
                <a:solidFill>
                  <a:srgbClr val="FF0000"/>
                </a:solidFill>
              </a:rPr>
              <a:t>Roan cows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Brown cow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White cow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Roan cow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Co-Dominance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15892"/>
              </p:ext>
            </p:extLst>
          </p:nvPr>
        </p:nvGraphicFramePr>
        <p:xfrm>
          <a:off x="5334000" y="3352800"/>
          <a:ext cx="2895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62" name="Picture 2" descr="http://i305.photobucket.com/albums/nn214/matchingmole/2012%20photos/classictab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alleles are dominant and the traits </a:t>
            </a:r>
            <a:r>
              <a:rPr lang="en-US" dirty="0" smtClean="0">
                <a:solidFill>
                  <a:srgbClr val="FF0000"/>
                </a:solidFill>
              </a:rPr>
              <a:t>blend</a:t>
            </a:r>
          </a:p>
          <a:p>
            <a:r>
              <a:rPr lang="en-US" dirty="0" smtClean="0"/>
              <a:t>A new phenotype is present in the offspring</a:t>
            </a:r>
          </a:p>
          <a:p>
            <a:pPr marL="342900" lvl="2" indent="-342900"/>
            <a:r>
              <a:rPr lang="en-US" sz="3600" dirty="0" smtClean="0"/>
              <a:t>Common examples:  </a:t>
            </a:r>
            <a:r>
              <a:rPr lang="en-US" sz="3600" dirty="0" smtClean="0">
                <a:solidFill>
                  <a:srgbClr val="FF0000"/>
                </a:solidFill>
              </a:rPr>
              <a:t>pink flowers,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 flower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White flower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Pink flower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00943"/>
              </p:ext>
            </p:extLst>
          </p:nvPr>
        </p:nvGraphicFramePr>
        <p:xfrm>
          <a:off x="4800600" y="3352800"/>
          <a:ext cx="2895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Genetics!!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endelian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2.bp.blogspot.com/-Ay1oEsh513Q/TX_pTqBWPDI/AAAAAAAAACQ/STXV5gonKc4/s1600/incdo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2000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694193"/>
              </p:ext>
            </p:extLst>
          </p:nvPr>
        </p:nvGraphicFramePr>
        <p:xfrm>
          <a:off x="457200" y="1481138"/>
          <a:ext cx="82296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Breathing 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 (F)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Lightning (f)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spikes on 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(t)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 (h)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claws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(N)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this into your chart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95575"/>
              </p:ext>
            </p:extLst>
          </p:nvPr>
        </p:nvGraphicFramePr>
        <p:xfrm>
          <a:off x="533400" y="3581400"/>
          <a:ext cx="8077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 1 and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C-Tail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 (BB)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Splotches (BW)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(WW)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C-wing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Pink(PP)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Stripes</a:t>
                      </a:r>
                      <a:r>
                        <a:rPr lang="en-US" baseline="0" dirty="0" smtClean="0"/>
                        <a:t> (PY)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 (YY)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I-Body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 (BB)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Purple (BR)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(RR)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I-eye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(RR)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Pink (RW)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(WW)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1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982427"/>
              </p:ext>
            </p:extLst>
          </p:nvPr>
        </p:nvGraphicFramePr>
        <p:xfrm>
          <a:off x="457200" y="148113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Breathing 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 (F)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Ice</a:t>
                      </a:r>
                      <a:r>
                        <a:rPr lang="en-US" baseline="0" dirty="0" smtClean="0"/>
                        <a:t> (f)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spikes on 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(t)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(h)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claws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this into your chart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26924"/>
              </p:ext>
            </p:extLst>
          </p:nvPr>
        </p:nvGraphicFramePr>
        <p:xfrm>
          <a:off x="457200" y="3810000"/>
          <a:ext cx="80772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 1 and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C-Tail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 (YY)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Stripes</a:t>
                      </a:r>
                      <a:r>
                        <a:rPr lang="en-US" baseline="0" dirty="0" smtClean="0"/>
                        <a:t> (YP)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Purple (PP)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C-wing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(RR)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w/ Blue Spots (RB)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 (BB)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I-Body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(RR)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Orange (RY)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r>
                        <a:rPr lang="en-US" baseline="0" dirty="0" smtClean="0"/>
                        <a:t> (YY)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I-eye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 (YY)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 (YB)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 (BB)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decided what traits you will be using.</a:t>
            </a:r>
          </a:p>
          <a:p>
            <a:endParaRPr lang="en-US" dirty="0"/>
          </a:p>
          <a:p>
            <a:r>
              <a:rPr lang="en-US" dirty="0" smtClean="0"/>
              <a:t>You need to flip the coin to determine what traits your dragons are going to have.  You need to flip for both the male and female dragon.</a:t>
            </a:r>
          </a:p>
          <a:p>
            <a:endParaRPr lang="en-US" dirty="0"/>
          </a:p>
          <a:p>
            <a:r>
              <a:rPr lang="en-US" dirty="0" smtClean="0"/>
              <a:t>You have </a:t>
            </a:r>
            <a:r>
              <a:rPr lang="en-US" smtClean="0"/>
              <a:t>10 minutes.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green frog and a white frog are crossed and a light green frog is produced.  What type of inheritance is shown?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red and blue striped zebra is crossed with a blue zebra.  What is the chance they will produce a red zebra?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Warmup 4/12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Two pink flowers are crossed, what are all the possible genotypes and phenotypes we can have?  What type of genetics is this?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roan cow (white with brown spots) is crossed with a white cow.  What is the chance they will make another roan cow?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by </a:t>
            </a:r>
            <a:r>
              <a:rPr lang="en-US" dirty="0" smtClean="0">
                <a:solidFill>
                  <a:srgbClr val="FF0000"/>
                </a:solidFill>
              </a:rPr>
              <a:t>3 or more alleles of the same gene</a:t>
            </a:r>
          </a:p>
          <a:p>
            <a:r>
              <a:rPr lang="en-US" dirty="0" smtClean="0"/>
              <a:t>Examples:  </a:t>
            </a:r>
            <a:r>
              <a:rPr lang="en-US" dirty="0" smtClean="0">
                <a:solidFill>
                  <a:srgbClr val="FF0000"/>
                </a:solidFill>
              </a:rPr>
              <a:t>Blood typing</a:t>
            </a:r>
          </a:p>
          <a:p>
            <a:pPr lvl="1"/>
            <a:r>
              <a:rPr lang="en-US" dirty="0" smtClean="0"/>
              <a:t>Blood typing also shows </a:t>
            </a:r>
            <a:r>
              <a:rPr lang="en-US" dirty="0" smtClean="0">
                <a:solidFill>
                  <a:srgbClr val="FF0000"/>
                </a:solidFill>
              </a:rPr>
              <a:t>Codominance </a:t>
            </a:r>
            <a:r>
              <a:rPr lang="en-US" dirty="0" smtClean="0"/>
              <a:t>for the </a:t>
            </a:r>
            <a:r>
              <a:rPr lang="en-US" dirty="0" smtClean="0">
                <a:solidFill>
                  <a:srgbClr val="FF0000"/>
                </a:solidFill>
              </a:rPr>
              <a:t>A and B </a:t>
            </a:r>
            <a:r>
              <a:rPr lang="en-US" dirty="0" smtClean="0"/>
              <a:t>alleles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Alleles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Typing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923753"/>
              </p:ext>
            </p:extLst>
          </p:nvPr>
        </p:nvGraphicFramePr>
        <p:xfrm>
          <a:off x="228600" y="1447800"/>
          <a:ext cx="8610600" cy="4495800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Arial"/>
                        </a:rPr>
                        <a:t>Blood Type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libri"/>
                          <a:cs typeface="Arial"/>
                        </a:rPr>
                        <a:t>Can Give Blood To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libri"/>
                          <a:cs typeface="Arial"/>
                        </a:rPr>
                        <a:t>Can Receive Blood From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libri"/>
                          <a:cs typeface="Arial"/>
                        </a:rPr>
                        <a:t>Possible Genotypes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Arial"/>
                        </a:rPr>
                        <a:t>B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Arial"/>
                        </a:rPr>
                        <a:t>AB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/>
              <a:t>A mother who is blood type A has a child with a man who has blood type B, what are the possible blood types the child could have?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woman who has Type B blood and a man with Type O blood have a child, what’s the chance the baby will have Type O?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woman has Type O blood.  Her children have Type O and Type A blood.  What are the possible blood types of the father?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study of </a:t>
            </a:r>
            <a:r>
              <a:rPr lang="en-US" dirty="0">
                <a:solidFill>
                  <a:srgbClr val="FF0000"/>
                </a:solidFill>
              </a:rPr>
              <a:t>inheritance</a:t>
            </a:r>
          </a:p>
          <a:p>
            <a:r>
              <a:rPr lang="en-US" dirty="0"/>
              <a:t>Inheritance is understanding how </a:t>
            </a:r>
            <a:r>
              <a:rPr lang="en-US" dirty="0">
                <a:solidFill>
                  <a:srgbClr val="FF0000"/>
                </a:solidFill>
              </a:rPr>
              <a:t>genes are passed from one parent to the next</a:t>
            </a:r>
          </a:p>
          <a:p>
            <a:r>
              <a:rPr lang="en-US" dirty="0"/>
              <a:t>Offspring receive one set of genes from </a:t>
            </a:r>
            <a:r>
              <a:rPr lang="en-US" dirty="0">
                <a:solidFill>
                  <a:srgbClr val="FF0000"/>
                </a:solidFill>
              </a:rPr>
              <a:t>mom and one set from dad</a:t>
            </a:r>
          </a:p>
          <a:p>
            <a:pPr lvl="1"/>
            <a:r>
              <a:rPr lang="en-US" dirty="0"/>
              <a:t>A gene is a </a:t>
            </a:r>
            <a:r>
              <a:rPr lang="en-US" dirty="0">
                <a:solidFill>
                  <a:srgbClr val="FF0000"/>
                </a:solidFill>
              </a:rPr>
              <a:t>segment </a:t>
            </a:r>
            <a:r>
              <a:rPr lang="en-US" dirty="0"/>
              <a:t>of DNA that codes for a </a:t>
            </a:r>
            <a:r>
              <a:rPr lang="en-US" dirty="0">
                <a:solidFill>
                  <a:srgbClr val="FF0000"/>
                </a:solidFill>
              </a:rPr>
              <a:t>protein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Genetics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Controlled by genes found only on the </a:t>
            </a:r>
            <a:r>
              <a:rPr lang="en-US" dirty="0" smtClean="0">
                <a:solidFill>
                  <a:srgbClr val="FF0000"/>
                </a:solidFill>
              </a:rPr>
              <a:t>X chromosome</a:t>
            </a:r>
          </a:p>
          <a:p>
            <a:pPr lvl="1"/>
            <a:r>
              <a:rPr lang="en-US" dirty="0" smtClean="0"/>
              <a:t>Affects </a:t>
            </a:r>
            <a:r>
              <a:rPr lang="en-US" dirty="0" smtClean="0">
                <a:solidFill>
                  <a:srgbClr val="FF0000"/>
                </a:solidFill>
              </a:rPr>
              <a:t>males more than females </a:t>
            </a:r>
            <a:r>
              <a:rPr lang="en-US" dirty="0" smtClean="0"/>
              <a:t>because males only have 1 copy of the X chromosome and women have 2 copies</a:t>
            </a:r>
          </a:p>
          <a:p>
            <a:pPr lvl="1"/>
            <a:r>
              <a:rPr lang="en-US" sz="2400" dirty="0"/>
              <a:t>Sex-linked traits are typically </a:t>
            </a:r>
            <a:r>
              <a:rPr lang="en-US" sz="2400" dirty="0" smtClean="0">
                <a:solidFill>
                  <a:srgbClr val="FF0000"/>
                </a:solidFill>
              </a:rPr>
              <a:t>recessive</a:t>
            </a:r>
            <a:r>
              <a:rPr lang="en-US" sz="2400" dirty="0" smtClean="0"/>
              <a:t>; </a:t>
            </a:r>
            <a:r>
              <a:rPr lang="en-US" sz="2400" dirty="0" err="1" smtClean="0"/>
              <a:t>ie</a:t>
            </a:r>
            <a:r>
              <a:rPr lang="en-US" sz="2400" dirty="0" smtClean="0"/>
              <a:t> </a:t>
            </a:r>
            <a:r>
              <a:rPr lang="en-US" sz="2400" dirty="0"/>
              <a:t>if you have a sex linked trait you are recessive, if you do not have the trait you have dominant alleles</a:t>
            </a:r>
            <a:endParaRPr lang="en-US" sz="2200" dirty="0"/>
          </a:p>
          <a:p>
            <a:r>
              <a:rPr lang="en-US" dirty="0" smtClean="0"/>
              <a:t>Males:  </a:t>
            </a:r>
            <a:r>
              <a:rPr lang="en-US" dirty="0" smtClean="0">
                <a:solidFill>
                  <a:srgbClr val="FF0000"/>
                </a:solidFill>
              </a:rPr>
              <a:t>XY</a:t>
            </a:r>
          </a:p>
          <a:p>
            <a:r>
              <a:rPr lang="en-US" dirty="0" smtClean="0"/>
              <a:t>Females:  </a:t>
            </a:r>
            <a:r>
              <a:rPr lang="en-US" dirty="0" smtClean="0">
                <a:solidFill>
                  <a:srgbClr val="FF0000"/>
                </a:solidFill>
              </a:rPr>
              <a:t>XX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Traits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572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Color blindness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486400" y="152711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Hemophelia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252566"/>
              </p:ext>
            </p:extLst>
          </p:nvPr>
        </p:nvGraphicFramePr>
        <p:xfrm>
          <a:off x="443204" y="2438400"/>
          <a:ext cx="2895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21257"/>
              </p:ext>
            </p:extLst>
          </p:nvPr>
        </p:nvGraphicFramePr>
        <p:xfrm>
          <a:off x="5410200" y="2438400"/>
          <a:ext cx="2895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possible for a man with type AB blood and a woman who has type B blood to have a child with type O blood?</a:t>
            </a:r>
          </a:p>
          <a:p>
            <a:endParaRPr lang="en-US" dirty="0" smtClean="0"/>
          </a:p>
          <a:p>
            <a:r>
              <a:rPr lang="en-US" dirty="0" smtClean="0"/>
              <a:t>What are all the possible blood types for a child whose parents are heterozygous for type A and homozygous for type B?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Warmup</a:t>
            </a:r>
            <a:r>
              <a:rPr lang="en-US" smtClean="0"/>
              <a:t> 10/13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 woman comes in with severe pain.  After looking at her blood cells, the doctor notices that they are abnormally shaped.  What disorder is this?</a:t>
            </a:r>
          </a:p>
          <a:p>
            <a:endParaRPr lang="en-US" dirty="0" smtClean="0"/>
          </a:p>
          <a:p>
            <a:r>
              <a:rPr lang="en-US" dirty="0" smtClean="0"/>
              <a:t>A child has the following chromosomal composition, XXY.  What disorder is this?</a:t>
            </a:r>
          </a:p>
          <a:p>
            <a:endParaRPr lang="en-US" dirty="0" smtClean="0"/>
          </a:p>
          <a:p>
            <a:r>
              <a:rPr lang="en-US" dirty="0" smtClean="0"/>
              <a:t>Which disorder causes increased amounts of mucous to build up in the lungs, preventing them from being cleared regularly?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 3/10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What procedure is an amniocentesis commonly used with to determine genetic disorders?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do you determine if an individual has the trait on a pedigree?</a:t>
            </a:r>
            <a:endParaRPr lang="en-US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If black is dominant to grey, what is the chance of getting a grey organism if the mother is grey and the father is heterozygous?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1/08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A man with A blood and a woman with B blood have a child with O blood.  Is this possible?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is the genotype of a person with AB blood?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genotype is the father is the mother has blood type A and the child is blood type B?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3/15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Name of the disorder which is dominant?</a:t>
            </a:r>
          </a:p>
          <a:p>
            <a:r>
              <a:rPr lang="en-US" sz="3200" dirty="0" smtClean="0"/>
              <a:t>What is the genotype of a person who has cystic fibrosis?</a:t>
            </a:r>
          </a:p>
          <a:p>
            <a:r>
              <a:rPr lang="en-US" sz="3200" dirty="0" smtClean="0"/>
              <a:t>What is the genotype of an individual who is resistant to malaria?</a:t>
            </a:r>
          </a:p>
          <a:p>
            <a:r>
              <a:rPr lang="en-US" sz="3200" dirty="0" smtClean="0"/>
              <a:t>Describe the heterozygous advantage.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Warmup 4/10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man with </a:t>
            </a:r>
            <a:r>
              <a:rPr lang="en-US" dirty="0" err="1" smtClean="0"/>
              <a:t>hemophelia</a:t>
            </a:r>
            <a:r>
              <a:rPr lang="en-US" dirty="0" smtClean="0"/>
              <a:t> has a child with a normal woman who is a carrier.  What is the chance their child will have </a:t>
            </a:r>
            <a:r>
              <a:rPr lang="en-US" dirty="0" err="1" smtClean="0"/>
              <a:t>hemophelia</a:t>
            </a:r>
            <a:r>
              <a:rPr lang="en-US" dirty="0" smtClean="0"/>
              <a:t>?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woman with colorblindness has a son with a normal man.  What is the chance the son will be colorblind?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4/10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genotype if a woman has cystic fibrosis?</a:t>
            </a:r>
          </a:p>
          <a:p>
            <a:r>
              <a:rPr lang="en-US" dirty="0" smtClean="0"/>
              <a:t>What is the genotype of a guy with hemophilia?</a:t>
            </a:r>
          </a:p>
          <a:p>
            <a:r>
              <a:rPr lang="en-US" dirty="0" smtClean="0"/>
              <a:t>What is the genotype of a guy with Huntington’s?</a:t>
            </a:r>
          </a:p>
          <a:p>
            <a:r>
              <a:rPr lang="en-US" dirty="0" smtClean="0"/>
              <a:t>What is the genotype of a woman with sickle cell anemia?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Traits that are controlled by </a:t>
            </a:r>
            <a:r>
              <a:rPr lang="en-US" dirty="0" smtClean="0">
                <a:solidFill>
                  <a:srgbClr val="FF0000"/>
                </a:solidFill>
              </a:rPr>
              <a:t>2 or more genes</a:t>
            </a:r>
          </a:p>
          <a:p>
            <a:r>
              <a:rPr lang="en-US" dirty="0" smtClean="0"/>
              <a:t>You have to look at the entire population to see the differences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Height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Eye color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Hair color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Skin color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Inheritance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Allele:  different form of </a:t>
            </a:r>
            <a:r>
              <a:rPr lang="en-US" dirty="0" smtClean="0">
                <a:solidFill>
                  <a:srgbClr val="FF0000"/>
                </a:solidFill>
              </a:rPr>
              <a:t>the same gene</a:t>
            </a:r>
          </a:p>
          <a:p>
            <a:r>
              <a:rPr lang="en-US" dirty="0" smtClean="0"/>
              <a:t>Dominant</a:t>
            </a:r>
            <a:r>
              <a:rPr lang="en-US" dirty="0"/>
              <a:t>:  trait that is </a:t>
            </a:r>
            <a:r>
              <a:rPr lang="en-US" dirty="0" smtClean="0">
                <a:solidFill>
                  <a:srgbClr val="FF0000"/>
                </a:solidFill>
              </a:rPr>
              <a:t>always expressed</a:t>
            </a:r>
            <a:r>
              <a:rPr lang="en-US" dirty="0" smtClean="0"/>
              <a:t>, </a:t>
            </a:r>
            <a:r>
              <a:rPr lang="en-US" dirty="0"/>
              <a:t>written with a </a:t>
            </a:r>
            <a:r>
              <a:rPr lang="en-US" dirty="0">
                <a:solidFill>
                  <a:srgbClr val="FF0000"/>
                </a:solidFill>
              </a:rPr>
              <a:t>capital</a:t>
            </a:r>
            <a:r>
              <a:rPr lang="en-US" dirty="0"/>
              <a:t> letter </a:t>
            </a:r>
            <a:r>
              <a:rPr lang="en-US" dirty="0" smtClean="0"/>
              <a:t>    “A”</a:t>
            </a:r>
            <a:endParaRPr lang="en-US" dirty="0"/>
          </a:p>
          <a:p>
            <a:r>
              <a:rPr lang="en-US" dirty="0"/>
              <a:t>Recessive:  trait that is only expressed when a </a:t>
            </a:r>
            <a:r>
              <a:rPr lang="en-US" dirty="0">
                <a:solidFill>
                  <a:srgbClr val="FF0000"/>
                </a:solidFill>
              </a:rPr>
              <a:t>dominant trait is </a:t>
            </a:r>
            <a:r>
              <a:rPr lang="en-US" dirty="0" smtClean="0">
                <a:solidFill>
                  <a:srgbClr val="FF0000"/>
                </a:solidFill>
              </a:rPr>
              <a:t>not present</a:t>
            </a:r>
            <a:r>
              <a:rPr lang="en-US" dirty="0" smtClean="0"/>
              <a:t>, written </a:t>
            </a:r>
            <a:r>
              <a:rPr lang="en-US" dirty="0"/>
              <a:t>as a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case letter </a:t>
            </a:r>
            <a:r>
              <a:rPr lang="en-US" dirty="0" smtClean="0"/>
              <a:t>  “a”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The environment you live in </a:t>
            </a:r>
            <a:r>
              <a:rPr lang="en-US" sz="2400" dirty="0" smtClean="0"/>
              <a:t>can </a:t>
            </a:r>
            <a:r>
              <a:rPr lang="en-US" sz="2400" dirty="0" smtClean="0">
                <a:solidFill>
                  <a:srgbClr val="FF0000"/>
                </a:solidFill>
              </a:rPr>
              <a:t>change the phenotype but not the genotype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Environment is considered to be anything that is not part of your DNA</a:t>
            </a:r>
            <a:endParaRPr lang="en-US" sz="2000" dirty="0"/>
          </a:p>
          <a:p>
            <a:r>
              <a:rPr lang="en-US" sz="2800" dirty="0"/>
              <a:t>Ex:  </a:t>
            </a:r>
            <a:r>
              <a:rPr lang="en-US" sz="2800" dirty="0" smtClean="0">
                <a:solidFill>
                  <a:srgbClr val="FF0000"/>
                </a:solidFill>
              </a:rPr>
              <a:t>food, water, disease, amount of gases in the atmosphere, inhaled smoke, </a:t>
            </a:r>
            <a:r>
              <a:rPr lang="en-US" sz="2800" dirty="0" err="1" smtClean="0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Influences on Phenotype</a:t>
            </a:r>
          </a:p>
        </p:txBody>
      </p:sp>
    </p:spTree>
    <p:extLst>
      <p:ext uri="{BB962C8B-B14F-4D97-AF65-F5344CB8AC3E}">
        <p14:creationId xmlns:p14="http://schemas.microsoft.com/office/powerpoint/2010/main" val="11317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lung/mouth cancer – </a:t>
            </a:r>
            <a:r>
              <a:rPr lang="en-US" dirty="0" smtClean="0">
                <a:solidFill>
                  <a:srgbClr val="FF0000"/>
                </a:solidFill>
              </a:rPr>
              <a:t>tobacco use </a:t>
            </a:r>
          </a:p>
          <a:p>
            <a:r>
              <a:rPr lang="en-US" dirty="0" smtClean="0"/>
              <a:t>skin cancer – </a:t>
            </a:r>
            <a:r>
              <a:rPr lang="en-US" dirty="0" smtClean="0">
                <a:solidFill>
                  <a:srgbClr val="FF0000"/>
                </a:solidFill>
              </a:rPr>
              <a:t>vitamin D, folic acid and sun exposure </a:t>
            </a:r>
          </a:p>
          <a:p>
            <a:r>
              <a:rPr lang="en-US" dirty="0" smtClean="0"/>
              <a:t>diabetes – </a:t>
            </a:r>
            <a:r>
              <a:rPr lang="en-US" dirty="0" smtClean="0">
                <a:solidFill>
                  <a:srgbClr val="FF0000"/>
                </a:solidFill>
              </a:rPr>
              <a:t>diet/exercise and genetics interact</a:t>
            </a:r>
          </a:p>
          <a:p>
            <a:r>
              <a:rPr lang="en-US" dirty="0" smtClean="0"/>
              <a:t>PKU – </a:t>
            </a:r>
            <a:r>
              <a:rPr lang="en-US" dirty="0" smtClean="0">
                <a:solidFill>
                  <a:srgbClr val="FF0000"/>
                </a:solidFill>
              </a:rPr>
              <a:t>diet, cannot eat proteins</a:t>
            </a:r>
          </a:p>
          <a:p>
            <a:r>
              <a:rPr lang="en-US" dirty="0" smtClean="0"/>
              <a:t>heart disease – </a:t>
            </a:r>
            <a:r>
              <a:rPr lang="en-US" dirty="0" smtClean="0">
                <a:solidFill>
                  <a:srgbClr val="FF0000"/>
                </a:solidFill>
              </a:rPr>
              <a:t>diet/exercise and genetics interact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Influences on Phenotype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381001"/>
          <a:ext cx="8229600" cy="5562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942">
                <a:tc>
                  <a:txBody>
                    <a:bodyPr/>
                    <a:lstStyle/>
                    <a:p>
                      <a:r>
                        <a:rPr lang="en-US" dirty="0" smtClean="0"/>
                        <a:t>Inheritance 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571"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Dominance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94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Codominance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7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Sex-linked</a:t>
                      </a:r>
                      <a:r>
                        <a:rPr lang="en-US" baseline="0" dirty="0" smtClean="0"/>
                        <a:t> Traits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7571">
                <a:tc>
                  <a:txBody>
                    <a:bodyPr/>
                    <a:lstStyle/>
                    <a:p>
                      <a:r>
                        <a:rPr lang="en-US" smtClean="0"/>
                        <a:t>Polygenic Inheritance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Pedigrees and </a:t>
            </a:r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follow traits through different generations in a </a:t>
            </a:r>
            <a:r>
              <a:rPr lang="en-US" dirty="0" smtClean="0"/>
              <a:t>family</a:t>
            </a:r>
          </a:p>
          <a:p>
            <a:endParaRPr lang="en-US" dirty="0"/>
          </a:p>
          <a:p>
            <a:r>
              <a:rPr lang="en-US" dirty="0" err="1"/>
              <a:t>Autosomal</a:t>
            </a:r>
            <a:r>
              <a:rPr lang="en-US" dirty="0"/>
              <a:t> Dominant</a:t>
            </a:r>
          </a:p>
          <a:p>
            <a:pPr lvl="1"/>
            <a:r>
              <a:rPr lang="en-US" dirty="0"/>
              <a:t>Affects males and females </a:t>
            </a:r>
            <a:r>
              <a:rPr lang="en-US" dirty="0" smtClean="0">
                <a:solidFill>
                  <a:srgbClr val="FF0000"/>
                </a:solidFill>
              </a:rPr>
              <a:t>equally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Many</a:t>
            </a:r>
            <a:r>
              <a:rPr lang="en-US" dirty="0" smtClean="0"/>
              <a:t> people </a:t>
            </a:r>
            <a:r>
              <a:rPr lang="en-US" dirty="0"/>
              <a:t>are affected</a:t>
            </a:r>
          </a:p>
          <a:p>
            <a:pPr lvl="1"/>
            <a:r>
              <a:rPr lang="en-US" dirty="0"/>
              <a:t>No </a:t>
            </a:r>
            <a:r>
              <a:rPr lang="en-US" dirty="0" smtClean="0">
                <a:solidFill>
                  <a:srgbClr val="FF0000"/>
                </a:solidFill>
              </a:rPr>
              <a:t>carriers, carriers are people that are heterozygous for a recessive trait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Autosomal</a:t>
            </a:r>
            <a:r>
              <a:rPr lang="en-US" dirty="0"/>
              <a:t> Recessive</a:t>
            </a:r>
          </a:p>
          <a:p>
            <a:pPr lvl="1"/>
            <a:r>
              <a:rPr lang="en-US" dirty="0"/>
              <a:t>Affects males and females </a:t>
            </a:r>
            <a:r>
              <a:rPr lang="en-US" dirty="0" smtClean="0">
                <a:solidFill>
                  <a:srgbClr val="FF0000"/>
                </a:solidFill>
              </a:rPr>
              <a:t>equally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Only 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few </a:t>
            </a:r>
            <a:r>
              <a:rPr lang="en-US" dirty="0" smtClean="0"/>
              <a:t>people </a:t>
            </a:r>
            <a:r>
              <a:rPr lang="en-US" dirty="0"/>
              <a:t>affected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Men and women can be carriers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Sex-linked</a:t>
            </a:r>
          </a:p>
          <a:p>
            <a:pPr lvl="1"/>
            <a:r>
              <a:rPr lang="en-US" dirty="0"/>
              <a:t>Affects </a:t>
            </a:r>
            <a:r>
              <a:rPr lang="en-US" dirty="0" smtClean="0">
                <a:solidFill>
                  <a:srgbClr val="FF0000"/>
                </a:solidFill>
              </a:rPr>
              <a:t>men</a:t>
            </a:r>
            <a:r>
              <a:rPr lang="en-US" dirty="0" smtClean="0"/>
              <a:t> more </a:t>
            </a:r>
            <a:r>
              <a:rPr lang="en-US" dirty="0"/>
              <a:t>than </a:t>
            </a:r>
            <a:r>
              <a:rPr lang="en-US" dirty="0" smtClean="0">
                <a:solidFill>
                  <a:srgbClr val="FF0000"/>
                </a:solidFill>
              </a:rPr>
              <a:t>women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Only </a:t>
            </a:r>
            <a:r>
              <a:rPr lang="en-US" dirty="0"/>
              <a:t>females are </a:t>
            </a:r>
            <a:r>
              <a:rPr lang="en-US" dirty="0" smtClean="0">
                <a:solidFill>
                  <a:srgbClr val="FF0000"/>
                </a:solidFill>
              </a:rPr>
              <a:t>carriers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macalester.edu/academics/psychology/whathap/ubnrp/visionwebsite04/pictures/pedigree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32031"/>
          <a:stretch/>
        </p:blipFill>
        <p:spPr bwMode="auto">
          <a:xfrm>
            <a:off x="685800" y="381000"/>
            <a:ext cx="8077200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807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Photograph that shows the </a:t>
            </a:r>
            <a:r>
              <a:rPr lang="en-US" dirty="0" smtClean="0">
                <a:solidFill>
                  <a:srgbClr val="FF0000"/>
                </a:solidFill>
              </a:rPr>
              <a:t>chromosomes </a:t>
            </a:r>
            <a:r>
              <a:rPr lang="en-US" dirty="0" smtClean="0"/>
              <a:t>of an individual</a:t>
            </a:r>
            <a:endParaRPr lang="en-US" dirty="0"/>
          </a:p>
          <a:p>
            <a:r>
              <a:rPr lang="en-US" dirty="0"/>
              <a:t>Abnormalities in chromosome number help to identify </a:t>
            </a:r>
            <a:r>
              <a:rPr lang="en-US" dirty="0" err="1" smtClean="0">
                <a:solidFill>
                  <a:srgbClr val="FF0000"/>
                </a:solidFill>
              </a:rPr>
              <a:t>nondisjunction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genetic disorders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 last set of chromosomes are always the </a:t>
            </a:r>
            <a:r>
              <a:rPr lang="en-US" dirty="0" smtClean="0">
                <a:solidFill>
                  <a:srgbClr val="FF0000"/>
                </a:solidFill>
              </a:rPr>
              <a:t>gender </a:t>
            </a:r>
            <a:r>
              <a:rPr lang="en-US" dirty="0" smtClean="0"/>
              <a:t>chromosomes</a:t>
            </a:r>
          </a:p>
          <a:p>
            <a:r>
              <a:rPr lang="en-US" dirty="0" smtClean="0"/>
              <a:t>The DNA is collected from the fetus with an </a:t>
            </a:r>
            <a:r>
              <a:rPr lang="en-US" dirty="0" smtClean="0">
                <a:solidFill>
                  <a:srgbClr val="FF0000"/>
                </a:solidFill>
              </a:rPr>
              <a:t>amniocentesis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914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Homozygous:  both alleles are the </a:t>
            </a:r>
            <a:r>
              <a:rPr lang="en-US" dirty="0" smtClean="0">
                <a:solidFill>
                  <a:srgbClr val="FF0000"/>
                </a:solidFill>
              </a:rPr>
              <a:t>same     AA or </a:t>
            </a:r>
            <a:r>
              <a:rPr lang="en-US" dirty="0" err="1" smtClean="0">
                <a:solidFill>
                  <a:srgbClr val="FF0000"/>
                </a:solidFill>
              </a:rPr>
              <a:t>aa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Also known as a </a:t>
            </a:r>
            <a:r>
              <a:rPr lang="en-US" dirty="0" smtClean="0">
                <a:solidFill>
                  <a:srgbClr val="FF0000"/>
                </a:solidFill>
              </a:rPr>
              <a:t>purebred</a:t>
            </a:r>
          </a:p>
          <a:p>
            <a:r>
              <a:rPr lang="en-US" dirty="0" smtClean="0"/>
              <a:t>Heterozygous:  the alleles are </a:t>
            </a:r>
            <a:r>
              <a:rPr lang="en-US" dirty="0" smtClean="0">
                <a:solidFill>
                  <a:srgbClr val="FF0000"/>
                </a:solidFill>
              </a:rPr>
              <a:t>different  Aa</a:t>
            </a:r>
          </a:p>
          <a:p>
            <a:pPr lvl="1"/>
            <a:r>
              <a:rPr lang="en-US" dirty="0" smtClean="0"/>
              <a:t>Also known as a </a:t>
            </a:r>
            <a:r>
              <a:rPr lang="en-US" dirty="0" smtClean="0">
                <a:solidFill>
                  <a:srgbClr val="FF0000"/>
                </a:solidFill>
              </a:rPr>
              <a:t>hybrid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of getting the DNA of a fetus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Amniocentesis</a:t>
            </a:r>
            <a:endParaRPr lang="en-US" dirty="0"/>
          </a:p>
        </p:txBody>
      </p:sp>
      <p:pic>
        <p:nvPicPr>
          <p:cNvPr id="1026" name="Picture 2" descr="http://www.mayoclinic.com/images/image_popup/pr7_amn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4953000" cy="429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blue and red striped tiger is crossed with a blue tiger.  What is the chance that they will produce more blue tigers?</a:t>
            </a:r>
          </a:p>
          <a:p>
            <a:endParaRPr lang="en-US" dirty="0" smtClean="0"/>
          </a:p>
          <a:p>
            <a:r>
              <a:rPr lang="en-US" dirty="0" smtClean="0"/>
              <a:t>A pink flower is crossed with another pink flower, what is the chance that they will produce </a:t>
            </a:r>
            <a:r>
              <a:rPr lang="en-US" smtClean="0"/>
              <a:t>a white flower?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3/28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man with </a:t>
            </a:r>
            <a:r>
              <a:rPr lang="en-US" dirty="0" err="1" smtClean="0"/>
              <a:t>hemophelia</a:t>
            </a:r>
            <a:r>
              <a:rPr lang="en-US" dirty="0" smtClean="0"/>
              <a:t> and a woman who is homozygous normal for the condition have a son together.  What is the chance the son will have </a:t>
            </a:r>
            <a:r>
              <a:rPr lang="en-US" dirty="0" err="1" smtClean="0"/>
              <a:t>hemophelia</a:t>
            </a:r>
            <a:r>
              <a:rPr lang="en-US" dirty="0" smtClean="0"/>
              <a:t>?</a:t>
            </a:r>
            <a:endParaRPr lang="en-US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woman who is a carrier for colorblindness and a normal man have a daughter.  What is the chance the daughter will be a carrier?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Autosomal Dominant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Symptoms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Memory loss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Loss of control of the body’s movement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Depression and mood swings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Huntington’s Disease</a:t>
            </a:r>
            <a:endParaRPr lang="en-US" dirty="0"/>
          </a:p>
        </p:txBody>
      </p:sp>
      <p:pic>
        <p:nvPicPr>
          <p:cNvPr id="4" name="Picture 18" descr="5martin5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2908081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9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6800"/>
          </a:xfrm>
        </p:spPr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Blood cells resemble crescent moons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Oxygen cannot get to tissues well and patients are anemic (low iron in blood)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Anemia</a:t>
            </a:r>
            <a:endParaRPr lang="en-US" dirty="0"/>
          </a:p>
        </p:txBody>
      </p:sp>
      <p:pic>
        <p:nvPicPr>
          <p:cNvPr id="4098" name="Picture 2" descr="http://learn.genetics.utah.edu/content/disorders/whataregd/sicklecell/images/sicklec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8575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Sometimes being </a:t>
            </a:r>
            <a:r>
              <a:rPr lang="en-US" dirty="0" smtClean="0">
                <a:solidFill>
                  <a:srgbClr val="FF0000"/>
                </a:solidFill>
              </a:rPr>
              <a:t>heterozygous</a:t>
            </a:r>
            <a:r>
              <a:rPr lang="en-US" dirty="0" smtClean="0"/>
              <a:t> for a genetic condition allows the individual to survive where a </a:t>
            </a:r>
            <a:r>
              <a:rPr lang="en-US" dirty="0" smtClean="0">
                <a:solidFill>
                  <a:srgbClr val="FF0000"/>
                </a:solidFill>
              </a:rPr>
              <a:t>homozygous dominant </a:t>
            </a:r>
            <a:r>
              <a:rPr lang="en-US" dirty="0" smtClean="0"/>
              <a:t>person would </a:t>
            </a:r>
            <a:r>
              <a:rPr lang="en-US" dirty="0" smtClean="0">
                <a:solidFill>
                  <a:srgbClr val="FF0000"/>
                </a:solidFill>
              </a:rPr>
              <a:t>die</a:t>
            </a:r>
          </a:p>
          <a:p>
            <a:r>
              <a:rPr lang="en-US" dirty="0" smtClean="0"/>
              <a:t>EX:  being </a:t>
            </a:r>
            <a:r>
              <a:rPr lang="en-US" dirty="0" smtClean="0">
                <a:solidFill>
                  <a:srgbClr val="FF0000"/>
                </a:solidFill>
              </a:rPr>
              <a:t>heterozygous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sickle cell </a:t>
            </a:r>
            <a:r>
              <a:rPr lang="en-US" dirty="0" smtClean="0"/>
              <a:t>gives partial immunity to </a:t>
            </a:r>
            <a:r>
              <a:rPr lang="en-US" dirty="0" smtClean="0">
                <a:solidFill>
                  <a:srgbClr val="FF0000"/>
                </a:solidFill>
              </a:rPr>
              <a:t>malaria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Heterozygous Advantage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Autosomal Recessive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Symptoms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Mucous builds up in the lungs, liver, and intestines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Treatment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Have to clear the mucous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Cystic Fibrosis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219097" cy="3581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0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Autosomal Recessive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Symptoms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Affects the brain cells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Lose ability to control body’s movement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Blindness, deafness, paralysis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</a:t>
            </a:r>
            <a:r>
              <a:rPr lang="en-US" dirty="0" smtClean="0"/>
              <a:t> Sachs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91000"/>
            <a:ext cx="2971800" cy="2220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r="6621"/>
          <a:stretch>
            <a:fillRect/>
          </a:stretch>
        </p:blipFill>
        <p:spPr bwMode="auto">
          <a:xfrm>
            <a:off x="4419600" y="4191000"/>
            <a:ext cx="3060700" cy="2124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1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Autosomal Recessive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Symptoms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Unable to break down the amino acid phenylalanine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Causes brain damage, epilepsy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Treatment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protein diet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Phenylketonuria (PKU)</a:t>
            </a:r>
            <a:endParaRPr lang="en-US" dirty="0"/>
          </a:p>
        </p:txBody>
      </p:sp>
      <p:pic>
        <p:nvPicPr>
          <p:cNvPr id="4" name="Picture 17" descr="Boy with untreated PKU. He usually shows electroencephalogram abnormalities, and may show a reduction in head size.  He is likely to have a distinct, musty, unpleasant odor, and to have lighter hair and less skin pigment than other members of his family"/>
          <p:cNvPicPr>
            <a:picLocks noChangeAspect="1" noChangeArrowheads="1"/>
          </p:cNvPicPr>
          <p:nvPr/>
        </p:nvPicPr>
        <p:blipFill>
          <a:blip r:embed="rId2" cstate="print"/>
          <a:srcRect r="49203"/>
          <a:stretch>
            <a:fillRect/>
          </a:stretch>
        </p:blipFill>
        <p:spPr bwMode="auto">
          <a:xfrm>
            <a:off x="6400800" y="3200400"/>
            <a:ext cx="22759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3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Homozygous vs Heterozygous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783434"/>
            <a:ext cx="4040188" cy="762000"/>
          </a:xfrm>
        </p:spPr>
        <p:txBody>
          <a:bodyPr/>
          <a:lstStyle/>
          <a:p>
            <a:r>
              <a:rPr lang="en-US" dirty="0" smtClean="0"/>
              <a:t>Alleles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-1587" y="4282420"/>
            <a:ext cx="4041775" cy="762000"/>
          </a:xfrm>
        </p:spPr>
        <p:txBody>
          <a:bodyPr/>
          <a:lstStyle/>
          <a:p>
            <a:r>
              <a:rPr lang="en-US" dirty="0" smtClean="0"/>
              <a:t>Trait</a:t>
            </a:r>
            <a:endParaRPr lang="en-US" dirty="0"/>
          </a:p>
        </p:txBody>
      </p:sp>
      <p:pic>
        <p:nvPicPr>
          <p:cNvPr id="1030" name="Picture 6" descr="Image result for homozygous vs heterozygous trai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44" y="3236135"/>
            <a:ext cx="4613564" cy="26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mozygous vs heterozygo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36" y="1610519"/>
            <a:ext cx="450272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Sex Linked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Symptoms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Unable to clot blood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Treatment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Blood transfusions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Hemophelia</a:t>
            </a:r>
            <a:endParaRPr lang="en-US" dirty="0"/>
          </a:p>
        </p:txBody>
      </p:sp>
      <p:pic>
        <p:nvPicPr>
          <p:cNvPr id="4" name="Picture 6" descr="mattie_smbo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733800" cy="474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48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 linked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Symptoms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Unable to tell the difference between certain colors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blindness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Color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32" descr="Color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33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038" descr="Color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1044" descr="Color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657600"/>
            <a:ext cx="30480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050"/>
          <p:cNvSpPr txBox="1">
            <a:spLocks noChangeArrowheads="1"/>
          </p:cNvSpPr>
          <p:nvPr/>
        </p:nvSpPr>
        <p:spPr bwMode="auto">
          <a:xfrm>
            <a:off x="3581400" y="914400"/>
            <a:ext cx="19812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/>
              <a:t>What</a:t>
            </a:r>
          </a:p>
          <a:p>
            <a:pPr algn="ctr">
              <a:spcBef>
                <a:spcPct val="50000"/>
              </a:spcBef>
            </a:pPr>
            <a:r>
              <a:rPr lang="en-US" sz="4800" b="1"/>
              <a:t>Colors</a:t>
            </a:r>
          </a:p>
          <a:p>
            <a:pPr algn="ctr">
              <a:spcBef>
                <a:spcPct val="50000"/>
              </a:spcBef>
            </a:pPr>
            <a:r>
              <a:rPr lang="en-US" sz="4800" b="1"/>
              <a:t>Do</a:t>
            </a:r>
          </a:p>
          <a:p>
            <a:pPr algn="ctr">
              <a:spcBef>
                <a:spcPct val="50000"/>
              </a:spcBef>
            </a:pPr>
            <a:r>
              <a:rPr lang="en-US" sz="4800" b="1"/>
              <a:t>You</a:t>
            </a:r>
          </a:p>
          <a:p>
            <a:pPr algn="ctr">
              <a:spcBef>
                <a:spcPct val="50000"/>
              </a:spcBef>
            </a:pPr>
            <a:r>
              <a:rPr lang="en-US" sz="4800" b="1"/>
              <a:t>See?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Trisomy</a:t>
            </a:r>
            <a:r>
              <a:rPr lang="en-US" dirty="0" smtClean="0">
                <a:solidFill>
                  <a:srgbClr val="FF0000"/>
                </a:solidFill>
              </a:rPr>
              <a:t> 21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 chromosomes at 21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spot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Syndrome</a:t>
            </a:r>
            <a:endParaRPr lang="en-US" dirty="0"/>
          </a:p>
        </p:txBody>
      </p:sp>
      <p:pic>
        <p:nvPicPr>
          <p:cNvPr id="3074" name="Picture 2" descr="http://learn.genetics.utah.edu/content/disorders/whataregd/down/images/trisom21_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1" b="35506"/>
          <a:stretch>
            <a:fillRect/>
          </a:stretch>
        </p:blipFill>
        <p:spPr bwMode="auto">
          <a:xfrm>
            <a:off x="6400800" y="2057400"/>
            <a:ext cx="2343150" cy="33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Monosomy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Only 1 X chromosome, no other X or Y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Turners Syndrome</a:t>
            </a:r>
            <a:endParaRPr lang="en-US" dirty="0"/>
          </a:p>
        </p:txBody>
      </p:sp>
      <p:pic>
        <p:nvPicPr>
          <p:cNvPr id="1026" name="Picture 2" descr="http://learn.genetics.utah.edu/content/disorders/whataregd/turner/images/turner_per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57144"/>
            <a:ext cx="2057400" cy="41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Trisomy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Has genotype XXY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Symptoms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Increased female sex characteristics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Treatment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Hormone therapy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Klinefelter’s</a:t>
            </a:r>
            <a:r>
              <a:rPr lang="en-US" dirty="0" smtClean="0"/>
              <a:t> Syndrome</a:t>
            </a:r>
            <a:endParaRPr lang="en-US" dirty="0"/>
          </a:p>
        </p:txBody>
      </p:sp>
      <p:pic>
        <p:nvPicPr>
          <p:cNvPr id="2050" name="Picture 2" descr="http://learn.genetics.utah.edu/content/disorders/whataregd/klinefelter/images/kleinfelter_per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3289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A man with A blood and a woman with B blood have a child with O blood.  Is this possible?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is the genotype of a person with AB blood?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genotype is the father is the mother has blood type A and the child is blood type B?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4/10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/>
              <a:t>A roan cow shows co-dominance in fur color (brown and white). What is the phenotype ratio expected if a roan cow and a roan bull mate together</a:t>
            </a:r>
            <a:r>
              <a:rPr lang="en-US" sz="2000" b="1" dirty="0" smtClean="0"/>
              <a:t>?</a:t>
            </a:r>
          </a:p>
          <a:p>
            <a:r>
              <a:rPr lang="en-US" sz="2000" b="1" dirty="0"/>
              <a:t>If butterflies can have straight or curly antennae, and curly is recessive; what is the possibility that a pure breeding straight who is crossed with a hybrid straight, will have offspring with straight antennae</a:t>
            </a:r>
            <a:r>
              <a:rPr lang="en-US" sz="2000" b="1" dirty="0" smtClean="0"/>
              <a:t>?</a:t>
            </a:r>
          </a:p>
          <a:p>
            <a:r>
              <a:rPr lang="en-US" sz="2000" b="1" dirty="0"/>
              <a:t>In a flowering plant species, red flower color (R) is incompletely dominant over white flower color (W). What is the genotype of any red-flowering plant resulting from this species?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Warmup 4/13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this pedigree and identify</a:t>
            </a:r>
          </a:p>
          <a:p>
            <a:pPr lvl="1"/>
            <a:r>
              <a:rPr lang="en-US" dirty="0" smtClean="0"/>
              <a:t>Dominant, recessive, or sex-linked</a:t>
            </a:r>
          </a:p>
          <a:p>
            <a:pPr lvl="1"/>
            <a:r>
              <a:rPr lang="en-US" dirty="0" smtClean="0"/>
              <a:t>Identify the genotype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11/13</a:t>
            </a:r>
            <a:endParaRPr lang="en-US" dirty="0"/>
          </a:p>
        </p:txBody>
      </p:sp>
      <p:pic>
        <p:nvPicPr>
          <p:cNvPr id="1026" name="Picture 2" descr="Image result for pedi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6172200" cy="473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Genotype:  </a:t>
            </a:r>
            <a:r>
              <a:rPr lang="en-US" dirty="0" smtClean="0">
                <a:solidFill>
                  <a:srgbClr val="FF0000"/>
                </a:solidFill>
              </a:rPr>
              <a:t>combination of dominant and recessive alleles (Tt)</a:t>
            </a:r>
          </a:p>
          <a:p>
            <a:r>
              <a:rPr lang="en-US" dirty="0" smtClean="0"/>
              <a:t>Phenotype:  </a:t>
            </a:r>
            <a:r>
              <a:rPr lang="en-US" dirty="0" smtClean="0">
                <a:solidFill>
                  <a:srgbClr val="FF0000"/>
                </a:solidFill>
              </a:rPr>
              <a:t>what you look like on the outside     </a:t>
            </a:r>
            <a:r>
              <a:rPr lang="en-US" dirty="0" smtClean="0"/>
              <a:t>(tall)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17927</TotalTime>
  <Words>2649</Words>
  <Application>Microsoft Office PowerPoint</Application>
  <PresentationFormat>On-screen Show (4:3)</PresentationFormat>
  <Paragraphs>497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Warmup 11/01</vt:lpstr>
      <vt:lpstr>Warmup 11/01</vt:lpstr>
      <vt:lpstr>PowerPoint Presentation</vt:lpstr>
      <vt:lpstr>Genetics!!</vt:lpstr>
      <vt:lpstr>What is Genetics</vt:lpstr>
      <vt:lpstr>Terms</vt:lpstr>
      <vt:lpstr>Terms</vt:lpstr>
      <vt:lpstr>Homozygous vs Heterozygous</vt:lpstr>
      <vt:lpstr>PowerPoint Presentation</vt:lpstr>
      <vt:lpstr>Gregor Mendel</vt:lpstr>
      <vt:lpstr>The Experiment</vt:lpstr>
      <vt:lpstr>Mendel’s Laws of Genetics</vt:lpstr>
      <vt:lpstr>Law of Independent Assortment</vt:lpstr>
      <vt:lpstr>Hitchhiker’s Thumb</vt:lpstr>
      <vt:lpstr>Albinism</vt:lpstr>
      <vt:lpstr>Photic Sneeze Reflex</vt:lpstr>
      <vt:lpstr>Tongue Rolling</vt:lpstr>
      <vt:lpstr>Polydactly (Six digits)</vt:lpstr>
      <vt:lpstr>Warmup 10/10</vt:lpstr>
      <vt:lpstr>Warmup 11/02</vt:lpstr>
      <vt:lpstr>Punnett Squares</vt:lpstr>
      <vt:lpstr>Example</vt:lpstr>
      <vt:lpstr>Example</vt:lpstr>
      <vt:lpstr>Example</vt:lpstr>
      <vt:lpstr>Important Cross Ratios</vt:lpstr>
      <vt:lpstr>Warmup 10/12</vt:lpstr>
      <vt:lpstr>Warmup 3/09</vt:lpstr>
      <vt:lpstr>Warmup 11/05</vt:lpstr>
      <vt:lpstr>Mendelian/Simple Inheritance</vt:lpstr>
      <vt:lpstr>Mendelian/Simple Inheritance</vt:lpstr>
      <vt:lpstr>Codominance</vt:lpstr>
      <vt:lpstr>Codominance</vt:lpstr>
      <vt:lpstr>Incomplete Dominance</vt:lpstr>
      <vt:lpstr>Incomplete Dominance</vt:lpstr>
      <vt:lpstr>Codominance and Incomplete Dominance Comparison</vt:lpstr>
      <vt:lpstr>Non-Mendelian Genetics</vt:lpstr>
      <vt:lpstr>Co-Dominance</vt:lpstr>
      <vt:lpstr> </vt:lpstr>
      <vt:lpstr>Incomplete Dominance</vt:lpstr>
      <vt:lpstr>PowerPoint Presentation</vt:lpstr>
      <vt:lpstr>Copy this into your chart</vt:lpstr>
      <vt:lpstr>Copy this into your chart</vt:lpstr>
      <vt:lpstr>Dragons</vt:lpstr>
      <vt:lpstr>Warmup 4/12</vt:lpstr>
      <vt:lpstr>Warmup 11/06</vt:lpstr>
      <vt:lpstr>Multiple Alleles</vt:lpstr>
      <vt:lpstr>Blood Typing</vt:lpstr>
      <vt:lpstr>Blood Type Example</vt:lpstr>
      <vt:lpstr>Warmup 11/07</vt:lpstr>
      <vt:lpstr>Sex-Linked Traits</vt:lpstr>
      <vt:lpstr>Examples</vt:lpstr>
      <vt:lpstr>Warmup 10/13</vt:lpstr>
      <vt:lpstr>Warmup 3/10</vt:lpstr>
      <vt:lpstr>Warmup 1/08</vt:lpstr>
      <vt:lpstr>Warmup 3/15</vt:lpstr>
      <vt:lpstr>Warmup 4/10</vt:lpstr>
      <vt:lpstr>Warmup 4/10</vt:lpstr>
      <vt:lpstr>Warmup 11/09</vt:lpstr>
      <vt:lpstr>Polygenic Inheritance</vt:lpstr>
      <vt:lpstr>Environmental Influences on Phenotype</vt:lpstr>
      <vt:lpstr>Environmental Influences on Phenotype</vt:lpstr>
      <vt:lpstr>PowerPoint Presentation</vt:lpstr>
      <vt:lpstr>Pedigrees and Karyotypes</vt:lpstr>
      <vt:lpstr>PowerPoint Presentation</vt:lpstr>
      <vt:lpstr>PowerPoint Presentation</vt:lpstr>
      <vt:lpstr>PowerPoint Presentation</vt:lpstr>
      <vt:lpstr>PowerPoint Presentation</vt:lpstr>
      <vt:lpstr>Karyotypes</vt:lpstr>
      <vt:lpstr>PowerPoint Presentation</vt:lpstr>
      <vt:lpstr>Amniocentesis</vt:lpstr>
      <vt:lpstr>Warmup 3/28</vt:lpstr>
      <vt:lpstr>Warmup 11/8</vt:lpstr>
      <vt:lpstr>Genetic Disorders</vt:lpstr>
      <vt:lpstr>Huntington’s Disease</vt:lpstr>
      <vt:lpstr>Sickle Cell Anemia</vt:lpstr>
      <vt:lpstr>Heterozygous Advantage</vt:lpstr>
      <vt:lpstr> Cystic Fibrosis</vt:lpstr>
      <vt:lpstr>Tay Sachs</vt:lpstr>
      <vt:lpstr>Phenylketonuria (PKU)</vt:lpstr>
      <vt:lpstr>Hemophelia</vt:lpstr>
      <vt:lpstr>Color blindness</vt:lpstr>
      <vt:lpstr>PowerPoint Presentation</vt:lpstr>
      <vt:lpstr>Down Syndrome</vt:lpstr>
      <vt:lpstr>Turners Syndrome</vt:lpstr>
      <vt:lpstr>Klinefelter’s Syndrome</vt:lpstr>
      <vt:lpstr>Warmup 4/10</vt:lpstr>
      <vt:lpstr>Warmup 4/13</vt:lpstr>
      <vt:lpstr>Warmup 11/13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Genetics!!</dc:title>
  <dc:creator>erict.nebel</dc:creator>
  <cp:lastModifiedBy>Nebel, Eric T.</cp:lastModifiedBy>
  <cp:revision>189</cp:revision>
  <dcterms:created xsi:type="dcterms:W3CDTF">2012-11-15T17:16:09Z</dcterms:created>
  <dcterms:modified xsi:type="dcterms:W3CDTF">2018-11-13T18:21:03Z</dcterms:modified>
</cp:coreProperties>
</file>