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07" r:id="rId2"/>
    <p:sldId id="256" r:id="rId3"/>
    <p:sldId id="259" r:id="rId4"/>
    <p:sldId id="260" r:id="rId5"/>
    <p:sldId id="261" r:id="rId6"/>
    <p:sldId id="266"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5/8/2018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Warmup 5/08</a:t>
            </a:r>
            <a:endParaRPr lang="en-US"/>
          </a:p>
        </p:txBody>
      </p:sp>
      <p:sp>
        <p:nvSpPr>
          <p:cNvPr id="5" name="Content Placeholder 4"/>
          <p:cNvSpPr>
            <a:spLocks noGrp="1"/>
          </p:cNvSpPr>
          <p:nvPr>
            <p:ph sz="quarter" idx="13"/>
          </p:nvPr>
        </p:nvSpPr>
        <p:spPr/>
        <p:txBody>
          <a:bodyPr>
            <a:normAutofit/>
          </a:bodyPr>
          <a:lstStyle/>
          <a:p>
            <a:r>
              <a:rPr lang="en-US" sz="2800" dirty="0"/>
              <a:t>Describe what a notochord and a dorsal nerve cord is.</a:t>
            </a:r>
          </a:p>
          <a:p>
            <a:r>
              <a:rPr lang="en-US" sz="2800" dirty="0" smtClean="0"/>
              <a:t>What </a:t>
            </a:r>
            <a:r>
              <a:rPr lang="en-US" sz="2800" dirty="0"/>
              <a:t>is a defining characteristic of superclass </a:t>
            </a:r>
            <a:r>
              <a:rPr lang="en-US" sz="2800" dirty="0" err="1"/>
              <a:t>agnatha</a:t>
            </a:r>
            <a:r>
              <a:rPr lang="en-US" sz="2800" dirty="0"/>
              <a:t>?</a:t>
            </a:r>
          </a:p>
          <a:p>
            <a:r>
              <a:rPr lang="en-US" sz="2800" dirty="0" smtClean="0"/>
              <a:t>What </a:t>
            </a:r>
            <a:r>
              <a:rPr lang="en-US" sz="2800" dirty="0"/>
              <a:t>is a defining characteristic of class </a:t>
            </a:r>
            <a:r>
              <a:rPr lang="en-US" sz="2800" dirty="0" err="1"/>
              <a:t>chondrichtyes</a:t>
            </a:r>
            <a:r>
              <a:rPr lang="en-US" sz="2800" dirty="0"/>
              <a:t>?</a:t>
            </a:r>
          </a:p>
          <a:p>
            <a:r>
              <a:rPr lang="en-US" sz="2800" dirty="0" smtClean="0"/>
              <a:t>What </a:t>
            </a:r>
            <a:r>
              <a:rPr lang="en-US" sz="2800" dirty="0"/>
              <a:t>is the difference between viviparous, ovoviviparous, and viviparous?</a:t>
            </a:r>
          </a:p>
          <a:p>
            <a:endParaRPr lang="en-US" sz="2800" dirty="0"/>
          </a:p>
        </p:txBody>
      </p:sp>
    </p:spTree>
    <p:extLst>
      <p:ext uri="{BB962C8B-B14F-4D97-AF65-F5344CB8AC3E}">
        <p14:creationId xmlns:p14="http://schemas.microsoft.com/office/powerpoint/2010/main" val="3537033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Evolution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1659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methods of Evolution</a:t>
            </a:r>
            <a:endParaRPr lang="en-US" dirty="0"/>
          </a:p>
        </p:txBody>
      </p:sp>
      <p:sp>
        <p:nvSpPr>
          <p:cNvPr id="3" name="Content Placeholder 2"/>
          <p:cNvSpPr>
            <a:spLocks noGrp="1"/>
          </p:cNvSpPr>
          <p:nvPr>
            <p:ph sz="quarter" idx="13"/>
          </p:nvPr>
        </p:nvSpPr>
        <p:spPr/>
        <p:txBody>
          <a:bodyPr>
            <a:noAutofit/>
          </a:bodyPr>
          <a:lstStyle/>
          <a:p>
            <a:r>
              <a:rPr lang="en-US" sz="2800" dirty="0" smtClean="0"/>
              <a:t>Microevolution:  Changes in Gene Frequencies</a:t>
            </a:r>
          </a:p>
          <a:p>
            <a:pPr lvl="1"/>
            <a:r>
              <a:rPr lang="en-US" sz="2400" dirty="0" smtClean="0"/>
              <a:t>Gene Frequency:  the percentage of each allele for a gene in a population</a:t>
            </a:r>
          </a:p>
          <a:p>
            <a:r>
              <a:rPr lang="en-US" sz="2800" dirty="0" smtClean="0"/>
              <a:t>Macroevolution:  Changes in the genetic structure of populations thus creating new species</a:t>
            </a:r>
          </a:p>
          <a:p>
            <a:pPr lvl="1"/>
            <a:r>
              <a:rPr lang="en-US" sz="2400" dirty="0" smtClean="0"/>
              <a:t>Populations evolve, not individuals</a:t>
            </a:r>
          </a:p>
          <a:p>
            <a:pPr lvl="1"/>
            <a:r>
              <a:rPr lang="en-US" sz="2400" dirty="0" smtClean="0"/>
              <a:t>Genetic Variation is necessary</a:t>
            </a:r>
            <a:endParaRPr lang="en-US" sz="2400" dirty="0"/>
          </a:p>
        </p:txBody>
      </p:sp>
    </p:spTree>
    <p:extLst>
      <p:ext uri="{BB962C8B-B14F-4D97-AF65-F5344CB8AC3E}">
        <p14:creationId xmlns:p14="http://schemas.microsoft.com/office/powerpoint/2010/main" val="131771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for Evolution</a:t>
            </a:r>
            <a:endParaRPr lang="en-US" dirty="0"/>
          </a:p>
        </p:txBody>
      </p:sp>
      <p:sp>
        <p:nvSpPr>
          <p:cNvPr id="3" name="Content Placeholder 2"/>
          <p:cNvSpPr>
            <a:spLocks noGrp="1"/>
          </p:cNvSpPr>
          <p:nvPr>
            <p:ph sz="quarter" idx="13"/>
          </p:nvPr>
        </p:nvSpPr>
        <p:spPr>
          <a:xfrm>
            <a:off x="913775" y="2118897"/>
            <a:ext cx="10363826" cy="3424107"/>
          </a:xfrm>
        </p:spPr>
        <p:txBody>
          <a:bodyPr>
            <a:noAutofit/>
          </a:bodyPr>
          <a:lstStyle/>
          <a:p>
            <a:r>
              <a:rPr lang="en-US" sz="3600" dirty="0" smtClean="0"/>
              <a:t>Fossils-remains </a:t>
            </a:r>
            <a:r>
              <a:rPr lang="en-US" sz="3600" dirty="0"/>
              <a:t>or imprints of organisms that have been preserved.</a:t>
            </a:r>
          </a:p>
          <a:p>
            <a:pPr lvl="1"/>
            <a:r>
              <a:rPr lang="en-US" sz="3200" dirty="0" smtClean="0"/>
              <a:t>Mold </a:t>
            </a:r>
            <a:r>
              <a:rPr lang="en-US" sz="3200" dirty="0"/>
              <a:t>fossil- impression left in surrounding rock by the decay of organic matter.</a:t>
            </a:r>
          </a:p>
          <a:p>
            <a:pPr lvl="1"/>
            <a:r>
              <a:rPr lang="en-US" sz="3200" dirty="0" smtClean="0"/>
              <a:t>Cast </a:t>
            </a:r>
            <a:r>
              <a:rPr lang="en-US" sz="3200" dirty="0"/>
              <a:t>fossil-natural filling of a mold left behind after a fossil has been removed from the rock by a solution</a:t>
            </a:r>
            <a:r>
              <a:rPr lang="en-US" sz="3200" dirty="0" smtClean="0"/>
              <a:t>.</a:t>
            </a:r>
            <a:endParaRPr lang="en-US" sz="3200" dirty="0"/>
          </a:p>
        </p:txBody>
      </p:sp>
    </p:spTree>
    <p:extLst>
      <p:ext uri="{BB962C8B-B14F-4D97-AF65-F5344CB8AC3E}">
        <p14:creationId xmlns:p14="http://schemas.microsoft.com/office/powerpoint/2010/main" val="3227550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for Evolution</a:t>
            </a:r>
            <a:endParaRPr lang="en-US" dirty="0"/>
          </a:p>
        </p:txBody>
      </p:sp>
      <p:sp>
        <p:nvSpPr>
          <p:cNvPr id="3" name="Content Placeholder 2"/>
          <p:cNvSpPr>
            <a:spLocks noGrp="1"/>
          </p:cNvSpPr>
          <p:nvPr>
            <p:ph sz="quarter" idx="13"/>
          </p:nvPr>
        </p:nvSpPr>
        <p:spPr/>
        <p:txBody>
          <a:bodyPr>
            <a:normAutofit/>
          </a:bodyPr>
          <a:lstStyle/>
          <a:p>
            <a:r>
              <a:rPr lang="en-US" sz="3200" dirty="0" smtClean="0"/>
              <a:t>Fossils</a:t>
            </a:r>
          </a:p>
          <a:p>
            <a:pPr lvl="1"/>
            <a:r>
              <a:rPr lang="en-US" sz="2800" dirty="0" err="1"/>
              <a:t>Permineralization</a:t>
            </a:r>
            <a:r>
              <a:rPr lang="en-US" sz="2800" dirty="0"/>
              <a:t>: the process by which shell or skeletal material is infiltrated by mineral matter making the hard part denser and heavier. Also known as petrification. In petrified wood, wood is present, but minerals have filled the little holes.</a:t>
            </a:r>
          </a:p>
          <a:p>
            <a:pPr lvl="1"/>
            <a:endParaRPr lang="en-US" sz="2800" dirty="0"/>
          </a:p>
        </p:txBody>
      </p:sp>
    </p:spTree>
    <p:extLst>
      <p:ext uri="{BB962C8B-B14F-4D97-AF65-F5344CB8AC3E}">
        <p14:creationId xmlns:p14="http://schemas.microsoft.com/office/powerpoint/2010/main" val="1002220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Evolution</a:t>
            </a:r>
            <a:endParaRPr lang="en-US" dirty="0"/>
          </a:p>
        </p:txBody>
      </p:sp>
      <p:sp>
        <p:nvSpPr>
          <p:cNvPr id="3" name="Content Placeholder 2"/>
          <p:cNvSpPr>
            <a:spLocks noGrp="1"/>
          </p:cNvSpPr>
          <p:nvPr>
            <p:ph sz="quarter" idx="13"/>
          </p:nvPr>
        </p:nvSpPr>
        <p:spPr/>
        <p:txBody>
          <a:bodyPr>
            <a:noAutofit/>
          </a:bodyPr>
          <a:lstStyle/>
          <a:p>
            <a:r>
              <a:rPr lang="en-US" sz="3200" dirty="0" smtClean="0"/>
              <a:t>Fossils</a:t>
            </a:r>
            <a:endParaRPr lang="en-US" sz="3200" dirty="0"/>
          </a:p>
          <a:p>
            <a:pPr lvl="1"/>
            <a:r>
              <a:rPr lang="en-US" sz="2800" dirty="0" smtClean="0"/>
              <a:t>Replacement fossils-process of fossilization in which the original mineral material of a hard part is replaced by another mineral. Eventually there will be no organic molecules.</a:t>
            </a:r>
          </a:p>
          <a:p>
            <a:pPr lvl="1"/>
            <a:r>
              <a:rPr lang="en-US" sz="2800" dirty="0" smtClean="0"/>
              <a:t>Organic matter-some organic material can be left behind such as bones, teeth and other materials rich in minerals.</a:t>
            </a:r>
          </a:p>
        </p:txBody>
      </p:sp>
    </p:spTree>
    <p:extLst>
      <p:ext uri="{BB962C8B-B14F-4D97-AF65-F5344CB8AC3E}">
        <p14:creationId xmlns:p14="http://schemas.microsoft.com/office/powerpoint/2010/main" val="137865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Evolution</a:t>
            </a:r>
            <a:endParaRPr lang="en-US" dirty="0"/>
          </a:p>
        </p:txBody>
      </p:sp>
      <p:sp>
        <p:nvSpPr>
          <p:cNvPr id="3" name="Content Placeholder 2"/>
          <p:cNvSpPr>
            <a:spLocks noGrp="1"/>
          </p:cNvSpPr>
          <p:nvPr>
            <p:ph sz="quarter" idx="13"/>
          </p:nvPr>
        </p:nvSpPr>
        <p:spPr/>
        <p:txBody>
          <a:bodyPr>
            <a:noAutofit/>
          </a:bodyPr>
          <a:lstStyle/>
          <a:p>
            <a:r>
              <a:rPr lang="en-US" sz="3600" dirty="0" smtClean="0"/>
              <a:t>Fossils</a:t>
            </a:r>
          </a:p>
          <a:p>
            <a:pPr lvl="1"/>
            <a:r>
              <a:rPr lang="en-US" sz="3200" dirty="0"/>
              <a:t>Preservation-organisms that are entrapped quickly and completely in an oxygen free environment preventing decay. Examples include insects in amber, tar pits, peat bogs, glacial ice and volcanic ash.</a:t>
            </a:r>
          </a:p>
          <a:p>
            <a:pPr lvl="1"/>
            <a:endParaRPr lang="en-US" sz="3200" dirty="0"/>
          </a:p>
        </p:txBody>
      </p:sp>
    </p:spTree>
    <p:extLst>
      <p:ext uri="{BB962C8B-B14F-4D97-AF65-F5344CB8AC3E}">
        <p14:creationId xmlns:p14="http://schemas.microsoft.com/office/powerpoint/2010/main" val="2259345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Evolution</a:t>
            </a:r>
            <a:endParaRPr lang="en-US" dirty="0"/>
          </a:p>
        </p:txBody>
      </p:sp>
      <p:sp>
        <p:nvSpPr>
          <p:cNvPr id="3" name="Content Placeholder 2"/>
          <p:cNvSpPr>
            <a:spLocks noGrp="1"/>
          </p:cNvSpPr>
          <p:nvPr>
            <p:ph sz="quarter" idx="13"/>
          </p:nvPr>
        </p:nvSpPr>
        <p:spPr/>
        <p:txBody>
          <a:bodyPr>
            <a:noAutofit/>
          </a:bodyPr>
          <a:lstStyle/>
          <a:p>
            <a:r>
              <a:rPr lang="en-US" sz="3200" dirty="0" smtClean="0"/>
              <a:t>Comparative </a:t>
            </a:r>
            <a:r>
              <a:rPr lang="en-US" sz="3200" dirty="0"/>
              <a:t>anatomy-</a:t>
            </a:r>
          </a:p>
          <a:p>
            <a:pPr lvl="1"/>
            <a:r>
              <a:rPr lang="en-US" sz="2800" dirty="0" smtClean="0"/>
              <a:t>homologous </a:t>
            </a:r>
            <a:r>
              <a:rPr lang="en-US" sz="2800" dirty="0"/>
              <a:t>structures-same structure different function. Ex. Human arm and wing of an eagle have same bone structure. This may indicate a common ancestor.</a:t>
            </a:r>
          </a:p>
          <a:p>
            <a:pPr lvl="1"/>
            <a:r>
              <a:rPr lang="en-US" sz="2800" dirty="0" smtClean="0"/>
              <a:t>analogous </a:t>
            </a:r>
            <a:r>
              <a:rPr lang="en-US" sz="2800" dirty="0"/>
              <a:t>structures-Similar function but different structure. Ex. Bird wing and butterfly wing. This may indicate evolution in a similar environment</a:t>
            </a:r>
            <a:r>
              <a:rPr lang="en-US" sz="2800" dirty="0" smtClean="0"/>
              <a:t>.</a:t>
            </a:r>
            <a:endParaRPr lang="en-US" sz="2800" dirty="0"/>
          </a:p>
        </p:txBody>
      </p:sp>
    </p:spTree>
    <p:extLst>
      <p:ext uri="{BB962C8B-B14F-4D97-AF65-F5344CB8AC3E}">
        <p14:creationId xmlns:p14="http://schemas.microsoft.com/office/powerpoint/2010/main" val="1906745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Evolution</a:t>
            </a:r>
            <a:endParaRPr lang="en-US" dirty="0"/>
          </a:p>
        </p:txBody>
      </p:sp>
      <p:sp>
        <p:nvSpPr>
          <p:cNvPr id="3" name="Content Placeholder 2"/>
          <p:cNvSpPr>
            <a:spLocks noGrp="1"/>
          </p:cNvSpPr>
          <p:nvPr>
            <p:ph sz="quarter" idx="13"/>
          </p:nvPr>
        </p:nvSpPr>
        <p:spPr/>
        <p:txBody>
          <a:bodyPr>
            <a:noAutofit/>
          </a:bodyPr>
          <a:lstStyle/>
          <a:p>
            <a:r>
              <a:rPr lang="en-US" sz="3200" dirty="0" smtClean="0"/>
              <a:t>Comparative Anatomy</a:t>
            </a:r>
          </a:p>
          <a:p>
            <a:pPr lvl="1"/>
            <a:r>
              <a:rPr lang="en-US" sz="2800" dirty="0"/>
              <a:t>vestigial structure-organs that are reduced in size with no apparent functions. Ex. appendix, tail bone in humans, snake leg bones, wisdom teeth. This may indicate that ancestors needed this organ and it formerly had a function or it may never have had a function.</a:t>
            </a:r>
          </a:p>
          <a:p>
            <a:pPr lvl="1"/>
            <a:endParaRPr lang="en-US" sz="2800" dirty="0"/>
          </a:p>
        </p:txBody>
      </p:sp>
    </p:spTree>
    <p:extLst>
      <p:ext uri="{BB962C8B-B14F-4D97-AF65-F5344CB8AC3E}">
        <p14:creationId xmlns:p14="http://schemas.microsoft.com/office/powerpoint/2010/main" val="4237386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Evolution</a:t>
            </a:r>
            <a:endParaRPr lang="en-US" dirty="0"/>
          </a:p>
        </p:txBody>
      </p:sp>
      <p:sp>
        <p:nvSpPr>
          <p:cNvPr id="3" name="Content Placeholder 2"/>
          <p:cNvSpPr>
            <a:spLocks noGrp="1"/>
          </p:cNvSpPr>
          <p:nvPr>
            <p:ph sz="quarter" idx="13"/>
          </p:nvPr>
        </p:nvSpPr>
        <p:spPr/>
        <p:txBody>
          <a:bodyPr>
            <a:normAutofit/>
          </a:bodyPr>
          <a:lstStyle/>
          <a:p>
            <a:r>
              <a:rPr lang="en-US" sz="3600" dirty="0" smtClean="0"/>
              <a:t>Comparative </a:t>
            </a:r>
            <a:r>
              <a:rPr lang="en-US" sz="3600" dirty="0"/>
              <a:t>embryology</a:t>
            </a:r>
          </a:p>
          <a:p>
            <a:pPr lvl="1"/>
            <a:r>
              <a:rPr lang="en-US" sz="3200" dirty="0"/>
              <a:t>Developmental patterns are similar in organisms with similar evolutionary relationships. We can see relationships between organisms more easily when fetal development is viewed</a:t>
            </a:r>
            <a:r>
              <a:rPr lang="en-US" sz="3200" dirty="0" smtClean="0"/>
              <a:t>.</a:t>
            </a:r>
            <a:endParaRPr lang="en-US" sz="3200" dirty="0"/>
          </a:p>
        </p:txBody>
      </p:sp>
    </p:spTree>
    <p:extLst>
      <p:ext uri="{BB962C8B-B14F-4D97-AF65-F5344CB8AC3E}">
        <p14:creationId xmlns:p14="http://schemas.microsoft.com/office/powerpoint/2010/main" val="908536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Evolution</a:t>
            </a:r>
            <a:endParaRPr lang="en-US" dirty="0"/>
          </a:p>
        </p:txBody>
      </p:sp>
      <p:sp>
        <p:nvSpPr>
          <p:cNvPr id="3" name="Content Placeholder 2"/>
          <p:cNvSpPr>
            <a:spLocks noGrp="1"/>
          </p:cNvSpPr>
          <p:nvPr>
            <p:ph sz="quarter" idx="13"/>
          </p:nvPr>
        </p:nvSpPr>
        <p:spPr/>
        <p:txBody>
          <a:bodyPr>
            <a:noAutofit/>
          </a:bodyPr>
          <a:lstStyle/>
          <a:p>
            <a:r>
              <a:rPr lang="en-US" sz="3200" dirty="0" smtClean="0"/>
              <a:t>Biogeography-</a:t>
            </a:r>
            <a:endParaRPr lang="en-US" sz="3200" dirty="0"/>
          </a:p>
          <a:p>
            <a:pPr lvl="1"/>
            <a:r>
              <a:rPr lang="en-US" sz="2800" dirty="0"/>
              <a:t>The distribution of a species first suggested the idea of common descent to Darwin. Islands have many species of plants and animals that are found nowhere else and those that are closely related to species on the nearest mainland or neighboring island. Species tend to be more closely related to others in the same area.</a:t>
            </a:r>
          </a:p>
          <a:p>
            <a:endParaRPr lang="en-US" sz="3200" dirty="0"/>
          </a:p>
        </p:txBody>
      </p:sp>
    </p:spTree>
    <p:extLst>
      <p:ext uri="{BB962C8B-B14F-4D97-AF65-F5344CB8AC3E}">
        <p14:creationId xmlns:p14="http://schemas.microsoft.com/office/powerpoint/2010/main" val="2131179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Evolution </a:t>
            </a:r>
            <a:endParaRPr lang="en-US" dirty="0"/>
          </a:p>
        </p:txBody>
      </p:sp>
      <p:sp>
        <p:nvSpPr>
          <p:cNvPr id="3" name="Subtitle 2"/>
          <p:cNvSpPr>
            <a:spLocks noGrp="1"/>
          </p:cNvSpPr>
          <p:nvPr>
            <p:ph type="subTitle" idx="1"/>
          </p:nvPr>
        </p:nvSpPr>
        <p:spPr/>
        <p:txBody>
          <a:bodyPr/>
          <a:lstStyle/>
          <a:p>
            <a:r>
              <a:rPr lang="en-US" dirty="0" smtClean="0"/>
              <a:t>Microevolution</a:t>
            </a:r>
            <a:endParaRPr lang="en-US" dirty="0"/>
          </a:p>
        </p:txBody>
      </p:sp>
    </p:spTree>
    <p:extLst>
      <p:ext uri="{BB962C8B-B14F-4D97-AF65-F5344CB8AC3E}">
        <p14:creationId xmlns:p14="http://schemas.microsoft.com/office/powerpoint/2010/main" val="1619918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Evolution</a:t>
            </a:r>
            <a:endParaRPr lang="en-US" dirty="0"/>
          </a:p>
        </p:txBody>
      </p:sp>
      <p:sp>
        <p:nvSpPr>
          <p:cNvPr id="3" name="Content Placeholder 2"/>
          <p:cNvSpPr>
            <a:spLocks noGrp="1"/>
          </p:cNvSpPr>
          <p:nvPr>
            <p:ph sz="quarter" idx="13"/>
          </p:nvPr>
        </p:nvSpPr>
        <p:spPr/>
        <p:txBody>
          <a:bodyPr>
            <a:noAutofit/>
          </a:bodyPr>
          <a:lstStyle/>
          <a:p>
            <a:r>
              <a:rPr lang="en-US" sz="2800" dirty="0" smtClean="0"/>
              <a:t>Comparative </a:t>
            </a:r>
            <a:r>
              <a:rPr lang="en-US" sz="2800" dirty="0"/>
              <a:t>Biochemistry-</a:t>
            </a:r>
          </a:p>
          <a:p>
            <a:pPr lvl="1"/>
            <a:r>
              <a:rPr lang="en-US" sz="2400" dirty="0"/>
              <a:t>Similarities in the sequence of DNA and the proteins that the organism produces show how closely organisms are related by evolution.</a:t>
            </a:r>
          </a:p>
          <a:p>
            <a:r>
              <a:rPr lang="en-US" sz="2800" dirty="0" smtClean="0"/>
              <a:t>Fossil </a:t>
            </a:r>
            <a:r>
              <a:rPr lang="en-US" sz="2800" dirty="0"/>
              <a:t>dating-</a:t>
            </a:r>
          </a:p>
          <a:p>
            <a:pPr lvl="1"/>
            <a:r>
              <a:rPr lang="en-US" sz="2400" dirty="0" smtClean="0"/>
              <a:t>Relative </a:t>
            </a:r>
            <a:r>
              <a:rPr lang="en-US" sz="2400" dirty="0"/>
              <a:t>dating-layers of sediments give us approximate age of fossils with newest being on top of older fossils as long as rock layers are undisturbed.</a:t>
            </a:r>
          </a:p>
        </p:txBody>
      </p:sp>
    </p:spTree>
    <p:extLst>
      <p:ext uri="{BB962C8B-B14F-4D97-AF65-F5344CB8AC3E}">
        <p14:creationId xmlns:p14="http://schemas.microsoft.com/office/powerpoint/2010/main" val="3827930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Evolution</a:t>
            </a:r>
            <a:endParaRPr lang="en-US" dirty="0"/>
          </a:p>
        </p:txBody>
      </p:sp>
      <p:sp>
        <p:nvSpPr>
          <p:cNvPr id="3" name="Content Placeholder 2"/>
          <p:cNvSpPr>
            <a:spLocks noGrp="1"/>
          </p:cNvSpPr>
          <p:nvPr>
            <p:ph sz="quarter" idx="13"/>
          </p:nvPr>
        </p:nvSpPr>
        <p:spPr/>
        <p:txBody>
          <a:bodyPr>
            <a:noAutofit/>
          </a:bodyPr>
          <a:lstStyle/>
          <a:p>
            <a:r>
              <a:rPr lang="en-US" sz="3200" dirty="0" smtClean="0"/>
              <a:t>Fossil Dating</a:t>
            </a:r>
          </a:p>
          <a:p>
            <a:pPr lvl="1"/>
            <a:r>
              <a:rPr lang="en-US" sz="2800" dirty="0" smtClean="0"/>
              <a:t>Absolute </a:t>
            </a:r>
            <a:r>
              <a:rPr lang="en-US" sz="2800" dirty="0"/>
              <a:t>dating-determining actual age of fossil.</a:t>
            </a:r>
          </a:p>
          <a:p>
            <a:pPr lvl="2"/>
            <a:r>
              <a:rPr lang="en-US" sz="2400" dirty="0" smtClean="0"/>
              <a:t>Radioactive </a:t>
            </a:r>
            <a:r>
              <a:rPr lang="en-US" sz="2400" dirty="0"/>
              <a:t>dating-radioactive isotopes accumulate when organisms are alive. Once dead isotopes stop accumulating. Each isotope has a fixed rate of decay called a half-life. This is the time it takes for 1/2 of the amount of the isotope present to decay. This is unaffected by temperature, pressure and other environmental factors. You can use these known values to determine exact age of the fossil.</a:t>
            </a:r>
          </a:p>
        </p:txBody>
      </p:sp>
    </p:spTree>
    <p:extLst>
      <p:ext uri="{BB962C8B-B14F-4D97-AF65-F5344CB8AC3E}">
        <p14:creationId xmlns:p14="http://schemas.microsoft.com/office/powerpoint/2010/main" val="32598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Evolution</a:t>
            </a:r>
            <a:endParaRPr lang="en-US" dirty="0"/>
          </a:p>
        </p:txBody>
      </p:sp>
      <p:sp>
        <p:nvSpPr>
          <p:cNvPr id="3" name="Content Placeholder 2"/>
          <p:cNvSpPr>
            <a:spLocks noGrp="1"/>
          </p:cNvSpPr>
          <p:nvPr>
            <p:ph sz="quarter" idx="13"/>
          </p:nvPr>
        </p:nvSpPr>
        <p:spPr/>
        <p:txBody>
          <a:bodyPr>
            <a:noAutofit/>
          </a:bodyPr>
          <a:lstStyle/>
          <a:p>
            <a:r>
              <a:rPr lang="en-US" sz="3200" dirty="0" smtClean="0"/>
              <a:t>Fossil Dating</a:t>
            </a:r>
          </a:p>
          <a:p>
            <a:pPr lvl="1"/>
            <a:r>
              <a:rPr lang="en-US" sz="2800" dirty="0" smtClean="0"/>
              <a:t>Absolute Dating</a:t>
            </a:r>
          </a:p>
          <a:p>
            <a:pPr lvl="2"/>
            <a:r>
              <a:rPr lang="en-US" sz="2400" dirty="0" smtClean="0"/>
              <a:t>Amino </a:t>
            </a:r>
            <a:r>
              <a:rPr lang="en-US" sz="2400" dirty="0"/>
              <a:t>acid </a:t>
            </a:r>
            <a:r>
              <a:rPr lang="en-US" sz="2400" dirty="0" smtClean="0"/>
              <a:t>racemization- Amino </a:t>
            </a:r>
            <a:r>
              <a:rPr lang="en-US" sz="2400" dirty="0"/>
              <a:t>acids exist in two isomer forms-left handed (L) and right-handed (D) symmetry. During life organisms only synthesize L symmetry. After death amino acids change to a mix of D &amp; L symmetry. Using the rate of conversion and ratio of the D &amp; L symmetry the exact age can be determined.</a:t>
            </a:r>
          </a:p>
        </p:txBody>
      </p:sp>
    </p:spTree>
    <p:extLst>
      <p:ext uri="{BB962C8B-B14F-4D97-AF65-F5344CB8AC3E}">
        <p14:creationId xmlns:p14="http://schemas.microsoft.com/office/powerpoint/2010/main" val="1611103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Variation and hardy-Weinberg</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8053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a:t>
            </a:r>
            <a:endParaRPr lang="en-US" dirty="0"/>
          </a:p>
        </p:txBody>
      </p:sp>
      <p:sp>
        <p:nvSpPr>
          <p:cNvPr id="3" name="Content Placeholder 2"/>
          <p:cNvSpPr>
            <a:spLocks noGrp="1"/>
          </p:cNvSpPr>
          <p:nvPr>
            <p:ph sz="quarter" idx="13"/>
          </p:nvPr>
        </p:nvSpPr>
        <p:spPr/>
        <p:txBody>
          <a:bodyPr>
            <a:noAutofit/>
          </a:bodyPr>
          <a:lstStyle/>
          <a:p>
            <a:r>
              <a:rPr lang="en-US" sz="2800" dirty="0" smtClean="0"/>
              <a:t>variation </a:t>
            </a:r>
            <a:r>
              <a:rPr lang="en-US" sz="2800" dirty="0"/>
              <a:t>is the key concept in evolution, but where does it come from?</a:t>
            </a:r>
          </a:p>
          <a:p>
            <a:pPr lvl="1"/>
            <a:r>
              <a:rPr lang="en-US" sz="2400" dirty="0"/>
              <a:t>M</a:t>
            </a:r>
            <a:r>
              <a:rPr lang="en-US" sz="2400" dirty="0" smtClean="0"/>
              <a:t>utations-permanent</a:t>
            </a:r>
            <a:r>
              <a:rPr lang="en-US" sz="2400" dirty="0"/>
              <a:t>, random chemical changes in the DNA molecule that can be passed to </a:t>
            </a:r>
            <a:r>
              <a:rPr lang="en-US" sz="2400" dirty="0" smtClean="0"/>
              <a:t>offspring.</a:t>
            </a:r>
          </a:p>
          <a:p>
            <a:pPr lvl="1"/>
            <a:r>
              <a:rPr lang="en-US" sz="2400" dirty="0" smtClean="0"/>
              <a:t>Variation </a:t>
            </a:r>
            <a:r>
              <a:rPr lang="en-US" sz="2400" dirty="0"/>
              <a:t>from recombination-This deals with sexual reproduction and can occur through crossing over, independent assortment and combination of genes from 2 individuals</a:t>
            </a:r>
            <a:r>
              <a:rPr lang="en-US" sz="2400" dirty="0" smtClean="0"/>
              <a:t>.</a:t>
            </a:r>
            <a:r>
              <a:rPr lang="en-US" sz="2400" dirty="0"/>
              <a:t/>
            </a:r>
            <a:br>
              <a:rPr lang="en-US" sz="2400" dirty="0"/>
            </a:br>
            <a:endParaRPr lang="en-US" sz="2400" dirty="0"/>
          </a:p>
        </p:txBody>
      </p:sp>
    </p:spTree>
    <p:extLst>
      <p:ext uri="{BB962C8B-B14F-4D97-AF65-F5344CB8AC3E}">
        <p14:creationId xmlns:p14="http://schemas.microsoft.com/office/powerpoint/2010/main" val="2499509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a:t>
            </a:r>
            <a:endParaRPr lang="en-US" dirty="0"/>
          </a:p>
        </p:txBody>
      </p:sp>
      <p:sp>
        <p:nvSpPr>
          <p:cNvPr id="3" name="Content Placeholder 2"/>
          <p:cNvSpPr>
            <a:spLocks noGrp="1"/>
          </p:cNvSpPr>
          <p:nvPr>
            <p:ph sz="quarter" idx="13"/>
          </p:nvPr>
        </p:nvSpPr>
        <p:spPr>
          <a:xfrm>
            <a:off x="913775" y="2066646"/>
            <a:ext cx="10363826" cy="3424107"/>
          </a:xfrm>
        </p:spPr>
        <p:txBody>
          <a:bodyPr>
            <a:noAutofit/>
          </a:bodyPr>
          <a:lstStyle/>
          <a:p>
            <a:r>
              <a:rPr lang="en-US" sz="2400" dirty="0"/>
              <a:t>variation is the key concept in evolution, but where does it come from?</a:t>
            </a:r>
          </a:p>
          <a:p>
            <a:pPr lvl="1"/>
            <a:r>
              <a:rPr lang="en-US" sz="2000" dirty="0" smtClean="0"/>
              <a:t>Variation </a:t>
            </a:r>
            <a:r>
              <a:rPr lang="en-US" sz="2000" dirty="0"/>
              <a:t>from migration-migration causes genes to enter or leave a population. </a:t>
            </a:r>
          </a:p>
        </p:txBody>
      </p:sp>
    </p:spTree>
    <p:extLst>
      <p:ext uri="{BB962C8B-B14F-4D97-AF65-F5344CB8AC3E}">
        <p14:creationId xmlns:p14="http://schemas.microsoft.com/office/powerpoint/2010/main" val="4055951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a:t>
            </a:r>
            <a:endParaRPr lang="en-US" dirty="0"/>
          </a:p>
        </p:txBody>
      </p:sp>
      <p:sp>
        <p:nvSpPr>
          <p:cNvPr id="3" name="Content Placeholder 2"/>
          <p:cNvSpPr>
            <a:spLocks noGrp="1"/>
          </p:cNvSpPr>
          <p:nvPr>
            <p:ph sz="quarter" idx="13"/>
          </p:nvPr>
        </p:nvSpPr>
        <p:spPr/>
        <p:txBody>
          <a:bodyPr>
            <a:noAutofit/>
          </a:bodyPr>
          <a:lstStyle/>
          <a:p>
            <a:r>
              <a:rPr lang="en-US" sz="2800" dirty="0"/>
              <a:t>Examples of variation:</a:t>
            </a:r>
          </a:p>
          <a:p>
            <a:pPr lvl="1"/>
            <a:r>
              <a:rPr lang="en-US" sz="2400" dirty="0"/>
              <a:t>Morphological variation-different body shapes and colors; </a:t>
            </a:r>
            <a:r>
              <a:rPr lang="en-US" sz="2400" dirty="0" err="1"/>
              <a:t>ie</a:t>
            </a:r>
            <a:r>
              <a:rPr lang="en-US" sz="2400" dirty="0"/>
              <a:t> the shell of the land snail may be pink or yellow. </a:t>
            </a:r>
          </a:p>
          <a:p>
            <a:pPr lvl="1"/>
            <a:r>
              <a:rPr lang="en-US" sz="2400" dirty="0"/>
              <a:t>Chromosomal variations-some species # and shape of chromosomes differ. Common in plants, insects and a few mammals. </a:t>
            </a:r>
          </a:p>
          <a:p>
            <a:pPr lvl="1"/>
            <a:r>
              <a:rPr lang="en-US" sz="2400" dirty="0"/>
              <a:t>Protein variations-amino acid substitutions in proteins of animals within a species.</a:t>
            </a:r>
          </a:p>
          <a:p>
            <a:endParaRPr lang="en-US" sz="2400" dirty="0"/>
          </a:p>
        </p:txBody>
      </p:sp>
    </p:spTree>
    <p:extLst>
      <p:ext uri="{BB962C8B-B14F-4D97-AF65-F5344CB8AC3E}">
        <p14:creationId xmlns:p14="http://schemas.microsoft.com/office/powerpoint/2010/main" val="1253751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a:t>
            </a:r>
            <a:endParaRPr lang="en-US" dirty="0"/>
          </a:p>
        </p:txBody>
      </p:sp>
      <p:sp>
        <p:nvSpPr>
          <p:cNvPr id="3" name="Content Placeholder 2"/>
          <p:cNvSpPr>
            <a:spLocks noGrp="1"/>
          </p:cNvSpPr>
          <p:nvPr>
            <p:ph sz="quarter" idx="13"/>
          </p:nvPr>
        </p:nvSpPr>
        <p:spPr/>
        <p:txBody>
          <a:bodyPr>
            <a:noAutofit/>
          </a:bodyPr>
          <a:lstStyle/>
          <a:p>
            <a:r>
              <a:rPr lang="en-US" sz="2800" dirty="0"/>
              <a:t>Maintenance of Genetic Variation:</a:t>
            </a:r>
          </a:p>
          <a:p>
            <a:pPr lvl="1"/>
            <a:r>
              <a:rPr lang="en-US" sz="2400" dirty="0" smtClean="0"/>
              <a:t>Sexual </a:t>
            </a:r>
            <a:r>
              <a:rPr lang="en-US" sz="2400" dirty="0"/>
              <a:t>reproduction produces new genetic combinations.</a:t>
            </a:r>
          </a:p>
          <a:p>
            <a:pPr lvl="1"/>
            <a:r>
              <a:rPr lang="en-US" sz="2400" dirty="0" smtClean="0"/>
              <a:t>Mechanisms </a:t>
            </a:r>
            <a:r>
              <a:rPr lang="en-US" sz="2400" dirty="0"/>
              <a:t>that promote outbreeding:</a:t>
            </a:r>
          </a:p>
          <a:p>
            <a:pPr lvl="2"/>
            <a:r>
              <a:rPr lang="en-US" sz="2000" dirty="0" smtClean="0"/>
              <a:t>Plants</a:t>
            </a:r>
            <a:endParaRPr lang="en-US" sz="2000" dirty="0"/>
          </a:p>
          <a:p>
            <a:pPr lvl="3"/>
            <a:r>
              <a:rPr lang="en-US" sz="1800" dirty="0" smtClean="0"/>
              <a:t>some </a:t>
            </a:r>
            <a:r>
              <a:rPr lang="en-US" sz="1800" dirty="0"/>
              <a:t>plants have only male or female parts</a:t>
            </a:r>
          </a:p>
          <a:p>
            <a:pPr lvl="3"/>
            <a:r>
              <a:rPr lang="en-US" sz="1800" dirty="0" smtClean="0"/>
              <a:t>anatomical </a:t>
            </a:r>
            <a:r>
              <a:rPr lang="en-US" sz="1800" dirty="0"/>
              <a:t>arrangements of some flowers do not promote self-fertilization. </a:t>
            </a:r>
          </a:p>
          <a:p>
            <a:pPr lvl="3"/>
            <a:r>
              <a:rPr lang="en-US" sz="1800" dirty="0" smtClean="0"/>
              <a:t>There </a:t>
            </a:r>
            <a:r>
              <a:rPr lang="en-US" sz="1800" dirty="0"/>
              <a:t>are genes for self-sterility</a:t>
            </a:r>
            <a:r>
              <a:rPr lang="en-US" sz="1800" dirty="0" smtClean="0"/>
              <a:t>.</a:t>
            </a:r>
            <a:endParaRPr lang="en-US" sz="1800" dirty="0"/>
          </a:p>
        </p:txBody>
      </p:sp>
    </p:spTree>
    <p:extLst>
      <p:ext uri="{BB962C8B-B14F-4D97-AF65-F5344CB8AC3E}">
        <p14:creationId xmlns:p14="http://schemas.microsoft.com/office/powerpoint/2010/main" val="3342271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a:t>
            </a:r>
            <a:endParaRPr lang="en-US" dirty="0"/>
          </a:p>
        </p:txBody>
      </p:sp>
      <p:sp>
        <p:nvSpPr>
          <p:cNvPr id="3" name="Content Placeholder 2"/>
          <p:cNvSpPr>
            <a:spLocks noGrp="1"/>
          </p:cNvSpPr>
          <p:nvPr>
            <p:ph sz="quarter" idx="13"/>
          </p:nvPr>
        </p:nvSpPr>
        <p:spPr/>
        <p:txBody>
          <a:bodyPr>
            <a:noAutofit/>
          </a:bodyPr>
          <a:lstStyle/>
          <a:p>
            <a:r>
              <a:rPr lang="en-US" sz="3600" dirty="0" smtClean="0"/>
              <a:t>Maintenance of variation</a:t>
            </a:r>
          </a:p>
          <a:p>
            <a:pPr lvl="1"/>
            <a:r>
              <a:rPr lang="en-US" sz="3200" dirty="0" smtClean="0"/>
              <a:t>Animals</a:t>
            </a:r>
            <a:endParaRPr lang="en-US" sz="3200" dirty="0"/>
          </a:p>
          <a:p>
            <a:pPr lvl="2"/>
            <a:r>
              <a:rPr lang="en-US" sz="2800" dirty="0" smtClean="0"/>
              <a:t>hermaphrodites </a:t>
            </a:r>
            <a:r>
              <a:rPr lang="en-US" sz="2800" dirty="0"/>
              <a:t>rarely self fertilize</a:t>
            </a:r>
          </a:p>
          <a:p>
            <a:pPr lvl="2"/>
            <a:r>
              <a:rPr lang="en-US" sz="2800" dirty="0" smtClean="0"/>
              <a:t>Mammals</a:t>
            </a:r>
            <a:r>
              <a:rPr lang="en-US" sz="2800" dirty="0"/>
              <a:t>:</a:t>
            </a:r>
          </a:p>
          <a:p>
            <a:pPr lvl="3"/>
            <a:r>
              <a:rPr lang="en-US" sz="2400" dirty="0" smtClean="0"/>
              <a:t>males </a:t>
            </a:r>
            <a:r>
              <a:rPr lang="en-US" sz="2400" dirty="0"/>
              <a:t>leave communes to mate</a:t>
            </a:r>
          </a:p>
          <a:p>
            <a:pPr lvl="3"/>
            <a:r>
              <a:rPr lang="en-US" sz="2400" dirty="0" smtClean="0"/>
              <a:t>human </a:t>
            </a:r>
            <a:r>
              <a:rPr lang="en-US" sz="2400" dirty="0"/>
              <a:t>cultural taboos against incest</a:t>
            </a:r>
          </a:p>
          <a:p>
            <a:pPr lvl="1"/>
            <a:endParaRPr lang="en-US" sz="3200" dirty="0"/>
          </a:p>
        </p:txBody>
      </p:sp>
    </p:spTree>
    <p:extLst>
      <p:ext uri="{BB962C8B-B14F-4D97-AF65-F5344CB8AC3E}">
        <p14:creationId xmlns:p14="http://schemas.microsoft.com/office/powerpoint/2010/main" val="2459430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a:t>
            </a:r>
            <a:endParaRPr lang="en-US" dirty="0"/>
          </a:p>
        </p:txBody>
      </p:sp>
      <p:sp>
        <p:nvSpPr>
          <p:cNvPr id="3" name="Content Placeholder 2"/>
          <p:cNvSpPr>
            <a:spLocks noGrp="1"/>
          </p:cNvSpPr>
          <p:nvPr>
            <p:ph sz="quarter" idx="13"/>
          </p:nvPr>
        </p:nvSpPr>
        <p:spPr>
          <a:xfrm>
            <a:off x="913775" y="1975207"/>
            <a:ext cx="10363826" cy="3424107"/>
          </a:xfrm>
        </p:spPr>
        <p:txBody>
          <a:bodyPr>
            <a:noAutofit/>
          </a:bodyPr>
          <a:lstStyle/>
          <a:p>
            <a:r>
              <a:rPr lang="en-US" sz="3600" dirty="0"/>
              <a:t>Maintenance of Genetic </a:t>
            </a:r>
            <a:r>
              <a:rPr lang="en-US" sz="3600" dirty="0" err="1" smtClean="0"/>
              <a:t>VariatioN</a:t>
            </a:r>
            <a:endParaRPr lang="en-US" sz="3600" dirty="0" smtClean="0"/>
          </a:p>
          <a:p>
            <a:pPr lvl="1"/>
            <a:r>
              <a:rPr lang="en-US" sz="3200" dirty="0" err="1" smtClean="0"/>
              <a:t>Diploidy</a:t>
            </a:r>
            <a:r>
              <a:rPr lang="en-US" sz="3200" dirty="0" smtClean="0"/>
              <a:t>-A </a:t>
            </a:r>
            <a:r>
              <a:rPr lang="en-US" sz="3200" dirty="0"/>
              <a:t>haploid organism shows all genes in their phenotype, but a diploid organism will store recessive alleles that can be passed to offspring</a:t>
            </a:r>
            <a:r>
              <a:rPr lang="en-US" sz="3200" dirty="0" smtClean="0"/>
              <a:t>.</a:t>
            </a:r>
            <a:endParaRPr lang="en-US" sz="3200" dirty="0"/>
          </a:p>
        </p:txBody>
      </p:sp>
    </p:spTree>
    <p:extLst>
      <p:ext uri="{BB962C8B-B14F-4D97-AF65-F5344CB8AC3E}">
        <p14:creationId xmlns:p14="http://schemas.microsoft.com/office/powerpoint/2010/main" val="297357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Concept of Natural Selection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5496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a:t>
            </a:r>
            <a:endParaRPr lang="en-US" dirty="0"/>
          </a:p>
        </p:txBody>
      </p:sp>
      <p:sp>
        <p:nvSpPr>
          <p:cNvPr id="3" name="Content Placeholder 2"/>
          <p:cNvSpPr>
            <a:spLocks noGrp="1"/>
          </p:cNvSpPr>
          <p:nvPr>
            <p:ph sz="quarter" idx="13"/>
          </p:nvPr>
        </p:nvSpPr>
        <p:spPr/>
        <p:txBody>
          <a:bodyPr>
            <a:noAutofit/>
          </a:bodyPr>
          <a:lstStyle/>
          <a:p>
            <a:r>
              <a:rPr lang="en-US" sz="2400" dirty="0" smtClean="0"/>
              <a:t>Maintenance of Variation</a:t>
            </a:r>
          </a:p>
          <a:p>
            <a:pPr lvl="1"/>
            <a:r>
              <a:rPr lang="en-US" sz="2800" dirty="0"/>
              <a:t>Heterozygote Superiority-Recessive alleles are sometimes dangerous in a homozygote but actually strengthen a heterozygote. </a:t>
            </a:r>
          </a:p>
          <a:p>
            <a:pPr lvl="2"/>
            <a:r>
              <a:rPr lang="en-US" sz="2400" dirty="0"/>
              <a:t>Ex. Heterozygous for sickle cell-resistant to malaria, Heterozygous for cystic fibrosis resistant to typhoid, Heterozygous for </a:t>
            </a:r>
            <a:r>
              <a:rPr lang="en-US" sz="2400" dirty="0" err="1"/>
              <a:t>tay</a:t>
            </a:r>
            <a:r>
              <a:rPr lang="en-US" sz="2400" dirty="0"/>
              <a:t> </a:t>
            </a:r>
            <a:r>
              <a:rPr lang="en-US" sz="2400" dirty="0" err="1"/>
              <a:t>sachs</a:t>
            </a:r>
            <a:r>
              <a:rPr lang="en-US" sz="2400" dirty="0"/>
              <a:t> are resistant to tuberculosis, AB blood is resistant to cholera.</a:t>
            </a:r>
          </a:p>
          <a:p>
            <a:pPr lvl="1"/>
            <a:endParaRPr lang="en-US" sz="2000" dirty="0"/>
          </a:p>
        </p:txBody>
      </p:sp>
    </p:spTree>
    <p:extLst>
      <p:ext uri="{BB962C8B-B14F-4D97-AF65-F5344CB8AC3E}">
        <p14:creationId xmlns:p14="http://schemas.microsoft.com/office/powerpoint/2010/main" val="32364629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Gene Frequency</a:t>
            </a:r>
            <a:endParaRPr lang="en-US" dirty="0"/>
          </a:p>
        </p:txBody>
      </p:sp>
      <p:sp>
        <p:nvSpPr>
          <p:cNvPr id="3" name="Content Placeholder 2"/>
          <p:cNvSpPr>
            <a:spLocks noGrp="1"/>
          </p:cNvSpPr>
          <p:nvPr>
            <p:ph sz="quarter" idx="13"/>
          </p:nvPr>
        </p:nvSpPr>
        <p:spPr/>
        <p:txBody>
          <a:bodyPr>
            <a:normAutofit/>
          </a:bodyPr>
          <a:lstStyle/>
          <a:p>
            <a:r>
              <a:rPr lang="en-US" sz="3200" dirty="0" smtClean="0"/>
              <a:t>Gene </a:t>
            </a:r>
            <a:r>
              <a:rPr lang="en-US" sz="3200" dirty="0"/>
              <a:t>pool-all the genes on any population at a given time. The various genes can change over time and evolution is any change in these allelic frequency. Evolution can proceed randomly or it can be under the influence of natural selection.</a:t>
            </a:r>
          </a:p>
        </p:txBody>
      </p:sp>
    </p:spTree>
    <p:extLst>
      <p:ext uri="{BB962C8B-B14F-4D97-AF65-F5344CB8AC3E}">
        <p14:creationId xmlns:p14="http://schemas.microsoft.com/office/powerpoint/2010/main" val="23063554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Gene Pools Change</a:t>
            </a:r>
            <a:endParaRPr lang="en-US" dirty="0"/>
          </a:p>
        </p:txBody>
      </p:sp>
      <p:sp>
        <p:nvSpPr>
          <p:cNvPr id="3" name="Content Placeholder 2"/>
          <p:cNvSpPr>
            <a:spLocks noGrp="1"/>
          </p:cNvSpPr>
          <p:nvPr>
            <p:ph sz="quarter" idx="13"/>
          </p:nvPr>
        </p:nvSpPr>
        <p:spPr>
          <a:xfrm>
            <a:off x="913775" y="2214694"/>
            <a:ext cx="10363826" cy="3424107"/>
          </a:xfrm>
        </p:spPr>
        <p:txBody>
          <a:bodyPr>
            <a:noAutofit/>
          </a:bodyPr>
          <a:lstStyle/>
          <a:p>
            <a:r>
              <a:rPr lang="en-US" sz="2400" dirty="0" smtClean="0"/>
              <a:t>Gene </a:t>
            </a:r>
            <a:r>
              <a:rPr lang="en-US" sz="2400" dirty="0"/>
              <a:t>flow-movement of alleles into or out of a population. </a:t>
            </a:r>
          </a:p>
          <a:p>
            <a:r>
              <a:rPr lang="en-US" sz="2400" dirty="0" smtClean="0"/>
              <a:t>Genetic </a:t>
            </a:r>
            <a:r>
              <a:rPr lang="en-US" sz="2400" dirty="0"/>
              <a:t>Drift-change in a gene pool that takes place as a result of chance. There are 2 situations where the chance plays a role in evolution:</a:t>
            </a:r>
          </a:p>
          <a:p>
            <a:pPr lvl="1"/>
            <a:r>
              <a:rPr lang="en-US" sz="2000" dirty="0" smtClean="0"/>
              <a:t>The </a:t>
            </a:r>
            <a:r>
              <a:rPr lang="en-US" sz="2000" dirty="0"/>
              <a:t>founder effect-a small population breaks off from a larger one. The group may or may not mirror the gene pool of the large population it broke off from. Ex Amish</a:t>
            </a:r>
          </a:p>
          <a:p>
            <a:pPr lvl="1"/>
            <a:r>
              <a:rPr lang="en-US" sz="2000" dirty="0" smtClean="0"/>
              <a:t>Population </a:t>
            </a:r>
            <a:r>
              <a:rPr lang="en-US" sz="2000" dirty="0"/>
              <a:t>bottleneck-population is drastically reduced by an event having little or nothing to do with natural selection such as a natural disaster.</a:t>
            </a:r>
          </a:p>
        </p:txBody>
      </p:sp>
    </p:spTree>
    <p:extLst>
      <p:ext uri="{BB962C8B-B14F-4D97-AF65-F5344CB8AC3E}">
        <p14:creationId xmlns:p14="http://schemas.microsoft.com/office/powerpoint/2010/main" val="3260165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gene pools change</a:t>
            </a:r>
            <a:endParaRPr lang="en-US" dirty="0"/>
          </a:p>
        </p:txBody>
      </p:sp>
      <p:sp>
        <p:nvSpPr>
          <p:cNvPr id="3" name="Content Placeholder 2"/>
          <p:cNvSpPr>
            <a:spLocks noGrp="1"/>
          </p:cNvSpPr>
          <p:nvPr>
            <p:ph sz="quarter" idx="13"/>
          </p:nvPr>
        </p:nvSpPr>
        <p:spPr/>
        <p:txBody>
          <a:bodyPr>
            <a:normAutofit/>
          </a:bodyPr>
          <a:lstStyle/>
          <a:p>
            <a:r>
              <a:rPr lang="en-US" sz="3200" dirty="0" smtClean="0"/>
              <a:t>Nonrandom </a:t>
            </a:r>
            <a:r>
              <a:rPr lang="en-US" sz="3200" dirty="0"/>
              <a:t>mating-When individuals of a population tend to mate with those that are close geographically or those with a particular phenotype.</a:t>
            </a:r>
          </a:p>
          <a:p>
            <a:r>
              <a:rPr lang="en-US" sz="3200" dirty="0" smtClean="0"/>
              <a:t>Mutation</a:t>
            </a:r>
            <a:endParaRPr lang="en-US" sz="3200" dirty="0"/>
          </a:p>
        </p:txBody>
      </p:sp>
    </p:spTree>
    <p:extLst>
      <p:ext uri="{BB962C8B-B14F-4D97-AF65-F5344CB8AC3E}">
        <p14:creationId xmlns:p14="http://schemas.microsoft.com/office/powerpoint/2010/main" val="32328972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a:t>
            </a:r>
            <a:r>
              <a:rPr lang="en-US" dirty="0" err="1" smtClean="0"/>
              <a:t>weinberg</a:t>
            </a:r>
            <a:endParaRPr lang="en-US" dirty="0"/>
          </a:p>
        </p:txBody>
      </p:sp>
      <p:sp>
        <p:nvSpPr>
          <p:cNvPr id="3" name="Content Placeholder 2"/>
          <p:cNvSpPr>
            <a:spLocks noGrp="1"/>
          </p:cNvSpPr>
          <p:nvPr>
            <p:ph sz="quarter" idx="13"/>
          </p:nvPr>
        </p:nvSpPr>
        <p:spPr>
          <a:xfrm>
            <a:off x="914400" y="1922955"/>
            <a:ext cx="10363826" cy="3424107"/>
          </a:xfrm>
        </p:spPr>
        <p:txBody>
          <a:bodyPr>
            <a:noAutofit/>
          </a:bodyPr>
          <a:lstStyle/>
          <a:p>
            <a:r>
              <a:rPr lang="en-US" sz="2400" dirty="0"/>
              <a:t>Changes in Gene Frequency due to natural selection:</a:t>
            </a:r>
          </a:p>
          <a:p>
            <a:pPr lvl="1"/>
            <a:r>
              <a:rPr lang="en-US" sz="2000" dirty="0" smtClean="0"/>
              <a:t>These </a:t>
            </a:r>
            <a:r>
              <a:rPr lang="en-US" sz="2000" dirty="0"/>
              <a:t>are non-random changes to gene frequency. Phenotypes that are selected for live and reproduce, other phenotypes die out. </a:t>
            </a:r>
          </a:p>
          <a:p>
            <a:r>
              <a:rPr lang="en-US" sz="2400" dirty="0" smtClean="0"/>
              <a:t>The </a:t>
            </a:r>
            <a:r>
              <a:rPr lang="en-US" sz="2400" dirty="0"/>
              <a:t>Hardy-Weinberg equilibrium considers gene frequencies in a population. </a:t>
            </a:r>
          </a:p>
          <a:p>
            <a:pPr lvl="1"/>
            <a:r>
              <a:rPr lang="en-US" sz="2000" dirty="0" smtClean="0"/>
              <a:t>Consider </a:t>
            </a:r>
            <a:r>
              <a:rPr lang="en-US" sz="2000" dirty="0"/>
              <a:t>AA, Aa, aa</a:t>
            </a:r>
          </a:p>
          <a:p>
            <a:pPr lvl="2"/>
            <a:r>
              <a:rPr lang="en-US" sz="1800" dirty="0" smtClean="0"/>
              <a:t>Alleles</a:t>
            </a:r>
            <a:r>
              <a:rPr lang="en-US" sz="1800" dirty="0"/>
              <a:t>: A and a</a:t>
            </a:r>
          </a:p>
          <a:p>
            <a:pPr lvl="2"/>
            <a:r>
              <a:rPr lang="en-US" sz="1800" dirty="0"/>
              <a:t>Frequency of A in a population f(AA) +1/2 f(Aa)=p</a:t>
            </a:r>
          </a:p>
          <a:p>
            <a:pPr lvl="2"/>
            <a:r>
              <a:rPr lang="en-US" sz="1800" dirty="0"/>
              <a:t>Frequency of a in a population f(aa) + 1/2 f(Aa)=q</a:t>
            </a:r>
          </a:p>
        </p:txBody>
      </p:sp>
    </p:spTree>
    <p:extLst>
      <p:ext uri="{BB962C8B-B14F-4D97-AF65-F5344CB8AC3E}">
        <p14:creationId xmlns:p14="http://schemas.microsoft.com/office/powerpoint/2010/main" val="3580224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Hardy-Weinberg</a:t>
            </a:r>
            <a:endParaRPr lang="en-US" dirty="0"/>
          </a:p>
        </p:txBody>
      </p:sp>
      <p:sp>
        <p:nvSpPr>
          <p:cNvPr id="3" name="Content Placeholder 2"/>
          <p:cNvSpPr>
            <a:spLocks noGrp="1"/>
          </p:cNvSpPr>
          <p:nvPr>
            <p:ph sz="quarter" idx="13"/>
          </p:nvPr>
        </p:nvSpPr>
        <p:spPr/>
        <p:txBody>
          <a:bodyPr>
            <a:noAutofit/>
          </a:bodyPr>
          <a:lstStyle/>
          <a:p>
            <a:r>
              <a:rPr lang="en-US" sz="3200" dirty="0"/>
              <a:t>The frequency of both genes =1</a:t>
            </a:r>
          </a:p>
          <a:p>
            <a:pPr lvl="1"/>
            <a:r>
              <a:rPr lang="en-US" sz="2800" dirty="0" smtClean="0"/>
              <a:t>p </a:t>
            </a:r>
            <a:r>
              <a:rPr lang="en-US" sz="2800" dirty="0"/>
              <a:t>+ q=f(AA) + f(Aa) + f(aa)=1</a:t>
            </a:r>
          </a:p>
          <a:p>
            <a:pPr lvl="1"/>
            <a:r>
              <a:rPr lang="en-US" sz="2800" dirty="0" smtClean="0"/>
              <a:t>In </a:t>
            </a:r>
            <a:r>
              <a:rPr lang="en-US" sz="2800" dirty="0"/>
              <a:t>other word </a:t>
            </a:r>
            <a:r>
              <a:rPr lang="en-US" sz="2800" dirty="0" err="1"/>
              <a:t>p+q</a:t>
            </a:r>
            <a:r>
              <a:rPr lang="en-US" sz="2800" dirty="0"/>
              <a:t>=1 so if you know p, you can figure out q. </a:t>
            </a:r>
          </a:p>
          <a:p>
            <a:pPr lvl="1"/>
            <a:r>
              <a:rPr lang="en-US" sz="2800" dirty="0" smtClean="0"/>
              <a:t>Ex</a:t>
            </a:r>
            <a:r>
              <a:rPr lang="en-US" sz="2800" dirty="0"/>
              <a:t>. If the frequency of A=0.7 than</a:t>
            </a:r>
          </a:p>
          <a:p>
            <a:pPr lvl="1"/>
            <a:r>
              <a:rPr lang="en-US" sz="2800" dirty="0" smtClean="0"/>
              <a:t>0.7 </a:t>
            </a:r>
            <a:r>
              <a:rPr lang="en-US" sz="2800" dirty="0"/>
              <a:t>+ q=1 q=0.3</a:t>
            </a:r>
          </a:p>
        </p:txBody>
      </p:sp>
    </p:spTree>
    <p:extLst>
      <p:ext uri="{BB962C8B-B14F-4D97-AF65-F5344CB8AC3E}">
        <p14:creationId xmlns:p14="http://schemas.microsoft.com/office/powerpoint/2010/main" val="40270819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Hardy-Weinberg</a:t>
            </a:r>
            <a:endParaRPr lang="en-US" dirty="0"/>
          </a:p>
        </p:txBody>
      </p:sp>
      <p:sp>
        <p:nvSpPr>
          <p:cNvPr id="3" name="Content Placeholder 2"/>
          <p:cNvSpPr>
            <a:spLocks noGrp="1"/>
          </p:cNvSpPr>
          <p:nvPr>
            <p:ph sz="quarter" idx="13"/>
          </p:nvPr>
        </p:nvSpPr>
        <p:spPr>
          <a:xfrm>
            <a:off x="887649" y="1988270"/>
            <a:ext cx="10363826" cy="3424107"/>
          </a:xfrm>
        </p:spPr>
        <p:txBody>
          <a:bodyPr>
            <a:noAutofit/>
          </a:bodyPr>
          <a:lstStyle/>
          <a:p>
            <a:r>
              <a:rPr lang="en-US" sz="1800" dirty="0"/>
              <a:t>The probability of A meeting A is p x p=p</a:t>
            </a:r>
            <a:r>
              <a:rPr lang="en-US" sz="1800" baseline="30000" dirty="0"/>
              <a:t>2</a:t>
            </a:r>
            <a:endParaRPr lang="en-US" sz="1800" dirty="0"/>
          </a:p>
          <a:p>
            <a:r>
              <a:rPr lang="en-US" sz="1800" dirty="0"/>
              <a:t>The probability of A meeting a is p </a:t>
            </a:r>
            <a:r>
              <a:rPr lang="en-US" sz="1800" dirty="0" err="1"/>
              <a:t>xq</a:t>
            </a:r>
            <a:r>
              <a:rPr lang="en-US" sz="1800" dirty="0"/>
              <a:t> + p x q=2pq</a:t>
            </a:r>
          </a:p>
          <a:p>
            <a:r>
              <a:rPr lang="en-US" sz="1800" dirty="0"/>
              <a:t>The probability of a meeting a is q x q=q</a:t>
            </a:r>
            <a:r>
              <a:rPr lang="en-US" sz="1800" baseline="30000" dirty="0"/>
              <a:t>2</a:t>
            </a:r>
            <a:endParaRPr lang="en-US" sz="1800" dirty="0"/>
          </a:p>
          <a:p>
            <a:r>
              <a:rPr lang="en-US" sz="1800" dirty="0" smtClean="0"/>
              <a:t>Therefore</a:t>
            </a:r>
            <a:r>
              <a:rPr lang="en-US" sz="1800" dirty="0"/>
              <a:t>:</a:t>
            </a:r>
          </a:p>
          <a:p>
            <a:pPr lvl="1"/>
            <a:r>
              <a:rPr lang="en-US" sz="1600" dirty="0"/>
              <a:t>p</a:t>
            </a:r>
            <a:r>
              <a:rPr lang="en-US" sz="1600" baseline="30000" dirty="0"/>
              <a:t>2</a:t>
            </a:r>
            <a:r>
              <a:rPr lang="en-US" sz="1600" dirty="0"/>
              <a:t> + 2pq + q</a:t>
            </a:r>
            <a:r>
              <a:rPr lang="en-US" sz="1600" baseline="30000" dirty="0"/>
              <a:t>2</a:t>
            </a:r>
            <a:r>
              <a:rPr lang="en-US" sz="1600" dirty="0"/>
              <a:t>=1</a:t>
            </a:r>
          </a:p>
          <a:p>
            <a:r>
              <a:rPr lang="en-US" sz="1800" dirty="0" smtClean="0"/>
              <a:t>So </a:t>
            </a:r>
            <a:r>
              <a:rPr lang="en-US" sz="1800" dirty="0"/>
              <a:t>if given A=.3 you can solve for the probability of each genotype.</a:t>
            </a:r>
          </a:p>
          <a:p>
            <a:pPr lvl="1"/>
            <a:r>
              <a:rPr lang="en-US" sz="1600" dirty="0"/>
              <a:t>p +q =1, .3 + q=1, q=.7</a:t>
            </a:r>
          </a:p>
          <a:p>
            <a:pPr lvl="1"/>
            <a:r>
              <a:rPr lang="en-US" sz="1600" dirty="0"/>
              <a:t>p</a:t>
            </a:r>
            <a:r>
              <a:rPr lang="en-US" sz="1600" baseline="30000" dirty="0"/>
              <a:t>2</a:t>
            </a:r>
            <a:r>
              <a:rPr lang="en-US" sz="1600" dirty="0"/>
              <a:t>=.3 X .3=.09 or 9% of the population being AA</a:t>
            </a:r>
          </a:p>
          <a:p>
            <a:pPr lvl="1"/>
            <a:r>
              <a:rPr lang="en-US" sz="1600" dirty="0"/>
              <a:t>2pq=2(.3)(.7)=.42 or 42% of the population is Aa</a:t>
            </a:r>
          </a:p>
          <a:p>
            <a:pPr lvl="1"/>
            <a:r>
              <a:rPr lang="en-US" sz="1600" dirty="0"/>
              <a:t>q</a:t>
            </a:r>
            <a:r>
              <a:rPr lang="en-US" sz="1600" baseline="30000" dirty="0"/>
              <a:t>2</a:t>
            </a:r>
            <a:r>
              <a:rPr lang="en-US" sz="1600" dirty="0"/>
              <a:t>=.7 X .7=.49 or 49% of the population is aa </a:t>
            </a:r>
          </a:p>
        </p:txBody>
      </p:sp>
    </p:spTree>
    <p:extLst>
      <p:ext uri="{BB962C8B-B14F-4D97-AF65-F5344CB8AC3E}">
        <p14:creationId xmlns:p14="http://schemas.microsoft.com/office/powerpoint/2010/main" val="26419638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Hardy-Weinberg</a:t>
            </a:r>
            <a:endParaRPr lang="en-US" dirty="0"/>
          </a:p>
        </p:txBody>
      </p:sp>
      <p:sp>
        <p:nvSpPr>
          <p:cNvPr id="3" name="Content Placeholder 2"/>
          <p:cNvSpPr>
            <a:spLocks noGrp="1"/>
          </p:cNvSpPr>
          <p:nvPr>
            <p:ph sz="quarter" idx="13"/>
          </p:nvPr>
        </p:nvSpPr>
        <p:spPr/>
        <p:txBody>
          <a:bodyPr>
            <a:noAutofit/>
          </a:bodyPr>
          <a:lstStyle/>
          <a:p>
            <a:r>
              <a:rPr lang="en-US" sz="2400" dirty="0"/>
              <a:t>Using these calculation natural selection can be substantiated in a population. </a:t>
            </a:r>
          </a:p>
          <a:p>
            <a:r>
              <a:rPr lang="en-US" sz="2400" dirty="0" smtClean="0"/>
              <a:t>Rules </a:t>
            </a:r>
            <a:r>
              <a:rPr lang="en-US" sz="2400" dirty="0"/>
              <a:t>of Hardy-Weinberg:</a:t>
            </a:r>
          </a:p>
          <a:p>
            <a:pPr lvl="1"/>
            <a:r>
              <a:rPr lang="en-US" sz="2000" dirty="0" smtClean="0"/>
              <a:t>You </a:t>
            </a:r>
            <a:r>
              <a:rPr lang="en-US" sz="2000" dirty="0"/>
              <a:t>must use a trait controlled by a pair of alleles.</a:t>
            </a:r>
          </a:p>
          <a:p>
            <a:pPr lvl="1"/>
            <a:r>
              <a:rPr lang="en-US" sz="2000" dirty="0" smtClean="0"/>
              <a:t>There </a:t>
            </a:r>
            <a:r>
              <a:rPr lang="en-US" sz="2000" dirty="0"/>
              <a:t>must be a random sampling of the population. </a:t>
            </a:r>
          </a:p>
          <a:p>
            <a:pPr lvl="1"/>
            <a:r>
              <a:rPr lang="en-US" sz="2000" dirty="0" smtClean="0"/>
              <a:t>The </a:t>
            </a:r>
            <a:r>
              <a:rPr lang="en-US" sz="2000" dirty="0"/>
              <a:t>trait appears equally in both sexes.</a:t>
            </a:r>
          </a:p>
          <a:p>
            <a:pPr lvl="1"/>
            <a:r>
              <a:rPr lang="en-US" sz="2000" dirty="0" smtClean="0"/>
              <a:t>Mating </a:t>
            </a:r>
            <a:r>
              <a:rPr lang="en-US" sz="2000" dirty="0"/>
              <a:t>is random.</a:t>
            </a:r>
          </a:p>
          <a:p>
            <a:pPr lvl="1"/>
            <a:r>
              <a:rPr lang="en-US" sz="2000" dirty="0" smtClean="0"/>
              <a:t>No </a:t>
            </a:r>
            <a:r>
              <a:rPr lang="en-US" sz="2000" dirty="0"/>
              <a:t>net changes in alleles through mutation.</a:t>
            </a:r>
          </a:p>
          <a:p>
            <a:pPr lvl="1"/>
            <a:r>
              <a:rPr lang="en-US" sz="2000" dirty="0" smtClean="0"/>
              <a:t>Population </a:t>
            </a:r>
            <a:r>
              <a:rPr lang="en-US" sz="2000" dirty="0"/>
              <a:t>size must be large enough for the rules of probability to be valid.</a:t>
            </a:r>
          </a:p>
        </p:txBody>
      </p:sp>
    </p:spTree>
    <p:extLst>
      <p:ext uri="{BB962C8B-B14F-4D97-AF65-F5344CB8AC3E}">
        <p14:creationId xmlns:p14="http://schemas.microsoft.com/office/powerpoint/2010/main" val="37607201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Usefulness of hardy-</a:t>
            </a:r>
            <a:r>
              <a:rPr lang="en-US" dirty="0" err="1" smtClean="0"/>
              <a:t>weinberg</a:t>
            </a:r>
            <a:endParaRPr lang="en-US" dirty="0"/>
          </a:p>
        </p:txBody>
      </p:sp>
      <p:sp>
        <p:nvSpPr>
          <p:cNvPr id="3" name="Content Placeholder 2"/>
          <p:cNvSpPr>
            <a:spLocks noGrp="1"/>
          </p:cNvSpPr>
          <p:nvPr>
            <p:ph sz="quarter" idx="13"/>
          </p:nvPr>
        </p:nvSpPr>
        <p:spPr/>
        <p:txBody>
          <a:bodyPr>
            <a:noAutofit/>
          </a:bodyPr>
          <a:lstStyle/>
          <a:p>
            <a:r>
              <a:rPr lang="en-US" sz="3200" dirty="0"/>
              <a:t>Usefulness of Hardy-Weinberg:</a:t>
            </a:r>
          </a:p>
          <a:p>
            <a:pPr lvl="1"/>
            <a:r>
              <a:rPr lang="en-US" sz="2800" dirty="0" smtClean="0"/>
              <a:t>Most </a:t>
            </a:r>
            <a:r>
              <a:rPr lang="en-US" sz="2800" dirty="0"/>
              <a:t>population genetics theory are built on models. Hardy-Weinberg is the base for most of these models.</a:t>
            </a:r>
          </a:p>
          <a:p>
            <a:pPr lvl="1"/>
            <a:r>
              <a:rPr lang="en-US" sz="2800" dirty="0" smtClean="0"/>
              <a:t>H-W </a:t>
            </a:r>
            <a:r>
              <a:rPr lang="en-US" sz="2800" dirty="0"/>
              <a:t>predictions are useful for studying population since they provide a benchmark for genetic equilibrium.</a:t>
            </a:r>
          </a:p>
          <a:p>
            <a:pPr lvl="1"/>
            <a:r>
              <a:rPr lang="en-US" sz="2800" dirty="0" smtClean="0"/>
              <a:t>It </a:t>
            </a:r>
            <a:r>
              <a:rPr lang="en-US" sz="2800" dirty="0"/>
              <a:t>permits an estimation of gene frequencies, especially useful when estimating number of carriers of lethal alleles.</a:t>
            </a:r>
          </a:p>
        </p:txBody>
      </p:sp>
    </p:spTree>
    <p:extLst>
      <p:ext uri="{BB962C8B-B14F-4D97-AF65-F5344CB8AC3E}">
        <p14:creationId xmlns:p14="http://schemas.microsoft.com/office/powerpoint/2010/main" val="31796767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Types of Evolution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4856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Jean Baptiste de </a:t>
            </a:r>
            <a:r>
              <a:rPr lang="en-US" dirty="0" err="1" smtClean="0"/>
              <a:t>LeMark</a:t>
            </a:r>
            <a:endParaRPr lang="en-US" dirty="0"/>
          </a:p>
        </p:txBody>
      </p:sp>
      <p:sp>
        <p:nvSpPr>
          <p:cNvPr id="3" name="Content Placeholder 2"/>
          <p:cNvSpPr>
            <a:spLocks noGrp="1"/>
          </p:cNvSpPr>
          <p:nvPr>
            <p:ph sz="quarter" idx="13"/>
          </p:nvPr>
        </p:nvSpPr>
        <p:spPr/>
        <p:txBody>
          <a:bodyPr>
            <a:noAutofit/>
          </a:bodyPr>
          <a:lstStyle/>
          <a:p>
            <a:r>
              <a:rPr lang="en-US" sz="3200" dirty="0"/>
              <a:t>Proposed two evolutionary theories:</a:t>
            </a:r>
          </a:p>
          <a:p>
            <a:pPr lvl="1"/>
            <a:r>
              <a:rPr lang="en-US" sz="2800" dirty="0" smtClean="0"/>
              <a:t>Acquired </a:t>
            </a:r>
            <a:r>
              <a:rPr lang="en-US" sz="2800" dirty="0"/>
              <a:t>characteristics-organisms can change their body when needed and pass these changes onto their offspring.</a:t>
            </a:r>
          </a:p>
          <a:p>
            <a:pPr lvl="1"/>
            <a:r>
              <a:rPr lang="en-US" sz="2800" dirty="0" smtClean="0"/>
              <a:t>Law </a:t>
            </a:r>
            <a:r>
              <a:rPr lang="en-US" sz="2800" dirty="0"/>
              <a:t>of use and disuse-If you don't use a body part, it will be lost in the next generation.</a:t>
            </a:r>
          </a:p>
          <a:p>
            <a:pPr lvl="2"/>
            <a:r>
              <a:rPr lang="en-US" sz="2400" dirty="0" smtClean="0"/>
              <a:t>*</a:t>
            </a:r>
            <a:r>
              <a:rPr lang="en-US" sz="2400" dirty="0"/>
              <a:t>Both of these theories have been disproven.</a:t>
            </a:r>
          </a:p>
        </p:txBody>
      </p:sp>
    </p:spTree>
    <p:extLst>
      <p:ext uri="{BB962C8B-B14F-4D97-AF65-F5344CB8AC3E}">
        <p14:creationId xmlns:p14="http://schemas.microsoft.com/office/powerpoint/2010/main" val="13509175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a:t>
            </a:r>
            <a:endParaRPr lang="en-US" dirty="0"/>
          </a:p>
        </p:txBody>
      </p:sp>
      <p:sp>
        <p:nvSpPr>
          <p:cNvPr id="3" name="Content Placeholder 2"/>
          <p:cNvSpPr>
            <a:spLocks noGrp="1"/>
          </p:cNvSpPr>
          <p:nvPr>
            <p:ph sz="quarter" idx="13"/>
          </p:nvPr>
        </p:nvSpPr>
        <p:spPr/>
        <p:txBody>
          <a:bodyPr>
            <a:noAutofit/>
          </a:bodyPr>
          <a:lstStyle/>
          <a:p>
            <a:r>
              <a:rPr lang="en-US" sz="2800" dirty="0" smtClean="0"/>
              <a:t>For </a:t>
            </a:r>
            <a:r>
              <a:rPr lang="en-US" sz="2800" dirty="0"/>
              <a:t>Darwin this was defined as the relative contribution to the gene pool, but fitness is affected by both survival and fertility.</a:t>
            </a:r>
          </a:p>
          <a:p>
            <a:pPr lvl="1"/>
            <a:r>
              <a:rPr lang="en-US" sz="2400" dirty="0" smtClean="0"/>
              <a:t>Relative </a:t>
            </a:r>
            <a:r>
              <a:rPr lang="en-US" sz="2400" dirty="0"/>
              <a:t>Fitness-Contribution of a genotype to the next generation as compared to an alternative genotype.</a:t>
            </a:r>
          </a:p>
          <a:p>
            <a:pPr lvl="2"/>
            <a:r>
              <a:rPr lang="en-US" sz="2000" dirty="0" smtClean="0"/>
              <a:t>Ex</a:t>
            </a:r>
            <a:r>
              <a:rPr lang="en-US" sz="2000" dirty="0"/>
              <a:t>. AA-red flower, aa-white flowers, Aa-pink flowers.</a:t>
            </a:r>
          </a:p>
          <a:p>
            <a:pPr lvl="2"/>
            <a:r>
              <a:rPr lang="en-US" sz="2000" dirty="0" smtClean="0"/>
              <a:t>Red </a:t>
            </a:r>
            <a:r>
              <a:rPr lang="en-US" sz="2000" dirty="0"/>
              <a:t>flowers produce the most offspring, white only produce 80% as many offspring as red. Therefore red is assigned a relative fitness of 1 and white of 0.8.</a:t>
            </a:r>
          </a:p>
        </p:txBody>
      </p:sp>
    </p:spTree>
    <p:extLst>
      <p:ext uri="{BB962C8B-B14F-4D97-AF65-F5344CB8AC3E}">
        <p14:creationId xmlns:p14="http://schemas.microsoft.com/office/powerpoint/2010/main" val="20971520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a:t>
            </a:r>
            <a:endParaRPr lang="en-US" dirty="0"/>
          </a:p>
        </p:txBody>
      </p:sp>
      <p:sp>
        <p:nvSpPr>
          <p:cNvPr id="3" name="Content Placeholder 2"/>
          <p:cNvSpPr>
            <a:spLocks noGrp="1"/>
          </p:cNvSpPr>
          <p:nvPr>
            <p:ph sz="quarter" idx="13"/>
          </p:nvPr>
        </p:nvSpPr>
        <p:spPr/>
        <p:txBody>
          <a:bodyPr>
            <a:noAutofit/>
          </a:bodyPr>
          <a:lstStyle/>
          <a:p>
            <a:r>
              <a:rPr lang="en-US" sz="2800" dirty="0" smtClean="0"/>
              <a:t>Fitness</a:t>
            </a:r>
          </a:p>
          <a:p>
            <a:r>
              <a:rPr lang="en-US" sz="2800" dirty="0" smtClean="0"/>
              <a:t>Selection </a:t>
            </a:r>
            <a:r>
              <a:rPr lang="en-US" sz="2800" dirty="0"/>
              <a:t>Coefficient</a:t>
            </a:r>
          </a:p>
          <a:p>
            <a:pPr lvl="1"/>
            <a:r>
              <a:rPr lang="en-US" sz="2400" dirty="0" smtClean="0"/>
              <a:t>Is </a:t>
            </a:r>
            <a:r>
              <a:rPr lang="en-US" sz="2400" dirty="0"/>
              <a:t>defined as the difference b/t the most fit genotype's relative fitness and the less fit genotype's relative fitness.</a:t>
            </a:r>
          </a:p>
          <a:p>
            <a:pPr lvl="1"/>
            <a:r>
              <a:rPr lang="en-US" sz="2400" dirty="0" smtClean="0"/>
              <a:t>Ex</a:t>
            </a:r>
            <a:r>
              <a:rPr lang="en-US" sz="2400" dirty="0"/>
              <a:t>. Using previous example the selection coefficient is 0.2 (1-0.8). </a:t>
            </a:r>
          </a:p>
          <a:p>
            <a:pPr lvl="1"/>
            <a:r>
              <a:rPr lang="en-US" sz="2400" dirty="0" smtClean="0"/>
              <a:t>A </a:t>
            </a:r>
            <a:r>
              <a:rPr lang="en-US" sz="2400" dirty="0"/>
              <a:t>homozygous recessive will never be eliminated completely because it is protected by </a:t>
            </a:r>
            <a:r>
              <a:rPr lang="en-US" sz="2400" dirty="0" smtClean="0"/>
              <a:t>the </a:t>
            </a:r>
            <a:r>
              <a:rPr lang="en-US" sz="2400" dirty="0"/>
              <a:t>heterozygous condition</a:t>
            </a:r>
            <a:r>
              <a:rPr lang="en-US" sz="2400" dirty="0" smtClean="0"/>
              <a:t>.</a:t>
            </a:r>
            <a:r>
              <a:rPr lang="en-US" sz="2400" dirty="0"/>
              <a:t/>
            </a:r>
            <a:br>
              <a:rPr lang="en-US" sz="2400" dirty="0"/>
            </a:br>
            <a:endParaRPr lang="en-US" sz="2400" dirty="0"/>
          </a:p>
        </p:txBody>
      </p:sp>
    </p:spTree>
    <p:extLst>
      <p:ext uri="{BB962C8B-B14F-4D97-AF65-F5344CB8AC3E}">
        <p14:creationId xmlns:p14="http://schemas.microsoft.com/office/powerpoint/2010/main" val="22646547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Natural Selectio</a:t>
            </a:r>
            <a:r>
              <a:rPr lang="en-US" dirty="0"/>
              <a:t>n</a:t>
            </a:r>
          </a:p>
        </p:txBody>
      </p:sp>
      <p:sp>
        <p:nvSpPr>
          <p:cNvPr id="3" name="Content Placeholder 2"/>
          <p:cNvSpPr>
            <a:spLocks noGrp="1"/>
          </p:cNvSpPr>
          <p:nvPr>
            <p:ph sz="quarter" idx="13"/>
          </p:nvPr>
        </p:nvSpPr>
        <p:spPr>
          <a:xfrm>
            <a:off x="627316" y="2340967"/>
            <a:ext cx="7955906" cy="3424107"/>
          </a:xfrm>
        </p:spPr>
        <p:txBody>
          <a:bodyPr>
            <a:normAutofit/>
          </a:bodyPr>
          <a:lstStyle/>
          <a:p>
            <a:r>
              <a:rPr lang="en-US" sz="3200" dirty="0" smtClean="0"/>
              <a:t>Stabilizing </a:t>
            </a:r>
            <a:r>
              <a:rPr lang="en-US" sz="3200" dirty="0"/>
              <a:t>selection-extreme individuals are eliminated and intermediate forms are favored. Mutant forms are usually eliminated quickly. </a:t>
            </a:r>
          </a:p>
        </p:txBody>
      </p:sp>
      <p:pic>
        <p:nvPicPr>
          <p:cNvPr id="4" name="Picture 3"/>
          <p:cNvPicPr>
            <a:picLocks noChangeAspect="1"/>
          </p:cNvPicPr>
          <p:nvPr/>
        </p:nvPicPr>
        <p:blipFill>
          <a:blip r:embed="rId2"/>
          <a:stretch>
            <a:fillRect/>
          </a:stretch>
        </p:blipFill>
        <p:spPr>
          <a:xfrm>
            <a:off x="8296762" y="2075582"/>
            <a:ext cx="3895238" cy="3542857"/>
          </a:xfrm>
          <a:prstGeom prst="rect">
            <a:avLst/>
          </a:prstGeom>
        </p:spPr>
      </p:pic>
    </p:spTree>
    <p:extLst>
      <p:ext uri="{BB962C8B-B14F-4D97-AF65-F5344CB8AC3E}">
        <p14:creationId xmlns:p14="http://schemas.microsoft.com/office/powerpoint/2010/main" val="10130922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natural selection</a:t>
            </a:r>
            <a:endParaRPr lang="en-US" dirty="0"/>
          </a:p>
        </p:txBody>
      </p:sp>
      <p:sp>
        <p:nvSpPr>
          <p:cNvPr id="3" name="Content Placeholder 2"/>
          <p:cNvSpPr>
            <a:spLocks noGrp="1"/>
          </p:cNvSpPr>
          <p:nvPr>
            <p:ph sz="quarter" idx="13"/>
          </p:nvPr>
        </p:nvSpPr>
        <p:spPr>
          <a:xfrm>
            <a:off x="913774" y="2367092"/>
            <a:ext cx="6479803" cy="3424107"/>
          </a:xfrm>
        </p:spPr>
        <p:txBody>
          <a:bodyPr>
            <a:noAutofit/>
          </a:bodyPr>
          <a:lstStyle/>
          <a:p>
            <a:r>
              <a:rPr lang="en-US" sz="3200" dirty="0" smtClean="0"/>
              <a:t>Disruptive </a:t>
            </a:r>
            <a:r>
              <a:rPr lang="en-US" sz="3200" dirty="0"/>
              <a:t>selection-Increases the 2 extreme types in a population at the expense of the intermediate forms. The result is a marked difference between the two groups.</a:t>
            </a:r>
          </a:p>
        </p:txBody>
      </p:sp>
      <p:pic>
        <p:nvPicPr>
          <p:cNvPr id="4" name="Picture 3"/>
          <p:cNvPicPr>
            <a:picLocks noChangeAspect="1"/>
          </p:cNvPicPr>
          <p:nvPr/>
        </p:nvPicPr>
        <p:blipFill>
          <a:blip r:embed="rId2"/>
          <a:stretch>
            <a:fillRect/>
          </a:stretch>
        </p:blipFill>
        <p:spPr>
          <a:xfrm>
            <a:off x="7393577" y="1967675"/>
            <a:ext cx="3884649" cy="4787660"/>
          </a:xfrm>
          <a:prstGeom prst="rect">
            <a:avLst/>
          </a:prstGeom>
        </p:spPr>
      </p:pic>
    </p:spTree>
    <p:extLst>
      <p:ext uri="{BB962C8B-B14F-4D97-AF65-F5344CB8AC3E}">
        <p14:creationId xmlns:p14="http://schemas.microsoft.com/office/powerpoint/2010/main" val="30116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natural selection</a:t>
            </a:r>
            <a:endParaRPr lang="en-US" dirty="0"/>
          </a:p>
        </p:txBody>
      </p:sp>
      <p:sp>
        <p:nvSpPr>
          <p:cNvPr id="3" name="Content Placeholder 2"/>
          <p:cNvSpPr>
            <a:spLocks noGrp="1"/>
          </p:cNvSpPr>
          <p:nvPr>
            <p:ph sz="quarter" idx="13"/>
          </p:nvPr>
        </p:nvSpPr>
        <p:spPr>
          <a:xfrm>
            <a:off x="913774" y="2367092"/>
            <a:ext cx="6440615" cy="3424107"/>
          </a:xfrm>
        </p:spPr>
        <p:txBody>
          <a:bodyPr>
            <a:noAutofit/>
          </a:bodyPr>
          <a:lstStyle/>
          <a:p>
            <a:r>
              <a:rPr lang="en-US" sz="3200" dirty="0" smtClean="0"/>
              <a:t>Directional </a:t>
            </a:r>
            <a:r>
              <a:rPr lang="en-US" sz="3200" dirty="0"/>
              <a:t>Selection-Results in an increase of one extreme phenotype over the other. This is a gradual replacement of one allele or group of alleles over another. </a:t>
            </a:r>
          </a:p>
        </p:txBody>
      </p:sp>
      <p:pic>
        <p:nvPicPr>
          <p:cNvPr id="4" name="Picture 3"/>
          <p:cNvPicPr>
            <a:picLocks noChangeAspect="1"/>
          </p:cNvPicPr>
          <p:nvPr/>
        </p:nvPicPr>
        <p:blipFill>
          <a:blip r:embed="rId2"/>
          <a:stretch>
            <a:fillRect/>
          </a:stretch>
        </p:blipFill>
        <p:spPr>
          <a:xfrm>
            <a:off x="7701478" y="2248342"/>
            <a:ext cx="3895238" cy="3542857"/>
          </a:xfrm>
          <a:prstGeom prst="rect">
            <a:avLst/>
          </a:prstGeom>
        </p:spPr>
      </p:pic>
    </p:spTree>
    <p:extLst>
      <p:ext uri="{BB962C8B-B14F-4D97-AF65-F5344CB8AC3E}">
        <p14:creationId xmlns:p14="http://schemas.microsoft.com/office/powerpoint/2010/main" val="15616403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natural selection</a:t>
            </a:r>
            <a:endParaRPr lang="en-US" dirty="0"/>
          </a:p>
        </p:txBody>
      </p:sp>
      <p:sp>
        <p:nvSpPr>
          <p:cNvPr id="3" name="Content Placeholder 2"/>
          <p:cNvSpPr>
            <a:spLocks noGrp="1"/>
          </p:cNvSpPr>
          <p:nvPr>
            <p:ph sz="quarter" idx="13"/>
          </p:nvPr>
        </p:nvSpPr>
        <p:spPr>
          <a:xfrm>
            <a:off x="913774" y="2367092"/>
            <a:ext cx="6362237" cy="3424107"/>
          </a:xfrm>
        </p:spPr>
        <p:txBody>
          <a:bodyPr>
            <a:noAutofit/>
          </a:bodyPr>
          <a:lstStyle/>
          <a:p>
            <a:r>
              <a:rPr lang="en-US" sz="2800" dirty="0" smtClean="0"/>
              <a:t>Frequency </a:t>
            </a:r>
            <a:r>
              <a:rPr lang="en-US" sz="2800" dirty="0"/>
              <a:t>dependent selection-Decreases the frequency of the more common phenotype and increases the frequency of the least common phenotype. Common in many predator/prey relationships. </a:t>
            </a:r>
          </a:p>
        </p:txBody>
      </p:sp>
      <p:pic>
        <p:nvPicPr>
          <p:cNvPr id="4" name="Picture 3"/>
          <p:cNvPicPr>
            <a:picLocks noChangeAspect="1"/>
          </p:cNvPicPr>
          <p:nvPr/>
        </p:nvPicPr>
        <p:blipFill>
          <a:blip r:embed="rId2"/>
          <a:stretch>
            <a:fillRect/>
          </a:stretch>
        </p:blipFill>
        <p:spPr>
          <a:xfrm>
            <a:off x="7674777" y="2214694"/>
            <a:ext cx="4387670" cy="3576505"/>
          </a:xfrm>
          <a:prstGeom prst="rect">
            <a:avLst/>
          </a:prstGeom>
        </p:spPr>
      </p:pic>
    </p:spTree>
    <p:extLst>
      <p:ext uri="{BB962C8B-B14F-4D97-AF65-F5344CB8AC3E}">
        <p14:creationId xmlns:p14="http://schemas.microsoft.com/office/powerpoint/2010/main" val="13987459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natural selection</a:t>
            </a:r>
            <a:endParaRPr lang="en-US" dirty="0"/>
          </a:p>
        </p:txBody>
      </p:sp>
      <p:sp>
        <p:nvSpPr>
          <p:cNvPr id="3" name="Content Placeholder 2"/>
          <p:cNvSpPr>
            <a:spLocks noGrp="1"/>
          </p:cNvSpPr>
          <p:nvPr>
            <p:ph sz="quarter" idx="13"/>
          </p:nvPr>
        </p:nvSpPr>
        <p:spPr/>
        <p:txBody>
          <a:bodyPr>
            <a:noAutofit/>
          </a:bodyPr>
          <a:lstStyle/>
          <a:p>
            <a:r>
              <a:rPr lang="en-US" sz="3200" dirty="0" smtClean="0"/>
              <a:t>Sexual </a:t>
            </a:r>
            <a:r>
              <a:rPr lang="en-US" sz="3200" dirty="0"/>
              <a:t>selection takes two forms:</a:t>
            </a:r>
          </a:p>
          <a:p>
            <a:pPr lvl="1"/>
            <a:r>
              <a:rPr lang="en-US" sz="2800" dirty="0" err="1" smtClean="0"/>
              <a:t>Intrasexual</a:t>
            </a:r>
            <a:r>
              <a:rPr lang="en-US" sz="2800" dirty="0" smtClean="0"/>
              <a:t> </a:t>
            </a:r>
            <a:r>
              <a:rPr lang="en-US" sz="2800" dirty="0"/>
              <a:t>selection-competition among members of one gender for the other. </a:t>
            </a:r>
          </a:p>
          <a:p>
            <a:pPr lvl="1"/>
            <a:r>
              <a:rPr lang="en-US" sz="2800" dirty="0" smtClean="0"/>
              <a:t>Intersexual </a:t>
            </a:r>
            <a:r>
              <a:rPr lang="en-US" sz="2800" dirty="0"/>
              <a:t>selection-members of one gender exert strong selective pressures on the characteristics of the opposite gender through the choice of mates. ex. male birds having extravagant plumage or oversized antlers on some males. </a:t>
            </a:r>
          </a:p>
        </p:txBody>
      </p:sp>
    </p:spTree>
    <p:extLst>
      <p:ext uri="{BB962C8B-B14F-4D97-AF65-F5344CB8AC3E}">
        <p14:creationId xmlns:p14="http://schemas.microsoft.com/office/powerpoint/2010/main" val="36303180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evolution</a:t>
            </a:r>
            <a:endParaRPr lang="en-US" dirty="0"/>
          </a:p>
        </p:txBody>
      </p:sp>
      <p:sp>
        <p:nvSpPr>
          <p:cNvPr id="3" name="Content Placeholder 2"/>
          <p:cNvSpPr>
            <a:spLocks noGrp="1"/>
          </p:cNvSpPr>
          <p:nvPr>
            <p:ph sz="quarter" idx="13"/>
          </p:nvPr>
        </p:nvSpPr>
        <p:spPr/>
        <p:txBody>
          <a:bodyPr>
            <a:normAutofit/>
          </a:bodyPr>
          <a:lstStyle/>
          <a:p>
            <a:r>
              <a:rPr lang="en-US" sz="3600" dirty="0" smtClean="0"/>
              <a:t>Coevolution-occurs </a:t>
            </a:r>
            <a:r>
              <a:rPr lang="en-US" sz="3600" dirty="0"/>
              <a:t>when a population of 2 or more species interact closely so that each exerts stronger selective forces on the other. </a:t>
            </a:r>
          </a:p>
          <a:p>
            <a:pPr lvl="1"/>
            <a:r>
              <a:rPr lang="en-US" sz="3200" dirty="0" smtClean="0"/>
              <a:t>Ex</a:t>
            </a:r>
            <a:r>
              <a:rPr lang="en-US" sz="3200" dirty="0"/>
              <a:t>. Bee and flower</a:t>
            </a:r>
          </a:p>
        </p:txBody>
      </p:sp>
    </p:spTree>
    <p:extLst>
      <p:ext uri="{BB962C8B-B14F-4D97-AF65-F5344CB8AC3E}">
        <p14:creationId xmlns:p14="http://schemas.microsoft.com/office/powerpoint/2010/main" val="8909189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evolution</a:t>
            </a:r>
            <a:endParaRPr lang="en-US" dirty="0"/>
          </a:p>
        </p:txBody>
      </p:sp>
      <p:sp>
        <p:nvSpPr>
          <p:cNvPr id="3" name="Content Placeholder 2"/>
          <p:cNvSpPr>
            <a:spLocks noGrp="1"/>
          </p:cNvSpPr>
          <p:nvPr>
            <p:ph sz="quarter" idx="13"/>
          </p:nvPr>
        </p:nvSpPr>
        <p:spPr/>
        <p:txBody>
          <a:bodyPr>
            <a:normAutofit/>
          </a:bodyPr>
          <a:lstStyle/>
          <a:p>
            <a:r>
              <a:rPr lang="en-US" sz="3200" dirty="0" smtClean="0"/>
              <a:t>Convergent Evolution- Organisms </a:t>
            </a:r>
            <a:r>
              <a:rPr lang="en-US" sz="3200" dirty="0"/>
              <a:t>that occupy similar environments often resemble one another even if they are only distantly related. </a:t>
            </a:r>
          </a:p>
          <a:p>
            <a:pPr lvl="1"/>
            <a:r>
              <a:rPr lang="en-US" sz="2800" dirty="0" smtClean="0"/>
              <a:t>Ex</a:t>
            </a:r>
            <a:r>
              <a:rPr lang="en-US" sz="2800" dirty="0"/>
              <a:t>. dolphins and manatees</a:t>
            </a:r>
          </a:p>
        </p:txBody>
      </p:sp>
    </p:spTree>
    <p:extLst>
      <p:ext uri="{BB962C8B-B14F-4D97-AF65-F5344CB8AC3E}">
        <p14:creationId xmlns:p14="http://schemas.microsoft.com/office/powerpoint/2010/main" val="7819324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evolution</a:t>
            </a:r>
            <a:endParaRPr lang="en-US" dirty="0"/>
          </a:p>
        </p:txBody>
      </p:sp>
      <p:sp>
        <p:nvSpPr>
          <p:cNvPr id="3" name="Content Placeholder 2"/>
          <p:cNvSpPr>
            <a:spLocks noGrp="1"/>
          </p:cNvSpPr>
          <p:nvPr>
            <p:ph sz="quarter" idx="13"/>
          </p:nvPr>
        </p:nvSpPr>
        <p:spPr/>
        <p:txBody>
          <a:bodyPr>
            <a:normAutofit/>
          </a:bodyPr>
          <a:lstStyle/>
          <a:p>
            <a:r>
              <a:rPr lang="en-US" sz="3600" dirty="0" smtClean="0"/>
              <a:t>Divergent </a:t>
            </a:r>
            <a:r>
              <a:rPr lang="en-US" sz="3600" dirty="0"/>
              <a:t>evolution-when populations become isolated from one another, different selective forces lead to different phenotypes.</a:t>
            </a:r>
          </a:p>
          <a:p>
            <a:pPr lvl="1"/>
            <a:r>
              <a:rPr lang="en-US" sz="3200" dirty="0" smtClean="0"/>
              <a:t>Ex</a:t>
            </a:r>
            <a:r>
              <a:rPr lang="en-US" sz="3200" dirty="0"/>
              <a:t>. Brown bear and polar bear</a:t>
            </a:r>
          </a:p>
        </p:txBody>
      </p:sp>
    </p:spTree>
    <p:extLst>
      <p:ext uri="{BB962C8B-B14F-4D97-AF65-F5344CB8AC3E}">
        <p14:creationId xmlns:p14="http://schemas.microsoft.com/office/powerpoint/2010/main" val="2002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Darwin</a:t>
            </a:r>
            <a:endParaRPr lang="en-US" dirty="0"/>
          </a:p>
        </p:txBody>
      </p:sp>
      <p:sp>
        <p:nvSpPr>
          <p:cNvPr id="3" name="Content Placeholder 2"/>
          <p:cNvSpPr>
            <a:spLocks noGrp="1"/>
          </p:cNvSpPr>
          <p:nvPr>
            <p:ph sz="quarter" idx="13"/>
          </p:nvPr>
        </p:nvSpPr>
        <p:spPr>
          <a:xfrm>
            <a:off x="913774" y="1831515"/>
            <a:ext cx="11090991" cy="3424107"/>
          </a:xfrm>
        </p:spPr>
        <p:txBody>
          <a:bodyPr>
            <a:noAutofit/>
          </a:bodyPr>
          <a:lstStyle/>
          <a:p>
            <a:r>
              <a:rPr lang="en-US" sz="3600" dirty="0" smtClean="0"/>
              <a:t>Darwin </a:t>
            </a:r>
            <a:r>
              <a:rPr lang="en-US" sz="3600" dirty="0"/>
              <a:t>observed plants and animals on the Galapagos Islands off the coast of Ecuador. Some of the organisms observed were: finches, giant tortoises, iguanas and orchids</a:t>
            </a:r>
            <a:r>
              <a:rPr lang="en-US" sz="3600" dirty="0" smtClean="0"/>
              <a:t>.</a:t>
            </a:r>
            <a:endParaRPr lang="en-US" sz="3600" dirty="0"/>
          </a:p>
        </p:txBody>
      </p:sp>
    </p:spTree>
    <p:extLst>
      <p:ext uri="{BB962C8B-B14F-4D97-AF65-F5344CB8AC3E}">
        <p14:creationId xmlns:p14="http://schemas.microsoft.com/office/powerpoint/2010/main" val="29962857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evolution</a:t>
            </a:r>
            <a:endParaRPr lang="en-US" dirty="0"/>
          </a:p>
        </p:txBody>
      </p:sp>
      <p:sp>
        <p:nvSpPr>
          <p:cNvPr id="3" name="Content Placeholder 2"/>
          <p:cNvSpPr>
            <a:spLocks noGrp="1"/>
          </p:cNvSpPr>
          <p:nvPr>
            <p:ph sz="quarter" idx="13"/>
          </p:nvPr>
        </p:nvSpPr>
        <p:spPr>
          <a:xfrm>
            <a:off x="913774" y="2367092"/>
            <a:ext cx="5278020" cy="3424107"/>
          </a:xfrm>
        </p:spPr>
        <p:txBody>
          <a:bodyPr>
            <a:normAutofit fontScale="92500"/>
          </a:bodyPr>
          <a:lstStyle/>
          <a:p>
            <a:r>
              <a:rPr lang="en-US" sz="3200" dirty="0" smtClean="0"/>
              <a:t>Adaptive radiation:  Pattern where one species is separated into multiple new environments and a new species emerges from the parent species</a:t>
            </a:r>
            <a:endParaRPr lang="en-US" sz="3200" dirty="0"/>
          </a:p>
        </p:txBody>
      </p:sp>
      <p:pic>
        <p:nvPicPr>
          <p:cNvPr id="1026" name="Picture 2" descr="Image result for adaptive rad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6638" y="1931257"/>
            <a:ext cx="4371975" cy="429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9754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Darwin</a:t>
            </a:r>
            <a:endParaRPr lang="en-US" dirty="0"/>
          </a:p>
        </p:txBody>
      </p:sp>
      <p:sp>
        <p:nvSpPr>
          <p:cNvPr id="3" name="Content Placeholder 2"/>
          <p:cNvSpPr>
            <a:spLocks noGrp="1"/>
          </p:cNvSpPr>
          <p:nvPr>
            <p:ph sz="quarter" idx="13"/>
          </p:nvPr>
        </p:nvSpPr>
        <p:spPr/>
        <p:txBody>
          <a:bodyPr>
            <a:noAutofit/>
          </a:bodyPr>
          <a:lstStyle/>
          <a:p>
            <a:r>
              <a:rPr lang="en-US" sz="3200" dirty="0"/>
              <a:t>When Darwin returned home he wrote about his discoveries. Darwin also received an essay outlining natural selection from Wallace. Darwin sent both of these documents to a publisher and they were published at the same time. Darwin was given credit for discovering natural selection because his work was more extensive.</a:t>
            </a:r>
          </a:p>
          <a:p>
            <a:endParaRPr lang="en-US" sz="3200" dirty="0"/>
          </a:p>
        </p:txBody>
      </p:sp>
    </p:spTree>
    <p:extLst>
      <p:ext uri="{BB962C8B-B14F-4D97-AF65-F5344CB8AC3E}">
        <p14:creationId xmlns:p14="http://schemas.microsoft.com/office/powerpoint/2010/main" val="878647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Natural Selection According to Darwin</a:t>
            </a:r>
            <a:endParaRPr lang="en-US" dirty="0"/>
          </a:p>
        </p:txBody>
      </p:sp>
      <p:sp>
        <p:nvSpPr>
          <p:cNvPr id="3" name="Content Placeholder 2"/>
          <p:cNvSpPr>
            <a:spLocks noGrp="1"/>
          </p:cNvSpPr>
          <p:nvPr>
            <p:ph sz="quarter" idx="13"/>
          </p:nvPr>
        </p:nvSpPr>
        <p:spPr>
          <a:xfrm>
            <a:off x="913775" y="2214694"/>
            <a:ext cx="10363826" cy="3424107"/>
          </a:xfrm>
        </p:spPr>
        <p:txBody>
          <a:bodyPr>
            <a:noAutofit/>
          </a:bodyPr>
          <a:lstStyle/>
          <a:p>
            <a:r>
              <a:rPr lang="en-US" sz="2400" dirty="0" smtClean="0"/>
              <a:t>1</a:t>
            </a:r>
            <a:r>
              <a:rPr lang="en-US" sz="2400" dirty="0"/>
              <a:t>. Individuals in a species vary.</a:t>
            </a:r>
          </a:p>
          <a:p>
            <a:r>
              <a:rPr lang="en-US" sz="2400" dirty="0"/>
              <a:t>2. Some variations are heritable.</a:t>
            </a:r>
          </a:p>
          <a:p>
            <a:r>
              <a:rPr lang="en-US" sz="2400" dirty="0"/>
              <a:t>3. More individuals are produced than an environment can support.</a:t>
            </a:r>
          </a:p>
          <a:p>
            <a:r>
              <a:rPr lang="en-US" sz="2400" dirty="0"/>
              <a:t>4. Competition for resources occurs.</a:t>
            </a:r>
          </a:p>
          <a:p>
            <a:r>
              <a:rPr lang="en-US" sz="2400" dirty="0"/>
              <a:t>5. Individuals with favorable traits (and genotypes) will survive and reproduce, with the traits passed on to the offspring. According to Darwin you were not fit if you did not reproduce.</a:t>
            </a:r>
          </a:p>
        </p:txBody>
      </p:sp>
    </p:spTree>
    <p:extLst>
      <p:ext uri="{BB962C8B-B14F-4D97-AF65-F5344CB8AC3E}">
        <p14:creationId xmlns:p14="http://schemas.microsoft.com/office/powerpoint/2010/main" val="333165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Selection</a:t>
            </a:r>
            <a:endParaRPr lang="en-US" dirty="0"/>
          </a:p>
        </p:txBody>
      </p:sp>
      <p:sp>
        <p:nvSpPr>
          <p:cNvPr id="3" name="Content Placeholder 2"/>
          <p:cNvSpPr>
            <a:spLocks noGrp="1"/>
          </p:cNvSpPr>
          <p:nvPr>
            <p:ph sz="quarter" idx="13"/>
          </p:nvPr>
        </p:nvSpPr>
        <p:spPr/>
        <p:txBody>
          <a:bodyPr>
            <a:noAutofit/>
          </a:bodyPr>
          <a:lstStyle/>
          <a:p>
            <a:r>
              <a:rPr lang="en-US" sz="3200" dirty="0" smtClean="0"/>
              <a:t>Natural </a:t>
            </a:r>
            <a:r>
              <a:rPr lang="en-US" sz="3200" dirty="0"/>
              <a:t>selection states that nature is acting upon a phenotype, and genes code for the phenotypes.</a:t>
            </a:r>
          </a:p>
          <a:p>
            <a:r>
              <a:rPr lang="en-US" sz="3200" dirty="0" smtClean="0"/>
              <a:t>If </a:t>
            </a:r>
            <a:r>
              <a:rPr lang="en-US" sz="3200" dirty="0"/>
              <a:t>an organism is well adapted it will live and reproduce. If an organism is not well adapted it will move to a new environment or die. Organisms must adapt, migrate or die</a:t>
            </a:r>
            <a:r>
              <a:rPr lang="en-US" sz="3200" dirty="0" smtClean="0"/>
              <a:t>.</a:t>
            </a:r>
            <a:endParaRPr lang="en-US" sz="3200" dirty="0"/>
          </a:p>
        </p:txBody>
      </p:sp>
    </p:spTree>
    <p:extLst>
      <p:ext uri="{BB962C8B-B14F-4D97-AF65-F5344CB8AC3E}">
        <p14:creationId xmlns:p14="http://schemas.microsoft.com/office/powerpoint/2010/main" val="2728233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Selection </a:t>
            </a:r>
            <a:r>
              <a:rPr lang="en-US" dirty="0" err="1" smtClean="0"/>
              <a:t>Cont</a:t>
            </a:r>
            <a:endParaRPr lang="en-US" dirty="0"/>
          </a:p>
        </p:txBody>
      </p:sp>
      <p:sp>
        <p:nvSpPr>
          <p:cNvPr id="3" name="Content Placeholder 2"/>
          <p:cNvSpPr>
            <a:spLocks noGrp="1"/>
          </p:cNvSpPr>
          <p:nvPr>
            <p:ph sz="quarter" idx="13"/>
          </p:nvPr>
        </p:nvSpPr>
        <p:spPr/>
        <p:txBody>
          <a:bodyPr>
            <a:noAutofit/>
          </a:bodyPr>
          <a:lstStyle/>
          <a:p>
            <a:r>
              <a:rPr lang="en-US" sz="3200" dirty="0"/>
              <a:t>The population is the smallest unit capable of evolving.</a:t>
            </a:r>
          </a:p>
          <a:p>
            <a:r>
              <a:rPr lang="en-US" sz="3200" dirty="0"/>
              <a:t>Gene frequencies of a population may change over time but an individuals genes will not change. </a:t>
            </a:r>
          </a:p>
          <a:p>
            <a:r>
              <a:rPr lang="en-US" sz="3200" dirty="0"/>
              <a:t>Darwin's theory does not emphasize survival but instead reproductive success.</a:t>
            </a:r>
          </a:p>
          <a:p>
            <a:endParaRPr lang="en-US" sz="3200" dirty="0"/>
          </a:p>
        </p:txBody>
      </p:sp>
    </p:spTree>
    <p:extLst>
      <p:ext uri="{BB962C8B-B14F-4D97-AF65-F5344CB8AC3E}">
        <p14:creationId xmlns:p14="http://schemas.microsoft.com/office/powerpoint/2010/main" val="376961218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53</TotalTime>
  <Words>2279</Words>
  <Application>Microsoft Office PowerPoint</Application>
  <PresentationFormat>Widescreen</PresentationFormat>
  <Paragraphs>196</Paragraphs>
  <Slides>50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Tw Cen MT</vt:lpstr>
      <vt:lpstr>Droplet</vt:lpstr>
      <vt:lpstr>Warmup 5/08</vt:lpstr>
      <vt:lpstr>Evolution </vt:lpstr>
      <vt:lpstr>Concept of Natural Selection</vt:lpstr>
      <vt:lpstr>Jean Baptiste de LeMark</vt:lpstr>
      <vt:lpstr>Charles Darwin</vt:lpstr>
      <vt:lpstr>Charles Darwin</vt:lpstr>
      <vt:lpstr>Principles of Natural Selection According to Darwin</vt:lpstr>
      <vt:lpstr>Natural Selection</vt:lpstr>
      <vt:lpstr>Natural Selection Cont</vt:lpstr>
      <vt:lpstr>Evolution</vt:lpstr>
      <vt:lpstr>2 methods of Evolution</vt:lpstr>
      <vt:lpstr>Evidence for Evolution</vt:lpstr>
      <vt:lpstr>Evidence for Evolution</vt:lpstr>
      <vt:lpstr>Evidence of Evolution</vt:lpstr>
      <vt:lpstr>Evidence of Evolution</vt:lpstr>
      <vt:lpstr>Evidence of Evolution</vt:lpstr>
      <vt:lpstr>Evidence of Evolution</vt:lpstr>
      <vt:lpstr>Evidence of Evolution</vt:lpstr>
      <vt:lpstr>Evidence of Evolution</vt:lpstr>
      <vt:lpstr>Evidence of Evolution</vt:lpstr>
      <vt:lpstr>Evidence of Evolution</vt:lpstr>
      <vt:lpstr>Evidence of Evolution</vt:lpstr>
      <vt:lpstr>Variation and hardy-Weinberg</vt:lpstr>
      <vt:lpstr>Variation</vt:lpstr>
      <vt:lpstr>Variation</vt:lpstr>
      <vt:lpstr>Variation</vt:lpstr>
      <vt:lpstr>Variation</vt:lpstr>
      <vt:lpstr>Variation</vt:lpstr>
      <vt:lpstr>Variation</vt:lpstr>
      <vt:lpstr>Variation</vt:lpstr>
      <vt:lpstr>Changes in Gene Frequency</vt:lpstr>
      <vt:lpstr>How Gene Pools Change</vt:lpstr>
      <vt:lpstr>How gene pools change</vt:lpstr>
      <vt:lpstr>Hardy-weinberg</vt:lpstr>
      <vt:lpstr>Hardy-Weinberg</vt:lpstr>
      <vt:lpstr>Hardy-Weinberg</vt:lpstr>
      <vt:lpstr>Hardy-Weinberg</vt:lpstr>
      <vt:lpstr>Usefulness of hardy-weinberg</vt:lpstr>
      <vt:lpstr>Types of Evolution</vt:lpstr>
      <vt:lpstr>Fitness</vt:lpstr>
      <vt:lpstr>Fitness</vt:lpstr>
      <vt:lpstr>Types of Natural Selection</vt:lpstr>
      <vt:lpstr>Types of natural selection</vt:lpstr>
      <vt:lpstr>Types of natural selection</vt:lpstr>
      <vt:lpstr>Types of natural selection</vt:lpstr>
      <vt:lpstr>Types of natural selection</vt:lpstr>
      <vt:lpstr>Patterns of evolution</vt:lpstr>
      <vt:lpstr>Patterns of evolution</vt:lpstr>
      <vt:lpstr>Patterns of evolution</vt:lpstr>
      <vt:lpstr>Patterns of evolution</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dc:title>
  <dc:creator>Nebel, Eric T.</dc:creator>
  <cp:lastModifiedBy>Nebel, Eric T.</cp:lastModifiedBy>
  <cp:revision>14</cp:revision>
  <dcterms:created xsi:type="dcterms:W3CDTF">2018-02-09T11:32:59Z</dcterms:created>
  <dcterms:modified xsi:type="dcterms:W3CDTF">2018-05-08T11:17:30Z</dcterms:modified>
</cp:coreProperties>
</file>