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81" r:id="rId2"/>
    <p:sldId id="382" r:id="rId3"/>
    <p:sldId id="383" r:id="rId4"/>
    <p:sldId id="384" r:id="rId5"/>
    <p:sldId id="353" r:id="rId6"/>
    <p:sldId id="380" r:id="rId7"/>
    <p:sldId id="365" r:id="rId8"/>
    <p:sldId id="335" r:id="rId9"/>
    <p:sldId id="256" r:id="rId10"/>
    <p:sldId id="275" r:id="rId11"/>
    <p:sldId id="290" r:id="rId12"/>
    <p:sldId id="320" r:id="rId13"/>
    <p:sldId id="321" r:id="rId14"/>
    <p:sldId id="322" r:id="rId15"/>
    <p:sldId id="364" r:id="rId16"/>
    <p:sldId id="357" r:id="rId17"/>
    <p:sldId id="323" r:id="rId18"/>
    <p:sldId id="324" r:id="rId19"/>
    <p:sldId id="358" r:id="rId20"/>
    <p:sldId id="257" r:id="rId21"/>
    <p:sldId id="269" r:id="rId22"/>
    <p:sldId id="258" r:id="rId23"/>
    <p:sldId id="377" r:id="rId24"/>
    <p:sldId id="336" r:id="rId25"/>
    <p:sldId id="259" r:id="rId26"/>
    <p:sldId id="260" r:id="rId27"/>
    <p:sldId id="261" r:id="rId28"/>
    <p:sldId id="262" r:id="rId29"/>
    <p:sldId id="385" r:id="rId30"/>
    <p:sldId id="387" r:id="rId31"/>
    <p:sldId id="265" r:id="rId32"/>
    <p:sldId id="305" r:id="rId33"/>
    <p:sldId id="264" r:id="rId34"/>
    <p:sldId id="270" r:id="rId35"/>
    <p:sldId id="378" r:id="rId36"/>
    <p:sldId id="307" r:id="rId37"/>
    <p:sldId id="308" r:id="rId38"/>
    <p:sldId id="266" r:id="rId39"/>
    <p:sldId id="271" r:id="rId40"/>
    <p:sldId id="272" r:id="rId41"/>
    <p:sldId id="319" r:id="rId42"/>
    <p:sldId id="273" r:id="rId43"/>
    <p:sldId id="274" r:id="rId44"/>
    <p:sldId id="267" r:id="rId45"/>
    <p:sldId id="268" r:id="rId46"/>
    <p:sldId id="354" r:id="rId47"/>
    <p:sldId id="366" r:id="rId48"/>
    <p:sldId id="367" r:id="rId49"/>
    <p:sldId id="386" r:id="rId50"/>
    <p:sldId id="294" r:id="rId51"/>
    <p:sldId id="359" r:id="rId52"/>
    <p:sldId id="300" r:id="rId53"/>
    <p:sldId id="298" r:id="rId54"/>
    <p:sldId id="299" r:id="rId55"/>
    <p:sldId id="360" r:id="rId56"/>
    <p:sldId id="338" r:id="rId57"/>
    <p:sldId id="339" r:id="rId58"/>
    <p:sldId id="361" r:id="rId59"/>
    <p:sldId id="333" r:id="rId60"/>
    <p:sldId id="379" r:id="rId61"/>
    <p:sldId id="388" r:id="rId62"/>
    <p:sldId id="389" r:id="rId63"/>
    <p:sldId id="390" r:id="rId64"/>
    <p:sldId id="391" r:id="rId65"/>
    <p:sldId id="371" r:id="rId66"/>
    <p:sldId id="368" r:id="rId67"/>
    <p:sldId id="325" r:id="rId68"/>
    <p:sldId id="326" r:id="rId69"/>
    <p:sldId id="327" r:id="rId70"/>
    <p:sldId id="328" r:id="rId71"/>
    <p:sldId id="346" r:id="rId72"/>
    <p:sldId id="362" r:id="rId73"/>
    <p:sldId id="363" r:id="rId74"/>
    <p:sldId id="347" r:id="rId75"/>
    <p:sldId id="329" r:id="rId76"/>
    <p:sldId id="369" r:id="rId77"/>
    <p:sldId id="330" r:id="rId78"/>
    <p:sldId id="370" r:id="rId79"/>
    <p:sldId id="331" r:id="rId80"/>
    <p:sldId id="337" r:id="rId81"/>
    <p:sldId id="372" r:id="rId82"/>
    <p:sldId id="375" r:id="rId83"/>
    <p:sldId id="374" r:id="rId84"/>
    <p:sldId id="373" r:id="rId85"/>
    <p:sldId id="376" r:id="rId86"/>
    <p:sldId id="345" r:id="rId87"/>
    <p:sldId id="350" r:id="rId88"/>
    <p:sldId id="340" r:id="rId89"/>
    <p:sldId id="334" r:id="rId90"/>
    <p:sldId id="344" r:id="rId91"/>
    <p:sldId id="352" r:id="rId92"/>
    <p:sldId id="348" r:id="rId93"/>
    <p:sldId id="356" r:id="rId94"/>
    <p:sldId id="349" r:id="rId95"/>
    <p:sldId id="355" r:id="rId96"/>
    <p:sldId id="351" r:id="rId9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 varScale="1">
        <p:scale>
          <a:sx n="65" d="100"/>
          <a:sy n="65" d="100"/>
        </p:scale>
        <p:origin x="1440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1167-F862-4074-924D-FDE56A17FDE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5F7-C1C8-4830-9A97-15F9486FC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1167-F862-4074-924D-FDE56A17FDE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5F7-C1C8-4830-9A97-15F9486FC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1167-F862-4074-924D-FDE56A17FDE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5F7-C1C8-4830-9A97-15F9486FC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1167-F862-4074-924D-FDE56A17FDE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5F7-C1C8-4830-9A97-15F9486FC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1167-F862-4074-924D-FDE56A17FDE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5F7-C1C8-4830-9A97-15F9486FC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1167-F862-4074-924D-FDE56A17FDE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5F7-C1C8-4830-9A97-15F9486FC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1167-F862-4074-924D-FDE56A17FDE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5F7-C1C8-4830-9A97-15F9486FC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1167-F862-4074-924D-FDE56A17FDE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5F7-C1C8-4830-9A97-15F9486FC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1167-F862-4074-924D-FDE56A17FDE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5F7-C1C8-4830-9A97-15F9486FC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1167-F862-4074-924D-FDE56A17FDE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15F7-C1C8-4830-9A97-15F9486FC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1167-F862-4074-924D-FDE56A17FDE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7DC15F7-C1C8-4830-9A97-15F9486FCB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371167-F862-4074-924D-FDE56A17FDE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DC15F7-C1C8-4830-9A97-15F9486FCB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Identify 2 traits from each video.  Think of a reason as to why this trait exists in the animal or plant.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6443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</a:t>
            </a:r>
            <a:r>
              <a:rPr lang="en-US" dirty="0" smtClean="0">
                <a:solidFill>
                  <a:srgbClr val="FF0000"/>
                </a:solidFill>
              </a:rPr>
              <a:t>explain how natural selection changes organisms and populations.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Species:  a group of organisms that are able to </a:t>
            </a:r>
            <a:r>
              <a:rPr lang="en-US" dirty="0" smtClean="0">
                <a:solidFill>
                  <a:srgbClr val="FF0000"/>
                </a:solidFill>
              </a:rPr>
              <a:t>reproduce</a:t>
            </a:r>
            <a:r>
              <a:rPr lang="en-US" dirty="0" smtClean="0"/>
              <a:t> and create viable offspring</a:t>
            </a:r>
          </a:p>
          <a:p>
            <a:r>
              <a:rPr lang="en-US" dirty="0" smtClean="0"/>
              <a:t>Population:  group of organisms of the same </a:t>
            </a:r>
            <a:r>
              <a:rPr lang="en-US" dirty="0" smtClean="0">
                <a:solidFill>
                  <a:srgbClr val="FF0000"/>
                </a:solidFill>
              </a:rPr>
              <a:t>species</a:t>
            </a:r>
            <a:r>
              <a:rPr lang="en-US" dirty="0" smtClean="0"/>
              <a:t> that live in the same place and interbreed</a:t>
            </a:r>
          </a:p>
          <a:p>
            <a:r>
              <a:rPr lang="en-US" dirty="0" smtClean="0"/>
              <a:t>Gene Frequency:  </a:t>
            </a:r>
            <a:r>
              <a:rPr lang="en-US" dirty="0" smtClean="0">
                <a:solidFill>
                  <a:srgbClr val="FF0000"/>
                </a:solidFill>
              </a:rPr>
              <a:t>percentage </a:t>
            </a:r>
            <a:r>
              <a:rPr lang="en-US" dirty="0" smtClean="0"/>
              <a:t>of each allele in the population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Rules for Natural Selection to happen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population</a:t>
            </a:r>
            <a:r>
              <a:rPr lang="en-US" dirty="0" smtClean="0"/>
              <a:t> of a species must be able to grow </a:t>
            </a:r>
            <a:r>
              <a:rPr lang="en-US" dirty="0" smtClean="0">
                <a:solidFill>
                  <a:srgbClr val="FF0000"/>
                </a:solidFill>
              </a:rPr>
              <a:t>exponentially</a:t>
            </a:r>
          </a:p>
          <a:p>
            <a:pPr lvl="1"/>
            <a:r>
              <a:rPr lang="en-US" dirty="0" smtClean="0"/>
              <a:t>There has to be </a:t>
            </a:r>
            <a:r>
              <a:rPr lang="en-US" dirty="0" smtClean="0">
                <a:solidFill>
                  <a:srgbClr val="FF0000"/>
                </a:solidFill>
              </a:rPr>
              <a:t>genetic variation </a:t>
            </a:r>
            <a:r>
              <a:rPr lang="en-US" dirty="0" smtClean="0"/>
              <a:t>from </a:t>
            </a:r>
            <a:r>
              <a:rPr lang="en-US" dirty="0" smtClean="0">
                <a:solidFill>
                  <a:srgbClr val="FF0000"/>
                </a:solidFill>
              </a:rPr>
              <a:t>mutations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sexual reproduction</a:t>
            </a:r>
          </a:p>
          <a:p>
            <a:pPr lvl="1"/>
            <a:r>
              <a:rPr lang="en-US" dirty="0" smtClean="0"/>
              <a:t>There are </a:t>
            </a:r>
            <a:r>
              <a:rPr lang="en-US" dirty="0" smtClean="0">
                <a:solidFill>
                  <a:srgbClr val="FF0000"/>
                </a:solidFill>
              </a:rPr>
              <a:t>limited resources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Ex:  food, water, shelter, mates, etc.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to the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Those organisms most </a:t>
            </a:r>
            <a:r>
              <a:rPr lang="en-US" dirty="0" smtClean="0">
                <a:solidFill>
                  <a:srgbClr val="FF0000"/>
                </a:solidFill>
              </a:rPr>
              <a:t>adapted</a:t>
            </a:r>
            <a:r>
              <a:rPr lang="en-US" dirty="0" smtClean="0"/>
              <a:t> will </a:t>
            </a:r>
            <a:r>
              <a:rPr lang="en-US" dirty="0" smtClean="0">
                <a:solidFill>
                  <a:srgbClr val="FF0000"/>
                </a:solidFill>
              </a:rPr>
              <a:t>survive</a:t>
            </a:r>
            <a:r>
              <a:rPr lang="en-US" dirty="0" smtClean="0"/>
              <a:t>, those that are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adapted will </a:t>
            </a:r>
            <a:r>
              <a:rPr lang="en-US" dirty="0" smtClean="0">
                <a:solidFill>
                  <a:srgbClr val="FF0000"/>
                </a:solidFill>
              </a:rPr>
              <a:t>die</a:t>
            </a:r>
          </a:p>
          <a:p>
            <a:r>
              <a:rPr lang="en-US" dirty="0" smtClean="0"/>
              <a:t>Your DNA (genotype) is what determines if you are adapted to your environment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Overtime the percentage of </a:t>
            </a:r>
            <a:r>
              <a:rPr lang="en-US" dirty="0" smtClean="0">
                <a:solidFill>
                  <a:srgbClr val="FF0000"/>
                </a:solidFill>
              </a:rPr>
              <a:t>dominant and recessive </a:t>
            </a:r>
            <a:r>
              <a:rPr lang="en-US" dirty="0" smtClean="0"/>
              <a:t>alleles will change to give the population the </a:t>
            </a:r>
            <a:r>
              <a:rPr lang="en-US" dirty="0" smtClean="0">
                <a:solidFill>
                  <a:srgbClr val="FF0000"/>
                </a:solidFill>
              </a:rPr>
              <a:t>best genes </a:t>
            </a:r>
            <a:r>
              <a:rPr lang="en-US" dirty="0" smtClean="0"/>
              <a:t>for the </a:t>
            </a:r>
            <a:r>
              <a:rPr lang="en-US" dirty="0" smtClean="0">
                <a:solidFill>
                  <a:srgbClr val="FF0000"/>
                </a:solidFill>
              </a:rPr>
              <a:t>survival of the species in that environment</a:t>
            </a:r>
          </a:p>
          <a:p>
            <a:pPr lvl="1"/>
            <a:r>
              <a:rPr lang="en-US" dirty="0" smtClean="0"/>
              <a:t>The changes in the population accumulate over time and change the species so most members have the favored allele</a:t>
            </a:r>
          </a:p>
          <a:p>
            <a:pPr lvl="1"/>
            <a:r>
              <a:rPr lang="en-US" dirty="0" smtClean="0"/>
              <a:t>Speciation:  process of making a </a:t>
            </a:r>
            <a:r>
              <a:rPr lang="en-US" dirty="0" smtClean="0">
                <a:solidFill>
                  <a:srgbClr val="FF0000"/>
                </a:solidFill>
              </a:rPr>
              <a:t>new species </a:t>
            </a:r>
            <a:r>
              <a:rPr lang="en-US" dirty="0" smtClean="0"/>
              <a:t>from an old species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ow genes relate to natural sel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59456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27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this happen?</a:t>
            </a:r>
            <a:endParaRPr lang="en-US" dirty="0"/>
          </a:p>
        </p:txBody>
      </p:sp>
      <p:pic>
        <p:nvPicPr>
          <p:cNvPr id="1028" name="Picture 4" descr="https://www.sanparks.org/images/parks/kruger/elephants/elephant-ev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7088"/>
            <a:ext cx="7772400" cy="492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43700" y="76200"/>
            <a:ext cx="24384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With a partner, write down what possible environments caused the evolution of the ancient elephant into what it is now and what could have caused some of the species to go extinct.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15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1:  separate the population by </a:t>
            </a:r>
            <a:r>
              <a:rPr lang="en-US" dirty="0" smtClean="0">
                <a:solidFill>
                  <a:srgbClr val="FF0000"/>
                </a:solidFill>
              </a:rPr>
              <a:t>a geographical formation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Mountain, desert, ocean, etc</a:t>
            </a:r>
          </a:p>
          <a:p>
            <a:r>
              <a:rPr lang="en-US" dirty="0" smtClean="0"/>
              <a:t>Step 2:  each side has a </a:t>
            </a:r>
            <a:r>
              <a:rPr lang="en-US" dirty="0" smtClean="0">
                <a:solidFill>
                  <a:srgbClr val="FF0000"/>
                </a:solidFill>
              </a:rPr>
              <a:t>different type of environment </a:t>
            </a:r>
          </a:p>
          <a:p>
            <a:pPr lvl="1"/>
            <a:r>
              <a:rPr lang="en-US" dirty="0" smtClean="0"/>
              <a:t>Means that the populations need </a:t>
            </a:r>
            <a:r>
              <a:rPr lang="en-US" dirty="0" smtClean="0">
                <a:solidFill>
                  <a:srgbClr val="FF0000"/>
                </a:solidFill>
              </a:rPr>
              <a:t>different adaptations</a:t>
            </a:r>
            <a:r>
              <a:rPr lang="en-US" dirty="0" smtClean="0"/>
              <a:t> in order to survive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3:  the populations </a:t>
            </a:r>
            <a:r>
              <a:rPr lang="en-US" dirty="0" smtClean="0">
                <a:solidFill>
                  <a:srgbClr val="FF0000"/>
                </a:solidFill>
              </a:rPr>
              <a:t>cannot</a:t>
            </a:r>
            <a:r>
              <a:rPr lang="en-US" dirty="0" smtClean="0"/>
              <a:t> breed with each other</a:t>
            </a:r>
          </a:p>
          <a:p>
            <a:r>
              <a:rPr lang="en-US" dirty="0" smtClean="0"/>
              <a:t>Step 4:  Each population accumulates </a:t>
            </a:r>
            <a:r>
              <a:rPr lang="en-US" dirty="0" smtClean="0">
                <a:solidFill>
                  <a:srgbClr val="FF0000"/>
                </a:solidFill>
              </a:rPr>
              <a:t>different adaptations</a:t>
            </a:r>
            <a:r>
              <a:rPr lang="en-US" dirty="0" smtClean="0"/>
              <a:t> to survive until the populations can no longer breed with each other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124200" y="228600"/>
            <a:ext cx="3810000" cy="6324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geographic iso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0395"/>
            <a:ext cx="3286125" cy="5895976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23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Facts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Trait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Reason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Leaves that close	</a:t>
            </a:r>
          </a:p>
          <a:p>
            <a:r>
              <a:rPr lang="en-US" dirty="0" smtClean="0"/>
              <a:t>Sensitive hairs</a:t>
            </a:r>
          </a:p>
          <a:p>
            <a:r>
              <a:rPr lang="en-US" dirty="0" smtClean="0"/>
              <a:t>Slippery pitcher</a:t>
            </a:r>
          </a:p>
          <a:p>
            <a:r>
              <a:rPr lang="en-US" dirty="0" smtClean="0"/>
              <a:t>S</a:t>
            </a:r>
          </a:p>
          <a:p>
            <a:r>
              <a:rPr lang="en-US" dirty="0" smtClean="0"/>
              <a:t>Sweet nectar</a:t>
            </a:r>
          </a:p>
          <a:p>
            <a:r>
              <a:rPr lang="en-US" dirty="0" smtClean="0"/>
              <a:t>Moustache thing</a:t>
            </a:r>
          </a:p>
          <a:p>
            <a:r>
              <a:rPr lang="en-US" dirty="0" smtClean="0"/>
              <a:t>Camouflage</a:t>
            </a:r>
          </a:p>
          <a:p>
            <a:r>
              <a:rPr lang="en-US" dirty="0" smtClean="0"/>
              <a:t>Really big mouth</a:t>
            </a:r>
          </a:p>
          <a:p>
            <a:r>
              <a:rPr lang="en-US" dirty="0" smtClean="0"/>
              <a:t>Modified fins	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 insects don’t get out</a:t>
            </a:r>
          </a:p>
          <a:p>
            <a:r>
              <a:rPr lang="en-US" dirty="0" smtClean="0"/>
              <a:t>Sense when insects are inside</a:t>
            </a:r>
          </a:p>
          <a:p>
            <a:r>
              <a:rPr lang="en-US" dirty="0" smtClean="0"/>
              <a:t>Makes organisms fall in and can’t get out</a:t>
            </a:r>
          </a:p>
          <a:p>
            <a:r>
              <a:rPr lang="en-US" dirty="0" smtClean="0"/>
              <a:t>Lures insects in</a:t>
            </a:r>
          </a:p>
          <a:p>
            <a:r>
              <a:rPr lang="en-US" dirty="0" smtClean="0"/>
              <a:t>Lures in prey</a:t>
            </a:r>
          </a:p>
          <a:p>
            <a:r>
              <a:rPr lang="en-US" dirty="0" smtClean="0"/>
              <a:t>Blend in to hide from prey</a:t>
            </a:r>
          </a:p>
          <a:p>
            <a:r>
              <a:rPr lang="en-US" dirty="0" smtClean="0"/>
              <a:t>Eat big prey</a:t>
            </a:r>
          </a:p>
          <a:p>
            <a:r>
              <a:rPr lang="en-US" dirty="0" smtClean="0"/>
              <a:t>They can walk along the 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3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can </a:t>
            </a:r>
            <a:r>
              <a:rPr lang="en-US" dirty="0">
                <a:solidFill>
                  <a:srgbClr val="FF0000"/>
                </a:solidFill>
              </a:rPr>
              <a:t>identify biological trends over geological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ut-images.s3.amazonaws.com/wp-content/uploads/2008/05/early_ea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6553200" cy="491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the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Earth is about </a:t>
            </a:r>
            <a:r>
              <a:rPr lang="en-US" dirty="0">
                <a:solidFill>
                  <a:srgbClr val="FF0000"/>
                </a:solidFill>
              </a:rPr>
              <a:t>4.6 billion </a:t>
            </a:r>
            <a:r>
              <a:rPr lang="en-US" dirty="0"/>
              <a:t>years old</a:t>
            </a:r>
            <a:endParaRPr lang="en-US" sz="2800" dirty="0"/>
          </a:p>
          <a:p>
            <a:pPr lvl="0"/>
            <a:r>
              <a:rPr lang="en-US" dirty="0"/>
              <a:t>Conditions of early Earth</a:t>
            </a:r>
            <a:endParaRPr lang="en-US" sz="2800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Extremely hot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 breathable </a:t>
            </a:r>
            <a:r>
              <a:rPr lang="en-US" dirty="0">
                <a:solidFill>
                  <a:srgbClr val="FF0000"/>
                </a:solidFill>
              </a:rPr>
              <a:t>oxygen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Lots of Carbon Dioxide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Very dry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4/25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are the 3 conditions of natural selection?</a:t>
            </a:r>
          </a:p>
          <a:p>
            <a:r>
              <a:rPr lang="en-US" sz="4400" dirty="0" smtClean="0"/>
              <a:t>Describe geographical evolution?</a:t>
            </a:r>
          </a:p>
          <a:p>
            <a:r>
              <a:rPr lang="en-US" sz="4400" dirty="0" smtClean="0"/>
              <a:t>What were the conditions of early earth?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3918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4/08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What are the 3 conditions needed for natural selection to occur?</a:t>
            </a:r>
          </a:p>
          <a:p>
            <a:pPr lvl="0"/>
            <a:r>
              <a:rPr lang="en-US" sz="3200" dirty="0" smtClean="0"/>
              <a:t>What is speciation?</a:t>
            </a:r>
          </a:p>
          <a:p>
            <a:pPr lvl="0"/>
            <a:r>
              <a:rPr lang="en-US" sz="3200" dirty="0" smtClean="0"/>
              <a:t>What is a method of getting new phenotypes in the population?  Are they always useful phenotypes for the species?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Archaebacteria</a:t>
            </a:r>
            <a:r>
              <a:rPr lang="en-US" dirty="0"/>
              <a:t> (3.6 </a:t>
            </a:r>
            <a:r>
              <a:rPr lang="en-US" dirty="0" err="1"/>
              <a:t>bya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Archae</a:t>
            </a:r>
            <a:r>
              <a:rPr lang="en-US" dirty="0"/>
              <a:t> means </a:t>
            </a:r>
            <a:r>
              <a:rPr lang="en-US" dirty="0">
                <a:solidFill>
                  <a:srgbClr val="FF0000"/>
                </a:solidFill>
              </a:rPr>
              <a:t>old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Anaerobic </a:t>
            </a:r>
            <a:r>
              <a:rPr lang="en-US" dirty="0" smtClean="0">
                <a:solidFill>
                  <a:srgbClr val="FF0000"/>
                </a:solidFill>
              </a:rPr>
              <a:t>prokaryotes</a:t>
            </a:r>
          </a:p>
          <a:p>
            <a:pPr lvl="2"/>
            <a:r>
              <a:rPr lang="en-US" dirty="0" smtClean="0"/>
              <a:t>Very simple </a:t>
            </a:r>
            <a:r>
              <a:rPr lang="en-US" dirty="0" smtClean="0">
                <a:solidFill>
                  <a:srgbClr val="FF0000"/>
                </a:solidFill>
              </a:rPr>
              <a:t>single celled organisms </a:t>
            </a:r>
            <a:r>
              <a:rPr lang="en-US" dirty="0" smtClean="0"/>
              <a:t>which make energy </a:t>
            </a:r>
            <a:r>
              <a:rPr lang="en-US" dirty="0" smtClean="0">
                <a:solidFill>
                  <a:srgbClr val="FF0000"/>
                </a:solidFill>
              </a:rPr>
              <a:t>without oxygen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Created </a:t>
            </a:r>
            <a:r>
              <a:rPr lang="en-US" dirty="0">
                <a:solidFill>
                  <a:srgbClr val="FF0000"/>
                </a:solidFill>
              </a:rPr>
              <a:t>CO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as a waste product </a:t>
            </a:r>
            <a:r>
              <a:rPr lang="en-US" dirty="0"/>
              <a:t>and let it into the atmosphere</a:t>
            </a:r>
          </a:p>
          <a:p>
            <a:endParaRPr lang="en-US" dirty="0"/>
          </a:p>
        </p:txBody>
      </p:sp>
      <p:pic>
        <p:nvPicPr>
          <p:cNvPr id="11266" name="Picture 2" descr="http://i.ytimg.com/vi/Y1H9sH-Muzk/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495800"/>
            <a:ext cx="34290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Cyanobacteria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Single celled, Photosynthetic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/>
              <a:t>Used the </a:t>
            </a:r>
            <a:r>
              <a:rPr lang="en-US" dirty="0">
                <a:solidFill>
                  <a:srgbClr val="FF0000"/>
                </a:solidFill>
              </a:rPr>
              <a:t>CO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/>
              <a:t> made by </a:t>
            </a:r>
            <a:r>
              <a:rPr lang="en-US" dirty="0" err="1"/>
              <a:t>archaebacteria</a:t>
            </a:r>
            <a:endParaRPr lang="en-US" sz="2200" dirty="0"/>
          </a:p>
          <a:p>
            <a:pPr lvl="2"/>
            <a:r>
              <a:rPr lang="en-US" dirty="0"/>
              <a:t>Created 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/>
              <a:t> and released it into the atmosphere</a:t>
            </a:r>
            <a:endParaRPr lang="en-US" sz="2200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Anaerobic prokaryote</a:t>
            </a:r>
          </a:p>
          <a:p>
            <a:endParaRPr lang="en-US" dirty="0"/>
          </a:p>
        </p:txBody>
      </p:sp>
      <p:pic>
        <p:nvPicPr>
          <p:cNvPr id="10242" name="Picture 2" descr="http://www.biologie.uni-hamburg.de/b-online/library/webb/BOT311/Cyanobacteria/CyanoHyellaStella300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810000"/>
            <a:ext cx="2847975" cy="280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Eukaryotes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/>
              <a:t>First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Single celled amoebas and paramecium which are more complex than prokaryotes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Aerobic:  </a:t>
            </a:r>
            <a:r>
              <a:rPr lang="en-US" dirty="0" smtClean="0">
                <a:solidFill>
                  <a:srgbClr val="FF0000"/>
                </a:solidFill>
              </a:rPr>
              <a:t>use oxygen to make energy</a:t>
            </a:r>
            <a:endParaRPr lang="en-US" sz="2200" dirty="0"/>
          </a:p>
          <a:p>
            <a:r>
              <a:rPr lang="en-US" dirty="0"/>
              <a:t>Second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Multicellular</a:t>
            </a:r>
            <a:r>
              <a:rPr lang="en-US" dirty="0" smtClean="0">
                <a:solidFill>
                  <a:srgbClr val="FF0000"/>
                </a:solidFill>
              </a:rPr>
              <a:t> aerobic organisms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Aquatic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dirty="0">
                <a:solidFill>
                  <a:srgbClr val="FF0000"/>
                </a:solidFill>
              </a:rPr>
              <a:t> Terrestrial</a:t>
            </a:r>
          </a:p>
          <a:p>
            <a:r>
              <a:rPr lang="en-US" dirty="0">
                <a:solidFill>
                  <a:srgbClr val="FF0000"/>
                </a:solidFill>
              </a:rPr>
              <a:t>Prokaryote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dirty="0">
                <a:solidFill>
                  <a:srgbClr val="FF0000"/>
                </a:solidFill>
              </a:rPr>
              <a:t> Eukaryote</a:t>
            </a:r>
          </a:p>
          <a:p>
            <a:r>
              <a:rPr lang="en-US" dirty="0">
                <a:solidFill>
                  <a:srgbClr val="FF0000"/>
                </a:solidFill>
              </a:rPr>
              <a:t>Simple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Complex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Anaerobic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Aerobic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/>
              <a:t>Put the following organisms in the order they appeared on earth.</a:t>
            </a:r>
          </a:p>
          <a:p>
            <a:pPr lvl="1"/>
            <a:r>
              <a:rPr lang="en-US" sz="3200" dirty="0"/>
              <a:t>Anaerobic, autotrophic/photosynthetic, prokaryotic</a:t>
            </a:r>
          </a:p>
          <a:p>
            <a:pPr lvl="1"/>
            <a:r>
              <a:rPr lang="en-US" sz="3200" dirty="0"/>
              <a:t>Aerobic, prokaryotic, heterotrophic</a:t>
            </a:r>
          </a:p>
          <a:p>
            <a:pPr lvl="1"/>
            <a:r>
              <a:rPr lang="en-US" sz="3200" dirty="0"/>
              <a:t>Anaerobic, prokaryotic, heterotrophic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5680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11/29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is it that causes shifts in organism phenotypes during natural selection?</a:t>
            </a:r>
          </a:p>
          <a:p>
            <a:r>
              <a:rPr lang="en-US" sz="3200" dirty="0" smtClean="0"/>
              <a:t>Describe natural selection.</a:t>
            </a:r>
          </a:p>
          <a:p>
            <a:r>
              <a:rPr lang="en-US" sz="3200" dirty="0" smtClean="0"/>
              <a:t>How does natural selection change the genotypes of a species?</a:t>
            </a:r>
          </a:p>
          <a:p>
            <a:r>
              <a:rPr lang="en-US" sz="3200" dirty="0" smtClean="0"/>
              <a:t>Predict what would happen to the species if the environment changes and no individuals have the trait necessary to survive?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5899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12/4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conditions of early earth?</a:t>
            </a:r>
          </a:p>
          <a:p>
            <a:r>
              <a:rPr lang="en-US" dirty="0" smtClean="0"/>
              <a:t>Use the trends to put the following organisms in order of their appearance on earth</a:t>
            </a:r>
          </a:p>
          <a:p>
            <a:pPr lvl="1"/>
            <a:r>
              <a:rPr lang="en-US" dirty="0" smtClean="0"/>
              <a:t>#1:  eukaryote, aerobic, multicellular</a:t>
            </a:r>
          </a:p>
          <a:p>
            <a:pPr lvl="1"/>
            <a:r>
              <a:rPr lang="en-US" dirty="0" smtClean="0"/>
              <a:t>#2:  prokaryote, anaerobic, photosynthetic</a:t>
            </a:r>
          </a:p>
          <a:p>
            <a:pPr lvl="1"/>
            <a:r>
              <a:rPr lang="en-US" dirty="0" smtClean="0"/>
              <a:t>#3:  eukaryote, anaerobic, unicellular</a:t>
            </a:r>
          </a:p>
          <a:p>
            <a:pPr lvl="1"/>
            <a:r>
              <a:rPr lang="en-US" dirty="0" smtClean="0"/>
              <a:t>#4:  prokaryote, anaerobic, heterotrophic</a:t>
            </a:r>
          </a:p>
          <a:p>
            <a:pPr lvl="1"/>
            <a:r>
              <a:rPr lang="en-US" dirty="0" smtClean="0"/>
              <a:t>#5:  eukaryote, aerobic</a:t>
            </a:r>
            <a:r>
              <a:rPr lang="en-US" smtClean="0"/>
              <a:t>, unicellular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73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can </a:t>
            </a:r>
            <a:r>
              <a:rPr lang="en-US" dirty="0">
                <a:solidFill>
                  <a:srgbClr val="FF0000"/>
                </a:solidFill>
              </a:rPr>
              <a:t>explain how scientists used evidence to support their theory of evolution.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Biogenesis vs. </a:t>
            </a:r>
            <a:r>
              <a:rPr lang="en-US" dirty="0" err="1" smtClean="0"/>
              <a:t>Abiogenesis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Abiogenesis</a:t>
            </a:r>
            <a:r>
              <a:rPr lang="en-US" dirty="0" smtClean="0"/>
              <a:t>:  life comes from </a:t>
            </a:r>
            <a:r>
              <a:rPr lang="en-US" dirty="0" smtClean="0">
                <a:solidFill>
                  <a:srgbClr val="FF0000"/>
                </a:solidFill>
              </a:rPr>
              <a:t>non-living</a:t>
            </a:r>
            <a:r>
              <a:rPr lang="en-US" dirty="0" smtClean="0"/>
              <a:t> things</a:t>
            </a:r>
          </a:p>
          <a:p>
            <a:pPr lvl="1"/>
            <a:r>
              <a:rPr lang="en-US" dirty="0" smtClean="0"/>
              <a:t>Biogenesis:  life comes from </a:t>
            </a:r>
            <a:r>
              <a:rPr lang="en-US" dirty="0" smtClean="0">
                <a:solidFill>
                  <a:srgbClr val="FF0000"/>
                </a:solidFill>
              </a:rPr>
              <a:t>living</a:t>
            </a:r>
            <a:r>
              <a:rPr lang="en-US" dirty="0" smtClean="0"/>
              <a:t> things</a:t>
            </a:r>
          </a:p>
          <a:p>
            <a:r>
              <a:rPr lang="en-US" dirty="0" smtClean="0"/>
              <a:t>Alexander </a:t>
            </a:r>
            <a:r>
              <a:rPr lang="en-US" dirty="0" err="1" smtClean="0"/>
              <a:t>Oparin</a:t>
            </a:r>
            <a:r>
              <a:rPr lang="en-US" dirty="0" smtClean="0"/>
              <a:t>:  thought life began in the </a:t>
            </a:r>
            <a:r>
              <a:rPr lang="en-US" dirty="0" smtClean="0">
                <a:solidFill>
                  <a:srgbClr val="FF0000"/>
                </a:solidFill>
              </a:rPr>
              <a:t>ocean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Stanley </a:t>
            </a:r>
            <a:r>
              <a:rPr lang="en-US" dirty="0"/>
              <a:t>Miller and Harvey </a:t>
            </a:r>
            <a:r>
              <a:rPr lang="en-US" dirty="0" smtClean="0"/>
              <a:t>Urey</a:t>
            </a:r>
            <a:r>
              <a:rPr lang="en-US" dirty="0"/>
              <a:t>:  tried to prove </a:t>
            </a:r>
            <a:r>
              <a:rPr lang="en-US" dirty="0" err="1" smtClean="0"/>
              <a:t>Oparin’s</a:t>
            </a:r>
            <a:r>
              <a:rPr lang="en-US" dirty="0" smtClean="0"/>
              <a:t> theory</a:t>
            </a:r>
            <a:endParaRPr lang="en-US" sz="2800" dirty="0"/>
          </a:p>
          <a:p>
            <a:pPr lvl="2"/>
            <a:r>
              <a:rPr lang="en-US" dirty="0"/>
              <a:t>Developed the idea of the </a:t>
            </a:r>
            <a:r>
              <a:rPr lang="en-US" dirty="0" err="1">
                <a:solidFill>
                  <a:srgbClr val="FF0000"/>
                </a:solidFill>
              </a:rPr>
              <a:t>Protocell</a:t>
            </a:r>
            <a:endParaRPr lang="en-US" sz="2000" dirty="0">
              <a:solidFill>
                <a:srgbClr val="FF0000"/>
              </a:solidFill>
            </a:endParaRPr>
          </a:p>
          <a:p>
            <a:pPr lvl="2"/>
            <a:r>
              <a:rPr lang="en-US" dirty="0"/>
              <a:t>Organic molecules were able to join together in such a way that they formed </a:t>
            </a:r>
            <a:r>
              <a:rPr lang="en-US" dirty="0" smtClean="0">
                <a:solidFill>
                  <a:srgbClr val="FF0000"/>
                </a:solidFill>
              </a:rPr>
              <a:t>organic molecules such as sugar, DNA, and amino acids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upload.wikimedia.org/wikipedia/commons/thumb/5/54/Miller-Urey_experiment-en.svg/450px-Miller-Urey_experiment-e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533400"/>
            <a:ext cx="6096000" cy="5676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</a:t>
            </a:r>
            <a:r>
              <a:rPr lang="en-US" dirty="0" smtClean="0"/>
              <a:t>4/09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 the following organisms in order of how they appeared on earth</a:t>
            </a:r>
          </a:p>
          <a:p>
            <a:pPr lvl="1"/>
            <a:r>
              <a:rPr lang="en-US" dirty="0"/>
              <a:t>#1:  single celled, aerobic eukaryote</a:t>
            </a:r>
          </a:p>
          <a:p>
            <a:pPr lvl="1"/>
            <a:r>
              <a:rPr lang="en-US" dirty="0"/>
              <a:t>#2: multicellular, aerobic eukaryote</a:t>
            </a:r>
          </a:p>
          <a:p>
            <a:pPr lvl="1"/>
            <a:r>
              <a:rPr lang="en-US" dirty="0"/>
              <a:t>#3: photosynthetic, anaerobic prokaryote</a:t>
            </a:r>
          </a:p>
          <a:p>
            <a:pPr lvl="1"/>
            <a:r>
              <a:rPr lang="en-US" dirty="0"/>
              <a:t>#4: heterotrophic, anaerobic </a:t>
            </a:r>
            <a:r>
              <a:rPr lang="en-US" dirty="0" smtClean="0"/>
              <a:t>prokaryote</a:t>
            </a:r>
          </a:p>
          <a:p>
            <a:r>
              <a:rPr lang="en-US" dirty="0" smtClean="0"/>
              <a:t>What was the result of the Miller/Urey experiment?</a:t>
            </a:r>
          </a:p>
          <a:p>
            <a:r>
              <a:rPr lang="en-US" dirty="0" smtClean="0"/>
              <a:t>Explain the saying “survival of </a:t>
            </a:r>
            <a:r>
              <a:rPr lang="en-US" smtClean="0"/>
              <a:t>the fittest.”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33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Developed by </a:t>
            </a:r>
            <a:r>
              <a:rPr lang="en-US" dirty="0" smtClean="0">
                <a:solidFill>
                  <a:srgbClr val="FF0000"/>
                </a:solidFill>
              </a:rPr>
              <a:t>Charles Darwin </a:t>
            </a:r>
            <a:r>
              <a:rPr lang="en-US" dirty="0" smtClean="0"/>
              <a:t>and Alfred Russell Wallace</a:t>
            </a:r>
            <a:endParaRPr lang="en-US" sz="2800" dirty="0" smtClean="0"/>
          </a:p>
          <a:p>
            <a:pPr lvl="0"/>
            <a:r>
              <a:rPr lang="en-US" dirty="0" smtClean="0"/>
              <a:t>Darwin’s Observations:  from HMS Beagle trip</a:t>
            </a:r>
            <a:endParaRPr lang="en-US" sz="2800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Finches have different types of beaks that are specially adapted to the type of food they eat 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Natural Selection is the theory that organisms that are the </a:t>
            </a:r>
            <a:r>
              <a:rPr lang="en-US" dirty="0" smtClean="0">
                <a:solidFill>
                  <a:srgbClr val="FF0000"/>
                </a:solidFill>
              </a:rPr>
              <a:t>best suited to their environment </a:t>
            </a:r>
            <a:r>
              <a:rPr lang="en-US" dirty="0" smtClean="0"/>
              <a:t>survive and reproduce</a:t>
            </a:r>
          </a:p>
          <a:p>
            <a:pPr lvl="1"/>
            <a:r>
              <a:rPr lang="en-US" dirty="0" smtClean="0"/>
              <a:t>Adaptation:  </a:t>
            </a:r>
            <a:r>
              <a:rPr lang="en-US" dirty="0" smtClean="0">
                <a:solidFill>
                  <a:srgbClr val="FF0000"/>
                </a:solidFill>
              </a:rPr>
              <a:t>inherited</a:t>
            </a:r>
            <a:r>
              <a:rPr lang="en-US" dirty="0" smtClean="0"/>
              <a:t> characteristic that increases the chance for </a:t>
            </a:r>
            <a:r>
              <a:rPr lang="en-US" dirty="0" smtClean="0">
                <a:solidFill>
                  <a:srgbClr val="FF0000"/>
                </a:solidFill>
              </a:rPr>
              <a:t>survival</a:t>
            </a:r>
          </a:p>
          <a:p>
            <a:pPr lvl="0"/>
            <a:r>
              <a:rPr lang="en-US" dirty="0" smtClean="0"/>
              <a:t>Evolution is the theory that organisms </a:t>
            </a:r>
            <a:r>
              <a:rPr lang="en-US" dirty="0" smtClean="0">
                <a:solidFill>
                  <a:srgbClr val="FF0000"/>
                </a:solidFill>
              </a:rPr>
              <a:t>change over time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Evidences for 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Fossil Record:  we have found fossils that are </a:t>
            </a:r>
            <a:r>
              <a:rPr lang="en-US" dirty="0" err="1" smtClean="0"/>
              <a:t>myo</a:t>
            </a:r>
            <a:r>
              <a:rPr lang="en-US" dirty="0" smtClean="0"/>
              <a:t> </a:t>
            </a:r>
            <a:r>
              <a:rPr lang="en-US" dirty="0"/>
              <a:t>which </a:t>
            </a:r>
            <a:r>
              <a:rPr lang="en-US" dirty="0">
                <a:solidFill>
                  <a:srgbClr val="FF0000"/>
                </a:solidFill>
              </a:rPr>
              <a:t>resemble organisms </a:t>
            </a:r>
            <a:r>
              <a:rPr lang="en-US" dirty="0" smtClean="0">
                <a:solidFill>
                  <a:srgbClr val="FF0000"/>
                </a:solidFill>
              </a:rPr>
              <a:t>today</a:t>
            </a:r>
          </a:p>
          <a:p>
            <a:pPr lvl="1"/>
            <a:r>
              <a:rPr lang="en-US" sz="2400" dirty="0" smtClean="0"/>
              <a:t>We can compare fossils found to </a:t>
            </a:r>
            <a:r>
              <a:rPr lang="en-US" sz="2400" dirty="0" smtClean="0">
                <a:solidFill>
                  <a:srgbClr val="FF0000"/>
                </a:solidFill>
              </a:rPr>
              <a:t>other fossils </a:t>
            </a:r>
            <a:r>
              <a:rPr lang="en-US" sz="2400" dirty="0" smtClean="0"/>
              <a:t>for </a:t>
            </a:r>
            <a:r>
              <a:rPr lang="en-US" sz="2400" dirty="0" smtClean="0">
                <a:solidFill>
                  <a:srgbClr val="FF0000"/>
                </a:solidFill>
              </a:rPr>
              <a:t>similarities</a:t>
            </a:r>
          </a:p>
          <a:p>
            <a:pPr lvl="1"/>
            <a:r>
              <a:rPr lang="en-US" sz="2400" dirty="0" smtClean="0"/>
              <a:t>We can compare fossils found to </a:t>
            </a:r>
            <a:r>
              <a:rPr lang="en-US" sz="2400" dirty="0" smtClean="0">
                <a:solidFill>
                  <a:srgbClr val="FF0000"/>
                </a:solidFill>
              </a:rPr>
              <a:t>living organisms </a:t>
            </a:r>
            <a:r>
              <a:rPr lang="en-US" sz="2400" dirty="0" smtClean="0"/>
              <a:t>for </a:t>
            </a:r>
            <a:r>
              <a:rPr lang="en-US" sz="2400" dirty="0" smtClean="0">
                <a:solidFill>
                  <a:srgbClr val="FF0000"/>
                </a:solidFill>
              </a:rPr>
              <a:t>similarities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www.agiweb.org/news/evolution/figures/newscallo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6324600" cy="497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Debrief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Did you get your expected results of Bird 1 surviving the best and Bird 2 surviving the worst?</a:t>
            </a:r>
          </a:p>
          <a:p>
            <a:r>
              <a:rPr lang="en-US" sz="2800" dirty="0" smtClean="0"/>
              <a:t>If Bird 2 was still alive at the end, what did they get that allowed them to survive?</a:t>
            </a:r>
          </a:p>
          <a:p>
            <a:r>
              <a:rPr lang="en-US" sz="2800" dirty="0" smtClean="0"/>
              <a:t>Were all mutations that the organism got beneficial?</a:t>
            </a:r>
          </a:p>
          <a:p>
            <a:r>
              <a:rPr lang="en-US" sz="2800" dirty="0" smtClean="0"/>
              <a:t>Do you think that just because a species NEEDS a mutation that results in a necessary trait that they will GET that mutation?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591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www.philvaz.com/apologetics/eleph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0999"/>
            <a:ext cx="5943600" cy="6257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Anatomical  Structures</a:t>
            </a:r>
            <a:endParaRPr lang="en-US" sz="2800" dirty="0" smtClean="0"/>
          </a:p>
          <a:p>
            <a:pPr lvl="1"/>
            <a:r>
              <a:rPr lang="en-US" dirty="0" smtClean="0"/>
              <a:t>Homologous Structures:  </a:t>
            </a:r>
            <a:r>
              <a:rPr lang="en-US" dirty="0" smtClean="0">
                <a:solidFill>
                  <a:srgbClr val="FF0000"/>
                </a:solidFill>
              </a:rPr>
              <a:t>structures are similar but function may be different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the forearms of different species have similar bone structures</a:t>
            </a:r>
            <a:endParaRPr lang="en-US" sz="2100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Vestigial Structures:  </a:t>
            </a:r>
            <a:r>
              <a:rPr lang="en-US" dirty="0" smtClean="0">
                <a:solidFill>
                  <a:srgbClr val="FF0000"/>
                </a:solidFill>
              </a:rPr>
              <a:t>organisms have organs and bones that are no longer used or needed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Anatomical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163.16.28.248/bio/activelearner/17/images/ch17c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0543"/>
            <a:ext cx="8586158" cy="5417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Vestigial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www.answersingenesis.org/assets/images/articles/ee/v2/whale-vestigial-stru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239000" cy="4842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Embryonic Development:  many organisms resemble each other </a:t>
            </a:r>
            <a:r>
              <a:rPr lang="en-US" dirty="0">
                <a:solidFill>
                  <a:srgbClr val="FF0000"/>
                </a:solidFill>
              </a:rPr>
              <a:t>while in the first stages of growing as a fetus</a:t>
            </a:r>
            <a:endParaRPr lang="en-US" sz="2800" dirty="0">
              <a:solidFill>
                <a:srgbClr val="FF0000"/>
              </a:solidFill>
            </a:endParaRPr>
          </a:p>
          <a:p>
            <a:pPr lvl="0"/>
            <a:r>
              <a:rPr lang="en-US" dirty="0"/>
              <a:t>Biochemical Similarities</a:t>
            </a:r>
            <a:endParaRPr lang="en-US" sz="2800" dirty="0"/>
          </a:p>
          <a:p>
            <a:pPr lvl="1"/>
            <a:r>
              <a:rPr lang="en-US" dirty="0"/>
              <a:t>All organisms use </a:t>
            </a:r>
            <a:r>
              <a:rPr lang="en-US" dirty="0">
                <a:solidFill>
                  <a:srgbClr val="FF0000"/>
                </a:solidFill>
              </a:rPr>
              <a:t>DNA and RNA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Protein</a:t>
            </a:r>
            <a:r>
              <a:rPr lang="en-US" dirty="0"/>
              <a:t> similarities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Embryonic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www.biologyreference.com/images/biol_01_img0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70866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4/27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are fossils used as evidence of evolution?</a:t>
            </a:r>
          </a:p>
          <a:p>
            <a:r>
              <a:rPr lang="en-US" sz="3600" dirty="0" smtClean="0"/>
              <a:t>What is an example of a vestigial structure?</a:t>
            </a:r>
          </a:p>
          <a:p>
            <a:r>
              <a:rPr lang="en-US" sz="3600" dirty="0" smtClean="0"/>
              <a:t>What do homologous structures like the layout of arm bones among humans, bats, and whales suggest?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7127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Resistance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E. coli spread resistance other than through reproduction?</a:t>
            </a:r>
          </a:p>
          <a:p>
            <a:r>
              <a:rPr lang="en-US" dirty="0" smtClean="0"/>
              <a:t>Can antibiotics be used to treat viruses?  Are they sometimes prescribed to treat viruses?</a:t>
            </a:r>
          </a:p>
          <a:p>
            <a:r>
              <a:rPr lang="en-US" dirty="0" smtClean="0"/>
              <a:t>Why is the over-prescription of antibiotics such a challenge?</a:t>
            </a:r>
          </a:p>
          <a:p>
            <a:r>
              <a:rPr lang="en-US" dirty="0" smtClean="0"/>
              <a:t>Does farming help spread antibiotic resistance?</a:t>
            </a:r>
          </a:p>
          <a:p>
            <a:r>
              <a:rPr lang="en-US" dirty="0" smtClean="0"/>
              <a:t>What can be done to help stop the spread?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92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Antibiotic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your own paper, write 1 paragraph for each of the following</a:t>
            </a:r>
          </a:p>
          <a:p>
            <a:pPr lvl="1"/>
            <a:r>
              <a:rPr lang="en-US" dirty="0" smtClean="0"/>
              <a:t>What is an antibiotic and what is it used for?</a:t>
            </a:r>
          </a:p>
          <a:p>
            <a:pPr lvl="1"/>
            <a:r>
              <a:rPr lang="en-US" dirty="0" smtClean="0"/>
              <a:t>What is antibiotic resistance and how it effects the population?</a:t>
            </a:r>
          </a:p>
          <a:p>
            <a:pPr lvl="1"/>
            <a:r>
              <a:rPr lang="en-US" dirty="0" smtClean="0"/>
              <a:t>How is this process similar to natural selection?</a:t>
            </a:r>
          </a:p>
          <a:p>
            <a:pPr lvl="1"/>
            <a:r>
              <a:rPr lang="en-US" dirty="0" smtClean="0"/>
              <a:t>What can we do to reduce the spread of antibiotic resistance?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0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12/03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are natural and artificial selection similar?</a:t>
            </a:r>
          </a:p>
          <a:p>
            <a:r>
              <a:rPr lang="en-US" sz="3600" dirty="0" smtClean="0"/>
              <a:t>Why can continued use of antibiotics be harmful?</a:t>
            </a:r>
          </a:p>
          <a:p>
            <a:r>
              <a:rPr lang="en-US" sz="3600" dirty="0" smtClean="0"/>
              <a:t>What are antibiotics?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1697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4/03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is the effect mutations have on phenotypes?</a:t>
            </a:r>
          </a:p>
          <a:p>
            <a:r>
              <a:rPr lang="en-US" sz="3200" dirty="0" smtClean="0"/>
              <a:t>What are the 2 things that can determine phenotype?</a:t>
            </a:r>
          </a:p>
          <a:p>
            <a:r>
              <a:rPr lang="en-US" sz="3200" dirty="0" smtClean="0"/>
              <a:t>How do crossing over and independent assortment influence genetic diversity?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5339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</a:t>
            </a:r>
            <a:r>
              <a:rPr lang="en-US" dirty="0" smtClean="0">
                <a:solidFill>
                  <a:srgbClr val="FF0000"/>
                </a:solidFill>
              </a:rPr>
              <a:t>explain how humans can act as an artificial selector of organisms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Humans can choose the traits that are “beneficial” to an organism whether they want  to or not</a:t>
            </a:r>
          </a:p>
          <a:p>
            <a:pPr lvl="2"/>
            <a:r>
              <a:rPr lang="en-US" sz="2400" dirty="0"/>
              <a:t>Examples of where we have chosen traits we want the organism to have</a:t>
            </a:r>
          </a:p>
          <a:p>
            <a:pPr lvl="3"/>
            <a:r>
              <a:rPr lang="en-US" dirty="0" smtClean="0">
                <a:solidFill>
                  <a:srgbClr val="FF0000"/>
                </a:solidFill>
              </a:rPr>
              <a:t>Dog breeds</a:t>
            </a:r>
            <a:endParaRPr lang="en-US" dirty="0">
              <a:solidFill>
                <a:srgbClr val="FF0000"/>
              </a:solidFill>
            </a:endParaRPr>
          </a:p>
          <a:p>
            <a:pPr lvl="3"/>
            <a:r>
              <a:rPr lang="en-US" dirty="0" smtClean="0">
                <a:solidFill>
                  <a:srgbClr val="FF0000"/>
                </a:solidFill>
              </a:rPr>
              <a:t>Improvements on crops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sz="2400" dirty="0"/>
              <a:t>Examples of where we have accidentally chosen traits that are beneficial to the organism but we don’t want them to have it.</a:t>
            </a:r>
          </a:p>
          <a:p>
            <a:pPr lvl="3"/>
            <a:r>
              <a:rPr lang="en-US" dirty="0" smtClean="0">
                <a:solidFill>
                  <a:srgbClr val="FF0000"/>
                </a:solidFill>
              </a:rPr>
              <a:t>Antibiotic Resistance</a:t>
            </a:r>
            <a:endParaRPr lang="en-US" dirty="0">
              <a:solidFill>
                <a:srgbClr val="FF0000"/>
              </a:solidFill>
            </a:endParaRPr>
          </a:p>
          <a:p>
            <a:pPr lvl="3"/>
            <a:r>
              <a:rPr lang="en-US" dirty="0" smtClean="0">
                <a:solidFill>
                  <a:srgbClr val="FF0000"/>
                </a:solidFill>
              </a:rPr>
              <a:t>Pesticide Resistance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93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Used for bacterial infections</a:t>
            </a:r>
          </a:p>
          <a:p>
            <a:r>
              <a:rPr lang="en-US" dirty="0" smtClean="0"/>
              <a:t>Antibiotic kills the bacteria</a:t>
            </a:r>
          </a:p>
          <a:p>
            <a:pPr lvl="1"/>
            <a:r>
              <a:rPr lang="en-US" dirty="0" smtClean="0"/>
              <a:t>What happens when a mutation occurs in the bacteria and the antibiotic no longer works?</a:t>
            </a:r>
            <a:endParaRPr lang="en-US" sz="26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It will survive to reproduce</a:t>
            </a:r>
            <a:endParaRPr lang="en-US" sz="2200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It will pass its protection on to its offspring</a:t>
            </a:r>
            <a:endParaRPr lang="en-US" sz="2200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The antibiotic no longer works and humans have to use a stronger one</a:t>
            </a:r>
            <a:endParaRPr lang="en-US" sz="2200" dirty="0" smtClean="0">
              <a:solidFill>
                <a:srgbClr val="FF0000"/>
              </a:solidFill>
            </a:endParaRPr>
          </a:p>
          <a:p>
            <a:r>
              <a:rPr lang="en-US" sz="2900" dirty="0"/>
              <a:t>Bacteria must be </a:t>
            </a:r>
            <a:r>
              <a:rPr lang="en-US" sz="2900" dirty="0" smtClean="0">
                <a:solidFill>
                  <a:srgbClr val="FF0000"/>
                </a:solidFill>
              </a:rPr>
              <a:t>born</a:t>
            </a:r>
            <a:r>
              <a:rPr lang="en-US" sz="2900" dirty="0" smtClean="0"/>
              <a:t> with </a:t>
            </a:r>
            <a:r>
              <a:rPr lang="en-US" sz="2900" dirty="0"/>
              <a:t>the genes for resistance or they can </a:t>
            </a:r>
            <a:r>
              <a:rPr lang="en-US" sz="2900" dirty="0" smtClean="0">
                <a:solidFill>
                  <a:srgbClr val="FF0000"/>
                </a:solidFill>
              </a:rPr>
              <a:t>pick the genes up </a:t>
            </a:r>
            <a:r>
              <a:rPr lang="en-US" sz="2900" dirty="0" smtClean="0"/>
              <a:t>from </a:t>
            </a:r>
            <a:r>
              <a:rPr lang="en-US" sz="2900" dirty="0"/>
              <a:t>their environment </a:t>
            </a:r>
          </a:p>
          <a:p>
            <a:r>
              <a:rPr lang="en-US" sz="2900" dirty="0"/>
              <a:t>On rare occasion the bacteria gets a </a:t>
            </a:r>
            <a:r>
              <a:rPr lang="en-US" sz="2900" dirty="0" smtClean="0">
                <a:solidFill>
                  <a:srgbClr val="FF0000"/>
                </a:solidFill>
              </a:rPr>
              <a:t>mutation</a:t>
            </a:r>
            <a:r>
              <a:rPr lang="en-US" sz="2900" dirty="0" smtClean="0"/>
              <a:t> for </a:t>
            </a:r>
            <a:r>
              <a:rPr lang="en-US" sz="2900" dirty="0"/>
              <a:t>resistance.  This is how resistance entered the population in the first place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 pesticides</a:t>
            </a:r>
          </a:p>
          <a:p>
            <a:pPr lvl="1"/>
            <a:r>
              <a:rPr lang="en-US" dirty="0" smtClean="0"/>
              <a:t>Humans use pesticides in their houses, on their crops, and in their yards to protect their food and homes</a:t>
            </a:r>
          </a:p>
          <a:p>
            <a:pPr lvl="1"/>
            <a:r>
              <a:rPr lang="en-US" dirty="0" smtClean="0"/>
              <a:t>Pesticides:  </a:t>
            </a:r>
            <a:r>
              <a:rPr lang="en-US" dirty="0" smtClean="0">
                <a:solidFill>
                  <a:srgbClr val="FF0000"/>
                </a:solidFill>
              </a:rPr>
              <a:t>chemicals that kill insects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Pesticides</a:t>
            </a:r>
          </a:p>
          <a:p>
            <a:pPr lvl="1"/>
            <a:r>
              <a:rPr lang="en-US" dirty="0" smtClean="0"/>
              <a:t>What happens when a mutation occurs in an insect and the insecticide does not work on it anymore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It will survive to reproduce</a:t>
            </a:r>
            <a:endParaRPr lang="en-US" sz="2200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It will pass its protection on to its offspring</a:t>
            </a:r>
            <a:endParaRPr lang="en-US" sz="2200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The pesticide no longer works and humans have to use a stronger one that is more harmful to us</a:t>
            </a:r>
            <a:endParaRPr lang="en-US" sz="22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Insects must </a:t>
            </a:r>
            <a:r>
              <a:rPr lang="en-US" sz="2800" dirty="0"/>
              <a:t>be </a:t>
            </a:r>
            <a:r>
              <a:rPr lang="en-US" sz="2800" dirty="0">
                <a:solidFill>
                  <a:srgbClr val="FF0000"/>
                </a:solidFill>
              </a:rPr>
              <a:t>born</a:t>
            </a:r>
            <a:r>
              <a:rPr lang="en-US" sz="2800" dirty="0"/>
              <a:t> with the genes for resistance </a:t>
            </a:r>
            <a:r>
              <a:rPr lang="en-US" sz="2800" dirty="0" smtClean="0"/>
              <a:t>On </a:t>
            </a:r>
            <a:r>
              <a:rPr lang="en-US" sz="2800" dirty="0"/>
              <a:t>rare occasion the </a:t>
            </a:r>
            <a:r>
              <a:rPr lang="en-US" sz="2800" dirty="0" smtClean="0"/>
              <a:t>insect gets </a:t>
            </a: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mutation</a:t>
            </a:r>
            <a:r>
              <a:rPr lang="en-US" sz="2800" dirty="0"/>
              <a:t> for resistance.  This is how resistance entered the population in the first place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20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Methods of Immunity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Vaccines:  protection against </a:t>
            </a:r>
            <a:r>
              <a:rPr lang="en-US" dirty="0" smtClean="0">
                <a:solidFill>
                  <a:srgbClr val="FF0000"/>
                </a:solidFill>
              </a:rPr>
              <a:t>viruses only</a:t>
            </a:r>
            <a:r>
              <a:rPr lang="en-US" dirty="0" smtClean="0"/>
              <a:t> before infection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Antiviral Medications:  new type of </a:t>
            </a:r>
            <a:r>
              <a:rPr lang="en-US" dirty="0" smtClean="0">
                <a:solidFill>
                  <a:srgbClr val="FF0000"/>
                </a:solidFill>
              </a:rPr>
              <a:t>medicine</a:t>
            </a:r>
            <a:r>
              <a:rPr lang="en-US" dirty="0" smtClean="0"/>
              <a:t> being used to target viruses </a:t>
            </a:r>
            <a:r>
              <a:rPr lang="en-US" dirty="0" smtClean="0">
                <a:solidFill>
                  <a:srgbClr val="FF0000"/>
                </a:solidFill>
              </a:rPr>
              <a:t>after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Natural Immune Response</a:t>
            </a:r>
          </a:p>
          <a:p>
            <a:pPr lvl="1"/>
            <a:r>
              <a:rPr lang="en-US" dirty="0" smtClean="0"/>
              <a:t>Passive immunity:  protection that your body uses that </a:t>
            </a:r>
            <a:r>
              <a:rPr lang="en-US" dirty="0" smtClean="0">
                <a:solidFill>
                  <a:srgbClr val="FF0000"/>
                </a:solidFill>
              </a:rPr>
              <a:t>you get from your mother </a:t>
            </a:r>
            <a:r>
              <a:rPr lang="en-US" dirty="0" smtClean="0"/>
              <a:t>against invaders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Drinking </a:t>
            </a:r>
            <a:r>
              <a:rPr lang="en-US" dirty="0" err="1" smtClean="0">
                <a:solidFill>
                  <a:srgbClr val="FF0000"/>
                </a:solidFill>
              </a:rPr>
              <a:t>antibiodies</a:t>
            </a:r>
            <a:r>
              <a:rPr lang="en-US" dirty="0" smtClean="0">
                <a:solidFill>
                  <a:srgbClr val="FF0000"/>
                </a:solidFill>
              </a:rPr>
              <a:t> that mom makes in breast milk to fight infections</a:t>
            </a:r>
          </a:p>
          <a:p>
            <a:pPr lvl="2"/>
            <a:r>
              <a:rPr lang="en-US" dirty="0"/>
              <a:t>Advantage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FF0000"/>
                </a:solidFill>
              </a:rPr>
              <a:t>immediate immunity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/>
              <a:t>Disadvantage:  you don’t know how to make them so when you stop getting them from mom you are susceptible to infection again</a:t>
            </a:r>
          </a:p>
          <a:p>
            <a:pPr lvl="2"/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Active Immunity:  protection that is </a:t>
            </a:r>
            <a:r>
              <a:rPr lang="en-US" dirty="0">
                <a:solidFill>
                  <a:srgbClr val="FF0000"/>
                </a:solidFill>
              </a:rPr>
              <a:t>specifically targeted to 1 </a:t>
            </a:r>
            <a:r>
              <a:rPr lang="en-US" dirty="0"/>
              <a:t>particular invader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Making your own antibodies to fight </a:t>
            </a:r>
            <a:r>
              <a:rPr lang="en-US" dirty="0" smtClean="0">
                <a:solidFill>
                  <a:srgbClr val="FF0000"/>
                </a:solidFill>
              </a:rPr>
              <a:t>infections</a:t>
            </a:r>
          </a:p>
          <a:p>
            <a:pPr lvl="2"/>
            <a:r>
              <a:rPr lang="en-US" dirty="0"/>
              <a:t>Advantage:  you </a:t>
            </a:r>
            <a:r>
              <a:rPr lang="en-US" dirty="0">
                <a:solidFill>
                  <a:srgbClr val="FF0000"/>
                </a:solidFill>
              </a:rPr>
              <a:t>know how to fight </a:t>
            </a:r>
            <a:r>
              <a:rPr lang="en-US" dirty="0"/>
              <a:t>off the infection and you </a:t>
            </a:r>
            <a:r>
              <a:rPr lang="en-US" dirty="0">
                <a:solidFill>
                  <a:srgbClr val="FF0000"/>
                </a:solidFill>
              </a:rPr>
              <a:t>won’t get sick </a:t>
            </a:r>
            <a:r>
              <a:rPr lang="en-US" dirty="0"/>
              <a:t>from it again</a:t>
            </a:r>
          </a:p>
          <a:p>
            <a:pPr lvl="2"/>
            <a:r>
              <a:rPr lang="en-US" dirty="0"/>
              <a:t>Disadvantage:  you have to get sick to and </a:t>
            </a:r>
            <a:r>
              <a:rPr lang="en-US" dirty="0">
                <a:solidFill>
                  <a:srgbClr val="FF0000"/>
                </a:solidFill>
              </a:rPr>
              <a:t>may die </a:t>
            </a:r>
            <a:r>
              <a:rPr lang="en-US" dirty="0"/>
              <a:t>before you finish</a:t>
            </a:r>
          </a:p>
          <a:p>
            <a:pPr lvl="2"/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35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11/13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What were the conditions of early earth?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What are the 4 trends of evolution?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Put the following </a:t>
            </a:r>
            <a:r>
              <a:rPr lang="en-US" dirty="0" smtClean="0"/>
              <a:t>organisms </a:t>
            </a:r>
            <a:r>
              <a:rPr lang="en-US" dirty="0"/>
              <a:t>in the order they appeared on earth.</a:t>
            </a:r>
          </a:p>
          <a:p>
            <a:pPr lvl="1"/>
            <a:r>
              <a:rPr lang="en-US" dirty="0"/>
              <a:t>Anaerobic, autotrophic/photosynthetic, prokaryotic</a:t>
            </a:r>
          </a:p>
          <a:p>
            <a:pPr lvl="1"/>
            <a:r>
              <a:rPr lang="en-US" dirty="0"/>
              <a:t>Aerobic, prokaryotic, heterotrophic</a:t>
            </a:r>
          </a:p>
          <a:p>
            <a:pPr lvl="1"/>
            <a:r>
              <a:rPr lang="en-US" dirty="0"/>
              <a:t>Anaerobic, prokaryotic, heterotrophic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Peppered Moth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Which color survived best in the light forest?  Why?</a:t>
            </a:r>
          </a:p>
          <a:p>
            <a:r>
              <a:rPr lang="en-US" sz="3200" dirty="0" smtClean="0"/>
              <a:t>Which color survived best in the dark forest?  Why?</a:t>
            </a:r>
          </a:p>
          <a:p>
            <a:r>
              <a:rPr lang="en-US" sz="3200" dirty="0" smtClean="0"/>
              <a:t>What do you think would happen to each population over time?</a:t>
            </a:r>
          </a:p>
          <a:p>
            <a:r>
              <a:rPr lang="en-US" sz="3200" dirty="0" smtClean="0"/>
              <a:t>What drove the differences in your results?  The forest or the moth color?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775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5/1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Grab an article off the front table</a:t>
            </a:r>
          </a:p>
          <a:p>
            <a:pPr lvl="1"/>
            <a:r>
              <a:rPr lang="en-US" sz="3600" dirty="0" smtClean="0"/>
              <a:t>Read and annotate</a:t>
            </a:r>
          </a:p>
          <a:p>
            <a:pPr lvl="2"/>
            <a:r>
              <a:rPr lang="en-US" sz="3300" dirty="0" smtClean="0"/>
              <a:t>At least 1 per paragraph, 3 different annotations</a:t>
            </a:r>
          </a:p>
          <a:p>
            <a:pPr lvl="1"/>
            <a:r>
              <a:rPr lang="en-US" sz="3600" dirty="0" smtClean="0"/>
              <a:t>Answer the questions on the back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0960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Grab your </a:t>
            </a:r>
            <a:r>
              <a:rPr lang="en-US" sz="4000" dirty="0" err="1" smtClean="0"/>
              <a:t>chromebooks</a:t>
            </a:r>
            <a:r>
              <a:rPr lang="en-US" sz="4000" dirty="0" smtClean="0"/>
              <a:t> and get set up o continue your test.  Grab out your test codes.  All answers entered yesterday will be saved and you should not have to answer them again.  Still always check your answers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5145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Grab an article on Taxonomy</a:t>
            </a:r>
          </a:p>
          <a:p>
            <a:pPr lvl="1"/>
            <a:r>
              <a:rPr lang="en-US" sz="4000" dirty="0" smtClean="0"/>
              <a:t>Read</a:t>
            </a:r>
          </a:p>
          <a:p>
            <a:pPr lvl="1"/>
            <a:r>
              <a:rPr lang="en-US" sz="4000" dirty="0" smtClean="0"/>
              <a:t>Annotate</a:t>
            </a:r>
          </a:p>
          <a:p>
            <a:pPr lvl="1"/>
            <a:r>
              <a:rPr lang="en-US" sz="4000" dirty="0" smtClean="0"/>
              <a:t>Answer the questions on the back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127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Split your markers into two groups where each group has a common trait for it’s members. </a:t>
            </a:r>
          </a:p>
          <a:p>
            <a:r>
              <a:rPr lang="en-US" dirty="0" smtClean="0"/>
              <a:t>Continue to do so until there is only 1 marker in each group</a:t>
            </a:r>
          </a:p>
          <a:p>
            <a:r>
              <a:rPr lang="en-US" dirty="0" smtClean="0"/>
              <a:t>What things did you use to split the markers?</a:t>
            </a:r>
          </a:p>
          <a:p>
            <a:r>
              <a:rPr lang="en-US" dirty="0" smtClean="0"/>
              <a:t>If you go up your paper does each marker in the final groups still have all the traits in the previous groups?</a:t>
            </a:r>
          </a:p>
          <a:p>
            <a:r>
              <a:rPr lang="en-US" dirty="0" smtClean="0"/>
              <a:t>What happened to the specificity as you moved down?</a:t>
            </a:r>
          </a:p>
          <a:p>
            <a:r>
              <a:rPr lang="en-US" dirty="0" smtClean="0"/>
              <a:t>What happened to the diversity in each group as you moved down?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Go to the class website and click on the link called “</a:t>
            </a:r>
            <a:r>
              <a:rPr lang="en-US" sz="3600" dirty="0" err="1" smtClean="0"/>
              <a:t>Heirarchy</a:t>
            </a:r>
            <a:r>
              <a:rPr lang="en-US" sz="3600" dirty="0" smtClean="0"/>
              <a:t>”</a:t>
            </a:r>
          </a:p>
          <a:p>
            <a:r>
              <a:rPr lang="en-US" sz="3600" dirty="0" smtClean="0"/>
              <a:t>Working with your buddy, answer the questions on the article on a piece of paper with your names on it.  The answers are in the paragraphs above.  The questions are in blue boxes.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283432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Amoeba Sisters! (they’re back </a:t>
            </a:r>
            <a:r>
              <a:rPr lang="en-US" dirty="0" err="1" smtClean="0"/>
              <a:t>mwahahahahahaha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most inclusive group in the classification system?</a:t>
            </a:r>
          </a:p>
          <a:p>
            <a:r>
              <a:rPr lang="en-US" dirty="0" smtClean="0"/>
              <a:t>What is causing the classification system to change?</a:t>
            </a:r>
          </a:p>
          <a:p>
            <a:r>
              <a:rPr lang="en-US" dirty="0" smtClean="0"/>
              <a:t>What is the most specific/least inclusive level of the classification system?</a:t>
            </a:r>
          </a:p>
          <a:p>
            <a:r>
              <a:rPr lang="en-US" dirty="0" smtClean="0"/>
              <a:t>What are the 2 groups we use when naming organisms?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1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12/07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Who was the first person to classify?</a:t>
            </a:r>
          </a:p>
          <a:p>
            <a:r>
              <a:rPr lang="en-US" sz="3600" dirty="0" smtClean="0"/>
              <a:t>When organisms are classified, or markers, what do scientists use?</a:t>
            </a:r>
          </a:p>
          <a:p>
            <a:r>
              <a:rPr lang="en-US" sz="3600" dirty="0" smtClean="0"/>
              <a:t>What does the word taxonomy mean?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1596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</a:t>
            </a:r>
            <a:r>
              <a:rPr lang="en-US" dirty="0" smtClean="0">
                <a:solidFill>
                  <a:srgbClr val="FF0000"/>
                </a:solidFill>
              </a:rPr>
              <a:t>explain how the classification system has changed over time and </a:t>
            </a:r>
            <a:r>
              <a:rPr lang="en-US" smtClean="0">
                <a:solidFill>
                  <a:srgbClr val="FF0000"/>
                </a:solidFill>
              </a:rPr>
              <a:t>is used </a:t>
            </a:r>
            <a:r>
              <a:rPr lang="en-US" dirty="0" smtClean="0">
                <a:solidFill>
                  <a:srgbClr val="FF0000"/>
                </a:solidFill>
              </a:rPr>
              <a:t>to identify organisms.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4431"/>
            <a:ext cx="4267200" cy="4525963"/>
          </a:xfrm>
        </p:spPr>
        <p:txBody>
          <a:bodyPr/>
          <a:lstStyle/>
          <a:p>
            <a:r>
              <a:rPr lang="en-US" dirty="0" smtClean="0"/>
              <a:t>Earliest</a:t>
            </a:r>
          </a:p>
          <a:p>
            <a:pPr lvl="1"/>
            <a:r>
              <a:rPr lang="en-US" dirty="0" smtClean="0"/>
              <a:t>Created by </a:t>
            </a:r>
            <a:r>
              <a:rPr lang="en-US" dirty="0" smtClean="0">
                <a:solidFill>
                  <a:srgbClr val="FF0000"/>
                </a:solidFill>
              </a:rPr>
              <a:t>Aristotle</a:t>
            </a:r>
          </a:p>
          <a:p>
            <a:pPr lvl="2"/>
            <a:r>
              <a:rPr lang="en-US" dirty="0" smtClean="0"/>
              <a:t>Classified all things into either a </a:t>
            </a:r>
            <a:r>
              <a:rPr lang="en-US" dirty="0" smtClean="0">
                <a:solidFill>
                  <a:srgbClr val="FF0000"/>
                </a:solidFill>
              </a:rPr>
              <a:t>plant or animal </a:t>
            </a:r>
            <a:r>
              <a:rPr lang="en-US" dirty="0" smtClean="0"/>
              <a:t>category</a:t>
            </a:r>
          </a:p>
          <a:p>
            <a:endParaRPr lang="en-US" dirty="0"/>
          </a:p>
        </p:txBody>
      </p:sp>
      <p:sp>
        <p:nvSpPr>
          <p:cNvPr id="3074" name="AutoShape 2" descr="data:image/jpeg;base64,/9j/4AAQSkZJRgABAQAAAQABAAD/2wCEAAkGBhQSEBQUEhQWFRUVFhUVFBQXFxUVFRQUFRgVFBYUFBUXHSYfFxojHBcVHy8gIycpLCwsFR4xNTAqNSYrLCkBCQoKDgwOGg8PGiwkHyQpLCwpLCwsKSwpLCwsLCwsLCwsLCwpLCwsLCksLCwsLCwsLCwsLCwsLCwsLCwsLCksLP/AABEIAQQAwgMBIgACEQEDEQH/xAAbAAABBQEBAAAAAAAAAAAAAAAFAAECBAYDB//EAEAQAAEDAgQDBQUGBQMDBQAAAAEAAhEDIQQSMUEFUWEGInGBkRMyobHwFEJSwdHhByNicvEVM4KSorIWU2PC0v/EABgBAAMBAQAAAAAAAAAAAAAAAAABAgME/8QAJREBAQACAgMAAgICAwAAAAAAAAECESExAxJBE1EiMmHwcYGR/9oADAMBAAIRAxEAPwDTBqllUgE8JLQhPlUoTwgIAJwFOEoQEYUcq6OTBII5U+VSTwgIgKJCnCUIBgFKEoTpkYNThqcBOAgGhNlU4ShARypsqkSlKCRypiFNMUBCE5ClCYoCMJJ0kBCE4KeEoSWQKdIBIBMjgJ4TpEoDm4JoU4ThqQMAkpqBclbICSITB+pmw6H6KtNwhIOu0xYJew04BKFYdQygeU76a+qZjCZFrCTI06Sj3GnEBOE1R4blzWzafP5KYVSykilClCUJkjCUKeVLKgIwllU8qWVAc8iWVThMQgIQnTwkgOZCULoWqMJKMAnypwE6AiWpoU08IDnCTBJt5qTCC7LInlv6eihDm2GV0HSYcOg5qMr8OI42q5tMua0mBa0n0XXAVc9BryAC9o2IuTY5STFlZo4jMzMAeRB1aRYgrthaHek6BotsCVIVfs5ETe9grFAuIOo+r+qeowy14u2+aLkTv1UqoIh33TqRt18EaCbQIv0/wuTcLLDGtx6/RSc43i/4gPg4J6T8uvMC/ImIQTg6gDGcaWPhb4WXZ+Aa1sNERcRyN48Faq4Y+PzHgVWAc0dB8PJPWi2oYupkdoSIJ8Ii3x+Cm1wKfHFpAzaSJ0Np0UW6kA6EwdLG8DmnMgmkna4HRPC0I0JQpQlCCRhMQpJiEBGEydJAKEsqlCUIU5GmkGrrCUJBDKkV0hV8HUzVNRG36H63Sy4OMxgOI1BjHU3sgTmzG022I97ndaR+YVZsWWtuDqHA+iXEsJLCGCXNOZvOQf0XKjjRVpBzLPbaow+8w6EEdFkoSbT9/LbMfQxr8ArXD6hLe8IeO64ag2s5vQqrg9emo8CrBPen6+rrSThFW6YDXdHfA/uq2drXOZNjJDeQI/Upn4tUsQ5xMsgHdxuQOnVOk70A1jX6AaT4fXxSw7y94GzTmd/ds3y1VQUCQBMAep6yrtGGNho+uaUgtEi9Vq1SCVwdi4VTEYyxKtKrxKvla5wuGAOPgTB+uipVcfEfDw3n4FRxuMLmNpgS6q+D0YwA/wDkWhNisLldAPuNLndYGUDpJ/8AFZ1cdTisrmvGhMHrMmT12RZjgQCNDcIJjajWYdr5iSwD1EW53Vrs7XLqRDtWuNuQN4+KMRRUJinhJaJRTFTUSEBFJPCSAdJPCUIUaE8J4ShARhB+G4iIA2cRfWBI/JFcS/Kxx5ArNYjEZKltHQ4Hzi3p8VGSsR59UteHgS0iXAaxzbzI5KjxDhbXO9vTdB3IAv8AhJ5qGHxkPNCobxmY6blv42+GhH6rnSxJBqMP9Ugfi1kdDr5lZbVoYwb4AjdoMDYm5jzlXhhnFCeD1AXSbRY/kimP47TpCTfwW/xne3b/AEudSU/2BvMrNVf4mU2ugMJ8x8kT4X24w9Ywe6eqmZY0rjRMcP8A6vgov4efx/BWvtjdoI2KbEY6mxhe8gNGpV8JC6vDv6lyqYa3Rc8T2zwjTGaf7ZPyT0+1uGfYH4Kdw9UHj2dcPOg0HI6k+dvRBuG8T9qK9VxvVeGtE+6ymXQPkfMo/wBoA19MlhEcxsss3hpDopnuU2MLoj33AvIM8gW+qWS4tcRxD8S9tIjJSw+WpOodUEloO0D3udhzR7gbofEyXNJdaLg2jpH5IFgaPuB85cxz9Y2M9BCbs9xDPjH1JMGp7JvUQ6SR9aJQ63adRCdWzMkkkgGSSSTCSdKE8IUUJJ0kEocZfGHqEbCfiF5rxHj/AHWuF8p0+P5L1PF4b2lN7Do5pb6iF4lXo5KrmPB0h43iYJ8QVnm18bb47iVPEUaZbZzYyuGodEg+Gtt5Vjh+M9qGkC8FjuhaSP1WB4diix3swZaT3eesj9PNeldmcAQ11QtLQSIB3zAS766rKTdVlxFmtiPZN8QJ6QgOBxH2iqS5pe2SGNJhhI1c8i8DQDxWwfwunWJDxp1It5FJ/Am0x3AA3lAjx5g+a1ylZbgPjOz3tGQWYbo0Uo9HgyFhKnDn0qpaJABsJmDyncL1jDsBsGgnxcfzVupwpkhz2MkbwLchKm47PHPQN2Rwjzhw4ucTyNo6LC9uuNV2VnUi4kbN+tQvXOHVGhrvErJdoOzdLE4gF82M23G4Poqs1Cl/kxnZPgzqkvdTFXq9zmsB/tbco7xXh7GNk0hRd919NznMnYPa7QHmFr8Pw1lKmBTYMo2BI87zKp47BNc0yP8AqOb/ALQBPn6ImPAuXLE8N4sXPawkw7ukdUdxWShhmt3eXVHk3JHIczo0eIRKn2bpUmlwZDjcnedUI4oYLC7Rlw0xBInKJ2uWn/iqy6G5aCcX4gaVNoNnZS4g7PdJyjzMeRVTsHVLsRRYBJzVKjujGAifUtHms/2g4xne6CHCSC7m6e84dLQByC3/APCnh7fspxEHPVcWSfwUyRA8XZj6clMirxG2SKdIq2SKSdJAMkkkgOkJ4TJ0zNCeE6SAYLH9pMOKOJbWdTDqT7OdbMxzoa4f2nK13iCtlCF9paQOGcXCWsLHuGssY9rn/wDbmSs3DxvLyHGcMFPiJDW9x5JYYMEOBygHfZep8AxFT2EVWkPmPECCD810/wBMouDA+m1wEPpOOrcpBbfeLeiuPAAEa/IFZziLuW3PD4wNfPkUap4wFZ6tgc8wbxKhhPaM96SBF/FXtGmso1RsAqWOxEnJumw1aGyh0vfVcW6CJcbDwCnIYrOHxWVpYNRModRql2JGbZpB6ybIrw2g2+aJJuqHGWRUaaUF15HMRKnV3tW50LUaWomPkQmPDmkyTpsheG4xnLWta7ObRGn9TjoAr9TFBtpkq8bwjLs3ECCFme03Dc+GOW1TI4sPMi8H0+KK1sVLo81HHMDw1uwnx3V3opxXivB+AOxbmUqcB1QTmOjGbu8hfqvdOHcPZQospUxlZTaGtHQddz1WI/h/wUsxddxaQKTTTE2992YR/wAQPVegKY0zvKKSdJNmiknSQEUk6SA6wpJQkqMoShSTQgIpObIg3BsR0UoShIM3X4kKFWlhS1xmfZO29mAZE82hseYRXCvsAYNiJH3h1B0t4qHF8FTeabqjZc0kMOhGYQY+C4HhpY8ZSQ3bcwRcX1WeSosVHPZkc1odciJglpixncED4rq6reG2zAENIk/1N8lyqPLQC47iTHxPJdcNim5gRcic31yQVdcPgi4wbNGvVA+11DHNzDBBhBA94wWnQqXHe1Yw74cR3oLW203noqeG4vi8RPsaLyD94w0eRfAPlKVs6OT6wNTivEMHVcKz3PJ1EgebSBBChheP4+tXYaYOvu+86NyStdxfCVojFYaqY9xzBn+LJQzAY44Ql32eqwG2eoyo2x2DnNA5LPdjfi8yN7w/D1MrXgQ7I32jN53Cm3D+0qTpzQ/gXa1jwdQTEz6laUQW5oiRday8OfLsOxtBrYA97fmheNBbF9SBlG4kzfnou/E3fzNbjb+n6Ko4mkfbBrnmxkaWtcHonsQW4VVDnVMsQC31ywQfQIhCG8AqZhVdAvVIkfehjBKKQqiahCSlCaEwimUimlIGSSSQHdOkkFQKEipJkAySdJIAvacRTY6LCo0E8sxDQfWB/wAl1dSzMcASXiHNk6eHyRDFYVtRjmPEtcC07WPI7FZT7bVbWNF4gMsakxnafdLR135XUZReI5hK2z/CSImysspttlAjQ6evrCVGsHQBa4I0MjRdXYNrnG3TxKkG/wBOpEZywFw3NyNoBNwE4Jbo6PKy7Mw4mAYgAxz5eS7taN48fggnBmLO5B8R+6arWc4EEtg6yp1cMNj4/sqr8GTEG2/0CnstKuF7OUA+Q1ocd22HPTRX8XhoiDINolO1uWITVmTN4gz4nYpf8BRq4VmYvNz10tyHn8Fncge57iTDWuAvBzePQfNXeN8cax+Q2N7D1+MrP8czuNPDUR36pFxt+Jx6DvE+CelRrey1KMJTnV2Z888znEH0hFlChRDGNaNGgNHgBAU1ogySdJBIpoUkyAjCSdOgOsJJ0O4nxynRs4y78I18zsi2TtUlvQilCzw7UPLS4UgAObr+Qi6rO7bH8DPNx0UflxV+PJqoSWR/9e3ADWGf6irDu17xH8kHwcf0U3zYQ/x5NMs1214YHMZWDslSmQA7mwmS1w+P+UN4j/E9tB7W1MO7vCQQ4c40ICr1u3NLHUyymx7S0guzZYghwAEFVM8cujmGUrhhe2Ia4MdSeajdQ0ZtL90AyVoKXaxtdmei67SMzXS0yLEOBuDsvPfYOoVxUZdotG4CuYvtIa1RrGkgus5wEFrYuZKz2u4x6fR4mDBiDFxO3Mcwur8d90ambE6dQd1iuD4nFNOR3szFw4yZB3DfW07IpiS6lle8iBJMSBpqJmPBG2dxaenimhoBOv5qVOq0A9CshQ4uXkEA5ReNZPIK2OIn7wLWi7ptmdsB0HPontOh7F17gN3MdI+guOMxgax9/u28/oITQ4pJLjmAAhsggunUgbIB2j4v3AM0FxuZ90HWB8LJ7OYp5QXPqP7z3Hug3sJDYHp6I/2bw4JfVIuP5bTvAgug8iYH/FebYji2T7xecvvaWvEfBKj/ABLxTWU6VBjGAQ0EtLzc3cSTckkk+KcqrhXssJLFv7UVmCXP8Za2PkiGF7VGQKjQZ3baN7iTKJ5cai+Oxo0lDD12vaHMILToQui0QiknhMgGhJOnQAviXaBjWRTdmcTFvujndZvijbAy2czRc94kuFvMIZwbGOqsc57C0gwSQQJ6GL+Sv16GdoaNQ4PAtJLDIJHjeFyeTPfbsxwk6VuIYsYeiXj7zMxnmYnx2ugPA+DOxDPb1S4CpdjWmDk5m1gdgNle7RYB9ZtKm2nDM7BV1/2xczPOIt+JWv8AWKmXIxgDo0AhrRoJd05TdTj/AF3DvelLg3ZdhdmNNrQJgOLnuj/kddEXos72VrTaxEx6AaKlRoVS4knK0htxbxazQzK0XBqIBeW3ggayYj/KcktTlbIC8e7PPrUHQ3vNGZhJ71tQJ5hCOA4D2NMzdzjLj8gPBemUaOYxHwsPFCOM9mSCXUm2t3Bt4BaTHXMTM98VlcS2UCrSx4cLEGx/VH8SMpv5qhiqAIlTe2rrh+092Z7FpLT/AGnfygLS0MYKrQJDw0zGsgcgvPqndN7j5JUqr2maTy3pMJe2u03Db0vGcYDA0sEC4AiLmI103QR/aMEwXd5pMg7E6ELFYp1ep77if+RPqq4wrplx/Mn4p+yfxtFju1rw4sb3gRrO+myo9+q4OqGYAEbKlTcJsLnc6othWWAVTdPiAnabCPljmTlywY5zqfJCqDywS6b6cv2WzxrZEbLOYrBS4MizyGjzMK/gb3gBnB0w6T3ATMmc14+K40qjWPAObITDTDm5Qdj+RVzDviW37vdvvYR+nkV0q0WvaczZFgZ5eH1ouWXXFF55dsHi6tIzTccpvzgbZhp8kXwvaSq4xkA5uvHosng6lSk/2TyDYFj7S5mxPpHQhXaWJqMcdHC/va+RCf5bOBcJeWgrcUrGSDYf0j80U4PjzWpBxEEEtPIkbhZB+LqEHvBo6D5SuvB+0FWi3KWtLZcRYgm+shPxeW7vtU+Tx8cRt4SWd/8AWH/wu/6gkun8mP7Y/jy/TJYvjFsjCJ92ZOUE8+Vvkh1V1T2kMdmcBLod3TH4bdNDdM/hjKYJyl7rOiYMTOmyK4TEZ6RD6JaAO7Ai/Mu68yuTKx3SOdDjRp0jmEyDeY2kG9pn5FXWUatnhrROUkgQ7vXN428FneOY9z2tZhqJefdOjmgi+UGwA0tN1o8LxQmm1zg7MWiWuHea7QtI5awi79do4254zBVTlh/dkgjUmQNDNtOqL9naIpvyye8PdJkyL/KUPa95u4xFxH5psK/2dVjnOkhzST0m/jaVOOXIyx3HpmFphrRa+6jUZouWBcC05bxaZmfNWvFd8cTz/tT2fexxqNGZjpJjVpN9OSzRiIXr+JoyOc2Xl3HeDVKFVwDXOZctcASI1gxoY+Syymm+Ge+KzmNoWKFMbHOEcqvkIZSo3KzrZWJ5KJdG6sOw17WUTgjPNOCw+BbLpRqi2FTwmFy+Ku5lcRUMU6y0XZLs5Tez29QZiC4U23gWy5uuvlCH8O7NVcUQGtIbvUIOUee56L0Whw8UadOmNGtInnpJPiZTZ55ammHMtdDvwyedi7X4hTAIIDbz6jSwXXF0/wCcBYuIMnS2a35pqjstQ2tG228Lmuo0x3VLH4eAHEwWPDefceRI9Y9VbfiQbtaNOWh0/VVqBBqPa73XC5/DO8dOa4cNr5padZIDTaC0S4EzF9v3WeX7jTHjteznpfko08UCwRHU89dFWxGJcKbywGQ0xMkZ/ugkCwmyI4ThQfQaWXLe6eRAsJ8vklOti9xx+2N+j+yS0FPDCB3ToNm/mklvL/YNx54O2dTEtLqWHdfUuLQwRsHEyQPDyQ0cVr18Q3DVB7G2bLGbNGwEgEfoVua9FrGhrQI7gIDdb6Ex0KH4ulTb9oeKTTVDgaTiG5muDWuyh5khrtDHMrWau7orbPpsJjjmyFjGPGrcsWP3gSbgq5Sw5Bl0gRoDYHrO1lUrtpYqgx8ESA5pNnsnVstMjr4KpTxVaj3KkvYbB2jm3jvW0WWUy+VrPUbNVoOu0QL+carmaEnMBI3525ddE7XwA4hptaCZPiGldWYjUNYBMXlw11udfNLvil101HZTiWakW6+zfl1vECPzHktE4SF5xwbiHsXSAQ3SObdz1P1zW7wnEWVGgscCDuF3ePOWacfkwsu1gtVatTB/Tmo1+ItbYvaD1IConitEH/eZP9wN99CqyyiZKyHansa9hdUw4zMMucwe9T3MD7zfC4WKAgr2Z+Pa0FzntA1kkAR0WK4v2bpYh5fhHsDjJdTnK083Ntbw08Fm2xyv1lKTJKsCmFouF9g6znfzIpjoQ4nwAstLh+wNAATndzMwPgE5Kq+TGPN23NlpuzfZF1c5qksYOl3HoD81tKHCsJhyBFJrhcZi3P4966uu4hSDc3tGZeeYR/lXJ+2WXk31E8LRZSYGMENbb9yquOqqpU7T0iYZ3/AQP+6ChXEuP2hjZcdSY+ABRfJizmFCcU8e3c6ZDZAJnQWn1Bt1KqHEawAZnWQOdl1xVF7YDo7xvzO4Ech+agGDQz4/PxXHlly7MMeEnfzIixjkTOnd/dDsZ3Hj+o5Tt3gJadNxI/4o5hMPJIvlFttRE67LNca4a6sagp7FnsSfvPaXZvI2HROT24K/x7FRhqj22aYOrjYGJv15ovw0+ypGBNwIJyi+t/oLlwPGfasK1z3hjgINMQHAjukEa6gqzgsbTFJzIzEGHSTeEsb+yqwHN5+hfHlZMh5rM/CfU/qknv8AwPVVZ79MaHNN+jXEfXVcnUy57+994bb5VbxLadN1I5i6HcrAZXGx3VbE1g+qcsgODDyMkHYeSmXU0vLmhmIqDA4gCr/sV+8x5MClVPvMcdmuuR1lFsQ1r2XE2FxMbXnf9l3q0G4rDuo125hoedrgzsRCCcIxYw9U4TFNdmF6FQkD2tP7ocfxR8ut3qXmHN9V0w1TI7K4Eg6H63VthcJsSBtuOv1yXbEPizWt5gm5jWzv0U8JxGBdrWwNQCPWLHxWO5ObV3fxWdRzTlv4bc/8KXD8NV9oYJYBqJ6cvQq2MZUaSaTgZM5IEHw6rrhMXUqkkASDDmmzmlOes5hXd7WfbtbdzTU0BAgOv+EHX1XPDYjDNf3YOadbPadxHjuod9gOUTvB8Z1XF3E6jbOp66g/GLK/fXKPXfC5Xp0nkBxc3YHT12XFnBHNfnovJdEiSBPSUwxFItJuwxcai6hTxtRlqMPHjDvDKdUveb5Hrw5VDiH1RL3t7onvWnmA2I2Vutha5uaxEQP9xyoUfaGqHVjAvIJyi/jqjJwQDZaABzzWPWN1W7eYXE4UcJgAar5dMCAbCM0Sbm9wfVSHCGT3i53h3R5SZ812wrQHklwJIGuwE7lXMQWlvvZQd4v/AJS5y6HQFgAxr391xuYEXA5TompZalUgDK1pLjG8co6/NXw6nTZAzOjUkCSd5IHyCrYIEh5DIkg7ABo0H5qtUuHXE3YZa6TMO+eqoYRjXGHE6aAX+KN0jIIJjNYAxAt8QhmNxAowGEOgXtAHM3UWa5qpfkQ4nxz2dMMZINmMi5k235XJ8FTxr2+0Y1l8gETaA1o15m6p8OnEvdX0Y2RSHP8AE/zNh0E7pcIf7Soajh+Mxe4ktBPMQ0KsfpZSJ4Jxbi3gEZa7PaTBgP0JEaXhXuFuDajpAI5iSPldVMLDXUHH7tR4tqAZt1G/krOKeBUIp2b+EySep2Rrkb4G/tLBaGehSQ01+rvQf/pJP1hbp8YxjTTEfeMnb3SLKrjS4PaTY5Rl3tMfmFDiRIFImLucZ5nIbeCq4zEElua38twnzBvPKClq7mlWwSfiMrHsBkuvpPXysCg/HcJ7Sk2nVIyEzTraupO2k6xMXVoQw03mwMX1Bt0+rrux9OpnpyC3UCx7p2+dkbstPjihXB+1FSm77Ji4FQe7VERUb+/NFsU6e8D3R9aLK8e4b7TLQfAeL4asTcj/ANpx+tiqPAe1Zw5OHxYIynLmN3MIM5Xcx1TuFym8f/D3JdV6PToMcAbXFtvgoPxORwLYzaD8pVDCObUGZj5mDIiI2AXcUmkZn3Eb9OiwmpbYuzfYpT4qypbLD+RuCeY2UqtdjgBUgHb9+RQTEYcGC1p6Efmq/wDqb87WPbMze4I/VazK3hncdCNThoIBLy6JtZo9GjohYxD2PhtMBskkiR+yuVnmnBa8u102ixXbB8Za61RlvxadJEo1v4XSpX7QuYLAum3eEi199FQxfGH1GzF9AAIF+SNVcJScDldpeJ+CF1YDoj9gjd+nNK3DsTUY0h7Sb23hXqeNcCJsNedlzLABM96+nLonwdEHvu00A3dtPgs9TtW7RGjjauIqZS4spCJ2Ltr81bxuLy9ynlEe7AkDnJCp1KzZAcAJ0uT1FguD8SGkDQHeyfvlZxCmGM7RpCLvPzPpOiE8Xx3t6wwtImXCapBs2mLlojRztOYXHtJxhzAKdI53vktb71hMuPIBUOyfCn0nsqPk1Kkk7QCLAz6/4VYeLU98v+iyz+RqMRiGUsOYBYKYMD3gYGot4WXPhLzToOto0NJ2tsPH80L4/XLm02TepUaIFxDZc7roD6oiME/2ABnvuENGsEiAStbqYxH1VxY7hDTMOaQNptM8tUYxuBdnpvuc+UOyiBOUNnRWTwHK0ZobmbpyIv8AXgidfFl2GYWgCI8ZEJyco9uCbwWwsfVOurccY94fBJX6o3WW4nAFNwj33X29y4vfdVOMVLUS2Q4giSRES+dLnZXa/CGn2Yue8bE2nLGiuVuAj+WQ2DIExzJH5lZ+zawPyNfhIEZhYwd7m4XPBNIDXACws0GLfeGmv6I9w7gmYPGUG5QbEcHdTqHK5zTqNx5Keoqcn4nw+niaJAhoEFjpMtIHdLTGoKzGL4X9sa6nUysxdEQDFqrRoCeXXZavCcOLXSTMkloEgDm2D9XUOPdlzU/m0nObWZdhOn9p6Kpn9lLXyvNuG8Xq4OoWkOEGHU3WA+pXofCu0NLEMGQxNspMQdLE7oFjcL9vaQ8ZMRTtoB5EToslVw1fCVe+1zHDQjTxGzgtLJnNzspdXVexCt7Pu3EctwqeMpe1mSACDEe8OoPNYvhXbk5g2s2Wn74kRysNltcHjadVsscI5N5LKz1vSu4H4R5pnK15JbuYm83cI87bhXxim1Za4lpt3hv4nay7sZSc6Xt+77wmRGghU38NDDY5Q6COd+iek7cqnDYdLTtzJPXRcoAmXOcdDZ3jAgGfFFWU3aCZ0BjX0UanDnEageFz+iVsxOcqtHClwzFvmZHw1TZgDJeIGomPJX2dn2ug5STvmJOnwVt3Z/umWsjyU+1t4PiANXFOfGUjLb3nA/AIN2h4+zDCG955ENaDodJMXhcu1PGqVF3ssO0Oq8xcNPlqeirdmuxdTP7auBmmWtImCb5nDSZ2WmOO57ZpyuuMRTs72dNOi6vXvWq3JJ91pFmW0J19NYRqswZ6Ys2NdDBtH11Vl3DXOblc4m15A/VDOIUPZMdLpA3vMbi6i5zK9iY2BXD2OxOOsJFMANjTM/WPBoHqt5XoCm5jdXa/XRZ7+Gzx7J1SP5lR7nnoD7vgA3KEbNQuxBm5jXa/5LS4z23+me9rnFW/y2uNy0g+RsfK6HVKwGHcHGS1zhHoQj5oh1NwuREOMTrtZZHtJXbh6T+bjIbq950aCfQearRQFq9oiHECk4gEgHKTI5zCSP4TD5abGlzSWta0mNSAAko/PF+l/QrxtobTaQIh5j0XXH1yMMw7kf8A21SSV5cFC4LiXNqvANiQbqfEh/M0HvkeRSSUf4OOrMG07dbbEaEIjgO+0EgbpkleMiMrWT/iHw2nSazEU25aocGyLZgdnDfRRbweni6EVmzaZFiDzB2SSWXkn8o1xv8AB4/xOgKNZ7WTAcRe8gHdd6Vc0iHMMG08j6Jkl0dyCPR+DH2lNpcToNFoMLhhP57p0ly23Q+i32RrdB6pOpjkE6S29ZGe7VevXINuS867a9pa47jXlrSSDFjCSSWHOSxn+H/Zuh7BtZzA+o+Zc65H9vL5rYtwTGgwEklepZyztu3QuhpsF5//ABEthnEWLi1pjk5wafgkkjGbyG+BrsvRDMGXN1cYPgLAKdB5z9XZZPjOiSSmiNRXqGlhpZ95snxGYfFeZtPt8bQFXvBz8xB0JaC5o8AQPRJJGX9pBj/W1uTjiLQ30SSSXJfJlvtvMI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28003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://upload.wikimedia.org/wikipedia/commons/a/ae/Aristotle_Altemps_Inv85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676400"/>
            <a:ext cx="280035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Linnean</a:t>
            </a:r>
            <a:r>
              <a:rPr lang="en-US" dirty="0" smtClean="0"/>
              <a:t> Classification</a:t>
            </a:r>
          </a:p>
          <a:p>
            <a:pPr lvl="1"/>
            <a:r>
              <a:rPr lang="en-US" dirty="0" smtClean="0"/>
              <a:t>Created by </a:t>
            </a:r>
            <a:r>
              <a:rPr lang="en-US" dirty="0" err="1" smtClean="0">
                <a:solidFill>
                  <a:srgbClr val="FF0000"/>
                </a:solidFill>
              </a:rPr>
              <a:t>Carolus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Linneaus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Classified things into categories based on </a:t>
            </a:r>
            <a:r>
              <a:rPr lang="en-US" dirty="0" smtClean="0">
                <a:solidFill>
                  <a:srgbClr val="FF0000"/>
                </a:solidFill>
              </a:rPr>
              <a:t>physical characteristics</a:t>
            </a:r>
          </a:p>
          <a:p>
            <a:pPr lvl="1"/>
            <a:r>
              <a:rPr lang="en-US" dirty="0" smtClean="0"/>
              <a:t>Came about after the invention of the </a:t>
            </a:r>
            <a:r>
              <a:rPr lang="en-US" dirty="0" smtClean="0">
                <a:solidFill>
                  <a:srgbClr val="FF0000"/>
                </a:solidFill>
              </a:rPr>
              <a:t>microscope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Questions- Stated Clearly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natural selection</a:t>
            </a:r>
          </a:p>
          <a:p>
            <a:r>
              <a:rPr lang="en-US" dirty="0" smtClean="0"/>
              <a:t>What is used as evidence of natural selection?</a:t>
            </a:r>
          </a:p>
          <a:p>
            <a:r>
              <a:rPr lang="en-US" dirty="0" smtClean="0"/>
              <a:t>What did Darwin observe about species on the islands compared to the species on the mainland?</a:t>
            </a:r>
          </a:p>
          <a:p>
            <a:r>
              <a:rPr lang="en-US" dirty="0" smtClean="0"/>
              <a:t>How did island species get over from the mainland?</a:t>
            </a:r>
          </a:p>
          <a:p>
            <a:r>
              <a:rPr lang="en-US" dirty="0" smtClean="0"/>
              <a:t>What was different about tortoises in very green environments compared to tortoises in desert environments?</a:t>
            </a:r>
          </a:p>
          <a:p>
            <a:r>
              <a:rPr lang="en-US" dirty="0" smtClean="0"/>
              <a:t>What does Common Descent mean?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00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Modern classification</a:t>
            </a:r>
          </a:p>
          <a:p>
            <a:pPr lvl="1"/>
            <a:r>
              <a:rPr lang="en-US" dirty="0" smtClean="0"/>
              <a:t>Groups organisms with </a:t>
            </a:r>
            <a:r>
              <a:rPr lang="en-US" dirty="0" smtClean="0">
                <a:solidFill>
                  <a:srgbClr val="FF0000"/>
                </a:solidFill>
              </a:rPr>
              <a:t>similar DNA </a:t>
            </a:r>
            <a:r>
              <a:rPr lang="en-US" dirty="0" smtClean="0"/>
              <a:t>together</a:t>
            </a:r>
          </a:p>
          <a:p>
            <a:pPr lvl="1"/>
            <a:r>
              <a:rPr lang="en-US" dirty="0" smtClean="0"/>
              <a:t>The more DNA that </a:t>
            </a:r>
            <a:r>
              <a:rPr lang="en-US" dirty="0" smtClean="0">
                <a:solidFill>
                  <a:srgbClr val="FF0000"/>
                </a:solidFill>
              </a:rPr>
              <a:t>is shared</a:t>
            </a:r>
            <a:r>
              <a:rPr lang="en-US" dirty="0" smtClean="0"/>
              <a:t>, the more </a:t>
            </a:r>
            <a:r>
              <a:rPr lang="en-US" dirty="0" smtClean="0">
                <a:solidFill>
                  <a:srgbClr val="FF0000"/>
                </a:solidFill>
              </a:rPr>
              <a:t>closely</a:t>
            </a:r>
            <a:r>
              <a:rPr lang="en-US" dirty="0" smtClean="0"/>
              <a:t> the organisms are related</a:t>
            </a:r>
          </a:p>
          <a:p>
            <a:pPr lvl="1"/>
            <a:r>
              <a:rPr lang="en-US" dirty="0" smtClean="0"/>
              <a:t>Still uses the same naming methods as Linnaean Classification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Classification levels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7772400" cy="659352"/>
          </a:xfrm>
        </p:spPr>
        <p:txBody>
          <a:bodyPr/>
          <a:lstStyle/>
          <a:p>
            <a:r>
              <a:rPr lang="en-US" dirty="0" smtClean="0"/>
              <a:t>Taxonomy:  </a:t>
            </a:r>
            <a:r>
              <a:rPr lang="en-US" dirty="0" smtClean="0">
                <a:solidFill>
                  <a:srgbClr val="FF0000"/>
                </a:solidFill>
              </a:rPr>
              <a:t>science of grouping organisms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Most inclusive, least specific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Least inclusive, most specific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Domain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Kingdom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Phylum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Class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Order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Family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Genus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Species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determine how related 2 organisms are, you start at the top (domain) and work your way down.  </a:t>
            </a:r>
          </a:p>
          <a:p>
            <a:pPr lvl="1"/>
            <a:r>
              <a:rPr lang="en-US" dirty="0" smtClean="0"/>
              <a:t>Which organisms are more similar?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40702" y="3581400"/>
            <a:ext cx="152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Eukarya</a:t>
            </a:r>
          </a:p>
          <a:p>
            <a:r>
              <a:rPr lang="en-US" dirty="0" smtClean="0"/>
              <a:t>Animalia</a:t>
            </a:r>
          </a:p>
          <a:p>
            <a:r>
              <a:rPr lang="en-US" dirty="0" smtClean="0"/>
              <a:t>Chordata</a:t>
            </a:r>
          </a:p>
          <a:p>
            <a:r>
              <a:rPr lang="en-US" dirty="0" smtClean="0"/>
              <a:t>Mammalia</a:t>
            </a:r>
          </a:p>
          <a:p>
            <a:r>
              <a:rPr lang="en-US" dirty="0" err="1" smtClean="0"/>
              <a:t>Primata</a:t>
            </a:r>
            <a:endParaRPr lang="en-US" dirty="0" smtClean="0"/>
          </a:p>
          <a:p>
            <a:r>
              <a:rPr lang="en-US" dirty="0" err="1" smtClean="0"/>
              <a:t>Homindae</a:t>
            </a:r>
            <a:endParaRPr lang="en-US" dirty="0" smtClean="0"/>
          </a:p>
          <a:p>
            <a:r>
              <a:rPr lang="en-US" dirty="0" smtClean="0"/>
              <a:t>Gorilla</a:t>
            </a:r>
          </a:p>
          <a:p>
            <a:r>
              <a:rPr lang="en-US" dirty="0" err="1" smtClean="0"/>
              <a:t>Beringei</a:t>
            </a:r>
            <a:endParaRPr lang="en-US" dirty="0" smtClean="0"/>
          </a:p>
          <a:p>
            <a:r>
              <a:rPr lang="en-US" b="1" dirty="0" smtClean="0"/>
              <a:t>Organism 1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0" y="3585635"/>
            <a:ext cx="152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Eukarya</a:t>
            </a:r>
          </a:p>
          <a:p>
            <a:r>
              <a:rPr lang="en-US" dirty="0" smtClean="0"/>
              <a:t>Animalia</a:t>
            </a:r>
          </a:p>
          <a:p>
            <a:r>
              <a:rPr lang="en-US" dirty="0" smtClean="0"/>
              <a:t>Chordata</a:t>
            </a:r>
          </a:p>
          <a:p>
            <a:r>
              <a:rPr lang="en-US" dirty="0" smtClean="0"/>
              <a:t>Mammalia</a:t>
            </a:r>
          </a:p>
          <a:p>
            <a:r>
              <a:rPr lang="en-US" dirty="0" err="1" smtClean="0"/>
              <a:t>Primata</a:t>
            </a:r>
            <a:endParaRPr lang="en-US" dirty="0" smtClean="0"/>
          </a:p>
          <a:p>
            <a:r>
              <a:rPr lang="en-US" dirty="0" err="1" smtClean="0"/>
              <a:t>Felidae</a:t>
            </a:r>
            <a:endParaRPr lang="en-US" dirty="0" smtClean="0"/>
          </a:p>
          <a:p>
            <a:r>
              <a:rPr lang="en-US" dirty="0" smtClean="0"/>
              <a:t>Homo </a:t>
            </a:r>
          </a:p>
          <a:p>
            <a:r>
              <a:rPr lang="en-US" dirty="0" err="1" smtClean="0"/>
              <a:t>Beringei</a:t>
            </a:r>
            <a:endParaRPr lang="en-US" dirty="0" smtClean="0"/>
          </a:p>
          <a:p>
            <a:r>
              <a:rPr lang="en-US" b="1" dirty="0" smtClean="0"/>
              <a:t>Organism 2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979298" y="3581399"/>
            <a:ext cx="152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Eukarya</a:t>
            </a:r>
          </a:p>
          <a:p>
            <a:r>
              <a:rPr lang="en-US" dirty="0" smtClean="0"/>
              <a:t>Animalia</a:t>
            </a:r>
          </a:p>
          <a:p>
            <a:r>
              <a:rPr lang="en-US" dirty="0" smtClean="0"/>
              <a:t>Chordata</a:t>
            </a:r>
          </a:p>
          <a:p>
            <a:r>
              <a:rPr lang="en-US" dirty="0" smtClean="0"/>
              <a:t>Mammalia</a:t>
            </a:r>
          </a:p>
          <a:p>
            <a:r>
              <a:rPr lang="en-US" dirty="0" err="1" smtClean="0"/>
              <a:t>Carnivora</a:t>
            </a:r>
            <a:endParaRPr lang="en-US" dirty="0" smtClean="0"/>
          </a:p>
          <a:p>
            <a:r>
              <a:rPr lang="en-US" dirty="0" err="1" smtClean="0"/>
              <a:t>Homindae</a:t>
            </a:r>
            <a:endParaRPr lang="en-US" dirty="0" smtClean="0"/>
          </a:p>
          <a:p>
            <a:r>
              <a:rPr lang="en-US" dirty="0" smtClean="0"/>
              <a:t>Puma</a:t>
            </a:r>
          </a:p>
          <a:p>
            <a:r>
              <a:rPr lang="en-US" smtClean="0"/>
              <a:t>ursus</a:t>
            </a:r>
            <a:endParaRPr lang="en-US" dirty="0" smtClean="0"/>
          </a:p>
          <a:p>
            <a:r>
              <a:rPr lang="en-US" b="1" dirty="0" smtClean="0"/>
              <a:t>Organism 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8005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 name an organism you use </a:t>
            </a:r>
            <a:r>
              <a:rPr lang="en-US" sz="3200" dirty="0" smtClean="0">
                <a:solidFill>
                  <a:srgbClr val="FF0000"/>
                </a:solidFill>
              </a:rPr>
              <a:t>binomial nomenclature </a:t>
            </a:r>
          </a:p>
          <a:p>
            <a:pPr lvl="1"/>
            <a:r>
              <a:rPr lang="en-US" sz="3200" dirty="0" smtClean="0"/>
              <a:t>You use the </a:t>
            </a:r>
            <a:r>
              <a:rPr lang="en-US" sz="3200" dirty="0" smtClean="0">
                <a:solidFill>
                  <a:srgbClr val="FF0000"/>
                </a:solidFill>
              </a:rPr>
              <a:t>Genus and Species </a:t>
            </a:r>
            <a:r>
              <a:rPr lang="en-US" sz="3200" dirty="0" smtClean="0"/>
              <a:t>names only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Scientific names do not </a:t>
            </a:r>
            <a:r>
              <a:rPr lang="en-US" sz="3200" dirty="0" smtClean="0"/>
              <a:t>change from country to country</a:t>
            </a:r>
          </a:p>
          <a:p>
            <a:pPr lvl="2"/>
            <a:r>
              <a:rPr lang="en-US" sz="2800" dirty="0" smtClean="0">
                <a:solidFill>
                  <a:srgbClr val="FF0000"/>
                </a:solidFill>
              </a:rPr>
              <a:t>Common names do </a:t>
            </a:r>
            <a:r>
              <a:rPr lang="en-US" sz="2800" dirty="0" smtClean="0"/>
              <a:t>change from country to country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1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thatche.files.wordpress.com/2013/07/01_14classifyinglife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90600"/>
            <a:ext cx="64960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Phylogenic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 smtClean="0"/>
              <a:t>Shows </a:t>
            </a:r>
            <a:r>
              <a:rPr lang="en-US" sz="3200" dirty="0" smtClean="0">
                <a:solidFill>
                  <a:srgbClr val="FF0000"/>
                </a:solidFill>
              </a:rPr>
              <a:t>evolutionary relationships</a:t>
            </a:r>
          </a:p>
          <a:p>
            <a:pPr lvl="1"/>
            <a:r>
              <a:rPr lang="en-US" sz="3200" dirty="0" smtClean="0"/>
              <a:t>Organisms on the bottom or the left hand side are the </a:t>
            </a:r>
            <a:r>
              <a:rPr lang="en-US" sz="3200" dirty="0" smtClean="0">
                <a:solidFill>
                  <a:srgbClr val="FF0000"/>
                </a:solidFill>
              </a:rPr>
              <a:t>oldest</a:t>
            </a:r>
          </a:p>
          <a:p>
            <a:pPr lvl="1"/>
            <a:r>
              <a:rPr lang="en-US" sz="3200" dirty="0" smtClean="0"/>
              <a:t>A common ancestor is found when </a:t>
            </a:r>
            <a:r>
              <a:rPr lang="en-US" sz="3200" dirty="0" smtClean="0">
                <a:solidFill>
                  <a:srgbClr val="FF0000"/>
                </a:solidFill>
              </a:rPr>
              <a:t>2 lines come together</a:t>
            </a:r>
          </a:p>
          <a:p>
            <a:pPr lvl="2"/>
            <a:r>
              <a:rPr lang="en-US" sz="2800" dirty="0" smtClean="0"/>
              <a:t>A common ancestor is a species from whom </a:t>
            </a:r>
            <a:r>
              <a:rPr lang="en-US" sz="2800" dirty="0" smtClean="0">
                <a:solidFill>
                  <a:srgbClr val="FF0000"/>
                </a:solidFill>
              </a:rPr>
              <a:t>a current species </a:t>
            </a:r>
            <a:r>
              <a:rPr lang="en-US" sz="2800" dirty="0" smtClean="0"/>
              <a:t>has descended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small phylogenetic tre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6" t="22530"/>
          <a:stretch/>
        </p:blipFill>
        <p:spPr bwMode="auto">
          <a:xfrm>
            <a:off x="533400" y="1981200"/>
            <a:ext cx="44958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Phylogenic Tree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1847088"/>
            <a:ext cx="388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common ancestor of B and C?</a:t>
            </a:r>
          </a:p>
          <a:p>
            <a:endParaRPr lang="en-US" sz="2400" dirty="0" smtClean="0"/>
          </a:p>
          <a:p>
            <a:r>
              <a:rPr lang="en-US" sz="2400" dirty="0" smtClean="0"/>
              <a:t>What is the common ancestor of C and D?</a:t>
            </a:r>
          </a:p>
          <a:p>
            <a:endParaRPr lang="en-US" sz="2400" dirty="0" smtClean="0"/>
          </a:p>
          <a:p>
            <a:r>
              <a:rPr lang="en-US" sz="2400" dirty="0" smtClean="0"/>
              <a:t>Who are most closely related?  </a:t>
            </a:r>
            <a:br>
              <a:rPr lang="en-US" sz="2400" dirty="0" smtClean="0"/>
            </a:br>
            <a:r>
              <a:rPr lang="en-US" sz="2400" dirty="0" smtClean="0"/>
              <a:t>D and C or B and C</a:t>
            </a:r>
          </a:p>
          <a:p>
            <a:endParaRPr lang="en-US" sz="2400" dirty="0" smtClean="0"/>
          </a:p>
          <a:p>
            <a:r>
              <a:rPr lang="en-US" sz="2400" dirty="0" smtClean="0"/>
              <a:t>What is the oldest organism on this tree?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704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Cladograms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oldest organisms are on the </a:t>
            </a:r>
            <a:r>
              <a:rPr lang="en-US" sz="3600" dirty="0" smtClean="0">
                <a:solidFill>
                  <a:srgbClr val="FF0000"/>
                </a:solidFill>
              </a:rPr>
              <a:t>left</a:t>
            </a:r>
          </a:p>
          <a:p>
            <a:r>
              <a:rPr lang="en-US" sz="3600" dirty="0" smtClean="0"/>
              <a:t>Shows the </a:t>
            </a:r>
            <a:r>
              <a:rPr lang="en-US" sz="3600" dirty="0" smtClean="0">
                <a:solidFill>
                  <a:srgbClr val="FF0000"/>
                </a:solidFill>
              </a:rPr>
              <a:t>physical characteristics </a:t>
            </a:r>
            <a:r>
              <a:rPr lang="en-US" sz="3600" dirty="0" smtClean="0"/>
              <a:t>that caused the split between 2 organisms 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/>
              <a:t>Common ancestors result when organisms split off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Cladogram</a:t>
            </a:r>
            <a:endParaRPr lang="en-US" dirty="0"/>
          </a:p>
        </p:txBody>
      </p:sp>
      <p:pic>
        <p:nvPicPr>
          <p:cNvPr id="5" name="Picture 4" descr="Image result for small phylogenetic tre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90500" y="2133598"/>
            <a:ext cx="3429000" cy="36061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953000" y="2057400"/>
            <a:ext cx="4343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Circle the common ancestor of lizards and sharks.</a:t>
            </a:r>
          </a:p>
          <a:p>
            <a:endParaRPr lang="en-US" dirty="0" smtClean="0"/>
          </a:p>
          <a:p>
            <a:r>
              <a:rPr lang="en-US" dirty="0" smtClean="0"/>
              <a:t>Who are most closely related?  </a:t>
            </a:r>
            <a:br>
              <a:rPr lang="en-US" dirty="0" smtClean="0"/>
            </a:br>
            <a:r>
              <a:rPr lang="en-US" dirty="0" smtClean="0"/>
              <a:t>	Lamprey and sharks or sharks 	and lizards</a:t>
            </a:r>
          </a:p>
          <a:p>
            <a:endParaRPr lang="en-US" dirty="0" smtClean="0"/>
          </a:p>
          <a:p>
            <a:r>
              <a:rPr lang="en-US" dirty="0" smtClean="0"/>
              <a:t>What is the oldest organism on this cladogram?</a:t>
            </a:r>
          </a:p>
          <a:p>
            <a:endParaRPr lang="en-US" dirty="0"/>
          </a:p>
          <a:p>
            <a:r>
              <a:rPr lang="en-US" dirty="0" smtClean="0"/>
              <a:t>What trait does a salmon have that a shark does not?</a:t>
            </a:r>
          </a:p>
          <a:p>
            <a:endParaRPr lang="en-US" dirty="0"/>
          </a:p>
          <a:p>
            <a:r>
              <a:rPr lang="en-US" dirty="0" smtClean="0"/>
              <a:t>What trait(s) does a lizard and a salmon have in common?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45720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Jaws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108649" y="379818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Bony Skeleton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3272773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Lungs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2590800" y="4676611"/>
            <a:ext cx="152400" cy="67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71800" y="3902792"/>
            <a:ext cx="152400" cy="67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76600" y="3380118"/>
            <a:ext cx="152400" cy="67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4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Dichotomous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Allow us to </a:t>
            </a:r>
            <a:r>
              <a:rPr lang="en-US" sz="3600" dirty="0" smtClean="0">
                <a:solidFill>
                  <a:srgbClr val="FF0000"/>
                </a:solidFill>
              </a:rPr>
              <a:t>identify</a:t>
            </a:r>
            <a:r>
              <a:rPr lang="en-US" sz="3600" dirty="0" smtClean="0"/>
              <a:t> organisms based on physical characteristics</a:t>
            </a:r>
          </a:p>
          <a:p>
            <a:r>
              <a:rPr lang="en-US" sz="3600" dirty="0" smtClean="0"/>
              <a:t>Always start with number 1 of the directions when identifying a new organism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4/04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 smtClean="0"/>
              <a:t>What is the definition of natural selection?</a:t>
            </a:r>
          </a:p>
          <a:p>
            <a:pPr lvl="0"/>
            <a:r>
              <a:rPr lang="en-US" sz="4000" dirty="0" smtClean="0"/>
              <a:t>What determines the phenotype that the bird needs to survive its environment?</a:t>
            </a:r>
          </a:p>
          <a:p>
            <a:pPr lvl="0"/>
            <a:r>
              <a:rPr lang="en-US" sz="4000" dirty="0" smtClean="0"/>
              <a:t>What is a common ancestor?</a:t>
            </a: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12/12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What has caused the changes in the way that we classify organisms?</a:t>
            </a:r>
          </a:p>
          <a:p>
            <a:pPr lvl="0"/>
            <a:r>
              <a:rPr lang="en-US" dirty="0" smtClean="0"/>
              <a:t>What 2 groups are used in an organism’s scientific name?</a:t>
            </a:r>
          </a:p>
          <a:p>
            <a:pPr lvl="0"/>
            <a:r>
              <a:rPr lang="en-US" dirty="0" smtClean="0"/>
              <a:t>What is the order of classification from smallest to largest?</a:t>
            </a:r>
          </a:p>
          <a:p>
            <a:pPr lvl="0"/>
            <a:r>
              <a:rPr lang="en-US" dirty="0" smtClean="0"/>
              <a:t>What is the difference between a scientific name and a common name?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Your Own Cladogram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You need to create a cladogram for the organisms in the jars that have been assigned to your group.</a:t>
            </a:r>
          </a:p>
          <a:p>
            <a:pPr lvl="1"/>
            <a:r>
              <a:rPr lang="en-US" sz="3200" dirty="0" smtClean="0"/>
              <a:t>Create a chart like was provided for you in the practice</a:t>
            </a:r>
          </a:p>
          <a:p>
            <a:pPr lvl="1"/>
            <a:r>
              <a:rPr lang="en-US" sz="3200" dirty="0" smtClean="0"/>
              <a:t>Create the actual cladogram complete with traits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85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Warmup 12/13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en-US" dirty="0" smtClean="0"/>
              <a:t>What is the purpose of a phylogenic tree and cladogram?</a:t>
            </a:r>
          </a:p>
          <a:p>
            <a:r>
              <a:rPr lang="en-US" dirty="0" smtClean="0"/>
              <a:t>Who is the oldest organism?</a:t>
            </a:r>
          </a:p>
          <a:p>
            <a:r>
              <a:rPr lang="en-US" dirty="0" smtClean="0"/>
              <a:t>What trait separates tuna from salamanders?</a:t>
            </a:r>
          </a:p>
          <a:p>
            <a:r>
              <a:rPr lang="en-US" dirty="0" smtClean="0"/>
              <a:t>Where would you insert a human in </a:t>
            </a:r>
            <a:r>
              <a:rPr lang="en-US" smtClean="0"/>
              <a:t>this cladogram?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Image result for clado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894" y="2209800"/>
            <a:ext cx="4562475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23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Making a dichotomous key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61104"/>
            <a:ext cx="8229600" cy="43891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Write out the steps to follow when making a dichotomous key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4236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Make Your Own Dichotomous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Create a dichotomous key with the 5 organisms at your lab station.  </a:t>
            </a:r>
          </a:p>
          <a:p>
            <a:r>
              <a:rPr lang="en-US" sz="3200" dirty="0" smtClean="0"/>
              <a:t>If you finish early you may</a:t>
            </a:r>
          </a:p>
          <a:p>
            <a:pPr lvl="1"/>
            <a:r>
              <a:rPr lang="en-US" sz="3200" dirty="0" smtClean="0"/>
              <a:t>Finish the classification activity from Friday where you are making your own organisms</a:t>
            </a:r>
          </a:p>
          <a:p>
            <a:pPr lvl="1"/>
            <a:r>
              <a:rPr lang="en-US" sz="3200" dirty="0" smtClean="0"/>
              <a:t>Work on your study guide. (Due Tue)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29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11/28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caused changes in the way organisms are classified?</a:t>
            </a:r>
          </a:p>
          <a:p>
            <a:r>
              <a:rPr lang="en-US" sz="2800" dirty="0" smtClean="0"/>
              <a:t>What is the phylum and order of the organism below?</a:t>
            </a:r>
          </a:p>
          <a:p>
            <a:pPr marL="0" indent="0">
              <a:buNone/>
            </a:pPr>
            <a:r>
              <a:rPr lang="en-US" sz="2800" dirty="0" smtClean="0"/>
              <a:t>Eukarya </a:t>
            </a:r>
            <a:r>
              <a:rPr lang="en-US" sz="2800" dirty="0" smtClean="0">
                <a:sym typeface="Wingdings" panose="05000000000000000000" pitchFamily="2" charset="2"/>
              </a:rPr>
              <a:t> Animalia  Chordata  Mammalia  </a:t>
            </a:r>
            <a:r>
              <a:rPr lang="en-US" sz="2800" dirty="0" err="1" smtClean="0">
                <a:sym typeface="Wingdings" panose="05000000000000000000" pitchFamily="2" charset="2"/>
              </a:rPr>
              <a:t>Carnivora</a:t>
            </a:r>
            <a:r>
              <a:rPr lang="en-US" sz="2800" dirty="0" smtClean="0">
                <a:sym typeface="Wingdings" panose="05000000000000000000" pitchFamily="2" charset="2"/>
              </a:rPr>
              <a:t>  </a:t>
            </a:r>
            <a:r>
              <a:rPr lang="en-US" sz="2800" dirty="0" err="1" smtClean="0">
                <a:sym typeface="Wingdings" panose="05000000000000000000" pitchFamily="2" charset="2"/>
              </a:rPr>
              <a:t>Felidae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ym typeface="Wingdings" panose="05000000000000000000" pitchFamily="2" charset="2"/>
              </a:rPr>
              <a:t>Panthera</a:t>
            </a:r>
            <a:r>
              <a:rPr lang="en-US" sz="2800" dirty="0" smtClean="0">
                <a:sym typeface="Wingdings" panose="05000000000000000000" pitchFamily="2" charset="2"/>
              </a:rPr>
              <a:t>  </a:t>
            </a:r>
            <a:r>
              <a:rPr lang="en-US" sz="2800" dirty="0" err="1" smtClean="0">
                <a:sym typeface="Wingdings" panose="05000000000000000000" pitchFamily="2" charset="2"/>
              </a:rPr>
              <a:t>tigris</a:t>
            </a:r>
            <a:endParaRPr lang="en-US" sz="2800" dirty="0" smtClean="0">
              <a:sym typeface="Wingdings" panose="05000000000000000000" pitchFamily="2" charset="2"/>
            </a:endParaRPr>
          </a:p>
          <a:p>
            <a:r>
              <a:rPr lang="en-US" sz="2800" dirty="0" smtClean="0">
                <a:sym typeface="Wingdings" panose="05000000000000000000" pitchFamily="2" charset="2"/>
              </a:rPr>
              <a:t>What is the scientific name?</a:t>
            </a:r>
          </a:p>
          <a:p>
            <a:pPr marL="0" indent="0">
              <a:buNone/>
            </a:pPr>
            <a:endParaRPr lang="en-US" sz="28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0967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4/20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What is the difference between a vaccine and an antiviral?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Why is antibiotic resistance an example of artificial selection?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How are active immunity and passive immunity the same?  Different?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Warmup</a:t>
            </a:r>
            <a:r>
              <a:rPr lang="en-US" dirty="0" smtClean="0"/>
              <a:t> 3/27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type of inheritance does Huntington’s show?</a:t>
            </a:r>
          </a:p>
          <a:p>
            <a:endParaRPr lang="en-US" dirty="0" smtClean="0"/>
          </a:p>
          <a:p>
            <a:r>
              <a:rPr lang="en-US" dirty="0" smtClean="0"/>
              <a:t>How do you create a transgenic organism?</a:t>
            </a:r>
          </a:p>
          <a:p>
            <a:endParaRPr lang="en-US" dirty="0" smtClean="0"/>
          </a:p>
          <a:p>
            <a:r>
              <a:rPr lang="en-US" dirty="0" smtClean="0"/>
              <a:t>Describe the Law of Independent Assortment in your own words.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4/08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What is the structure of DNA?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What is the job of DNA?</a:t>
            </a:r>
            <a:endParaRPr lang="en-US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What are mutations and how can they be both harmful and helpful?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Warmup</a:t>
            </a:r>
            <a:r>
              <a:rPr lang="en-US" dirty="0" smtClean="0"/>
              <a:t> 12/16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32037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What are vestigial structure?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How are fossils used to support evolution?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Where in the earth levels are the oldest fossils found?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How are arm bones used as evidence of natural selection?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Natural Selection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Warmup 4/12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What are the 5 evidences for natural selection?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How are biochemical similarities used as evidence of natural selection?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What is natural selection?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Warmup</a:t>
            </a:r>
            <a:r>
              <a:rPr lang="en-US" dirty="0" smtClean="0"/>
              <a:t> 4/02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Grab one of the adaptation articles from the front table and complete it.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10/29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the population change during natural selection or do the individuals change?</a:t>
            </a:r>
          </a:p>
          <a:p>
            <a:endParaRPr lang="en-US" dirty="0" smtClean="0"/>
          </a:p>
          <a:p>
            <a:r>
              <a:rPr lang="en-US" dirty="0" smtClean="0"/>
              <a:t>What is speciation?</a:t>
            </a:r>
          </a:p>
          <a:p>
            <a:endParaRPr lang="en-US" dirty="0" smtClean="0"/>
          </a:p>
          <a:p>
            <a:r>
              <a:rPr lang="en-US" dirty="0" smtClean="0"/>
              <a:t>How are the arm bones of animals used as evidence of </a:t>
            </a:r>
            <a:r>
              <a:rPr lang="en-US" smtClean="0"/>
              <a:t>natural selection?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11/15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some individuals have resistance to antibiotics before the use or antibiotics or did resistance develop as a result of antibiotic use?</a:t>
            </a:r>
          </a:p>
          <a:p>
            <a:endParaRPr lang="en-US" dirty="0"/>
          </a:p>
          <a:p>
            <a:r>
              <a:rPr lang="en-US" dirty="0" smtClean="0"/>
              <a:t>In a few words, describe how antibiotic resistance </a:t>
            </a:r>
            <a:r>
              <a:rPr lang="en-US" smtClean="0"/>
              <a:t>has spread.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24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Warmup 1/10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/>
              <a:t>What is the difference between active and passive immunity?</a:t>
            </a:r>
          </a:p>
          <a:p>
            <a:pPr lvl="0"/>
            <a:r>
              <a:rPr lang="en-US" sz="2800" dirty="0" smtClean="0"/>
              <a:t>What is the difference between an antiviral and a vaccine?</a:t>
            </a:r>
          </a:p>
          <a:p>
            <a:pPr lvl="0"/>
            <a:r>
              <a:rPr lang="en-US" sz="2800" dirty="0" smtClean="0"/>
              <a:t>If a pesticide is used by a farmer, what will likely happen to the insect population over time?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4/14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what is happening in the picture.  The environment the insects live in is green.</a:t>
            </a:r>
            <a:endParaRPr lang="en-US" dirty="0"/>
          </a:p>
        </p:txBody>
      </p:sp>
      <p:pic>
        <p:nvPicPr>
          <p:cNvPr id="1026" name="Picture 2" descr="http://evolution.berkeley.edu/evolibrary/images/evo/beetles_mech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6858000" cy="332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55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11/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an example of a homologous structure in organisms?  Why do we use it as an example of natural selection?</a:t>
            </a:r>
          </a:p>
          <a:p>
            <a:endParaRPr lang="en-US" dirty="0" smtClean="0"/>
          </a:p>
          <a:p>
            <a:r>
              <a:rPr lang="en-US" dirty="0" smtClean="0"/>
              <a:t>What is a vestigial structure?</a:t>
            </a:r>
          </a:p>
          <a:p>
            <a:endParaRPr lang="en-US" dirty="0" smtClean="0"/>
          </a:p>
          <a:p>
            <a:r>
              <a:rPr lang="en-US" dirty="0" smtClean="0"/>
              <a:t>How do we use biochemistry as a source of natural selection evidence?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36314</TotalTime>
  <Words>3171</Words>
  <Application>Microsoft Office PowerPoint</Application>
  <PresentationFormat>On-screen Show (4:3)</PresentationFormat>
  <Paragraphs>449</Paragraphs>
  <Slides>96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101" baseType="lpstr">
      <vt:lpstr>Calibri</vt:lpstr>
      <vt:lpstr>Constantia</vt:lpstr>
      <vt:lpstr>Wingdings</vt:lpstr>
      <vt:lpstr>Wingdings 2</vt:lpstr>
      <vt:lpstr>Flow</vt:lpstr>
      <vt:lpstr>True Facts</vt:lpstr>
      <vt:lpstr>True Facts</vt:lpstr>
      <vt:lpstr>Warmup 11/29</vt:lpstr>
      <vt:lpstr>Simulation Debrief</vt:lpstr>
      <vt:lpstr>Warmup 4/03</vt:lpstr>
      <vt:lpstr>Peppered Moth</vt:lpstr>
      <vt:lpstr>Video Questions- Stated Clearly</vt:lpstr>
      <vt:lpstr>Warmup 4/04</vt:lpstr>
      <vt:lpstr>Natural Selection</vt:lpstr>
      <vt:lpstr>Learning Target 1</vt:lpstr>
      <vt:lpstr>Vocabulary</vt:lpstr>
      <vt:lpstr>Rules for Natural Selection to happen</vt:lpstr>
      <vt:lpstr>What happens to the population</vt:lpstr>
      <vt:lpstr>PowerPoint Presentation</vt:lpstr>
      <vt:lpstr>PowerPoint Presentation</vt:lpstr>
      <vt:lpstr>How did this happen?</vt:lpstr>
      <vt:lpstr>Geographic isolation</vt:lpstr>
      <vt:lpstr>PowerPoint Presentation</vt:lpstr>
      <vt:lpstr>Speciation</vt:lpstr>
      <vt:lpstr>Learning Target 2</vt:lpstr>
      <vt:lpstr>PowerPoint Presentation</vt:lpstr>
      <vt:lpstr>History of the Earth</vt:lpstr>
      <vt:lpstr>Warmup 4/25</vt:lpstr>
      <vt:lpstr>Warmup 4/08</vt:lpstr>
      <vt:lpstr>First Organisms</vt:lpstr>
      <vt:lpstr>Second Organisms</vt:lpstr>
      <vt:lpstr>Eukaryotes</vt:lpstr>
      <vt:lpstr>Trends</vt:lpstr>
      <vt:lpstr>PowerPoint Presentation</vt:lpstr>
      <vt:lpstr>Warmup 12/4</vt:lpstr>
      <vt:lpstr>Learning Target 3</vt:lpstr>
      <vt:lpstr>Biogenesis vs. Abiogenesis</vt:lpstr>
      <vt:lpstr>PowerPoint Presentation</vt:lpstr>
      <vt:lpstr>PowerPoint Presentation</vt:lpstr>
      <vt:lpstr>Warmup 4/09</vt:lpstr>
      <vt:lpstr>PowerPoint Presentation</vt:lpstr>
      <vt:lpstr>PowerPoint Presentation</vt:lpstr>
      <vt:lpstr>Evidences for Natural Selection</vt:lpstr>
      <vt:lpstr>Fossil Record</vt:lpstr>
      <vt:lpstr>PowerPoint Presentation</vt:lpstr>
      <vt:lpstr>PowerPoint Presentation</vt:lpstr>
      <vt:lpstr>Anatomical Evidence</vt:lpstr>
      <vt:lpstr>Vestigial Structures</vt:lpstr>
      <vt:lpstr>PowerPoint Presentation</vt:lpstr>
      <vt:lpstr>Embryonic Development</vt:lpstr>
      <vt:lpstr>Warmup 4/27</vt:lpstr>
      <vt:lpstr>Resistance Video</vt:lpstr>
      <vt:lpstr>Antibiotic Writing</vt:lpstr>
      <vt:lpstr>Warmup 12/03</vt:lpstr>
      <vt:lpstr>Learning Target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Methods of Immunity</vt:lpstr>
      <vt:lpstr>PowerPoint Presentation</vt:lpstr>
      <vt:lpstr>PowerPoint Presentation</vt:lpstr>
      <vt:lpstr>Warmup 11/13</vt:lpstr>
      <vt:lpstr>Warmup 5/1</vt:lpstr>
      <vt:lpstr>DO NOW</vt:lpstr>
      <vt:lpstr>After the test</vt:lpstr>
      <vt:lpstr>Marker Classification</vt:lpstr>
      <vt:lpstr>Online</vt:lpstr>
      <vt:lpstr>Amoeba Sisters! (they’re back mwahahahahahaha)</vt:lpstr>
      <vt:lpstr>Warmup 12/07</vt:lpstr>
      <vt:lpstr>Learning Target 5</vt:lpstr>
      <vt:lpstr>Methods of Classification</vt:lpstr>
      <vt:lpstr>PowerPoint Presentation</vt:lpstr>
      <vt:lpstr>PowerPoint Presentation</vt:lpstr>
      <vt:lpstr>Classification levels</vt:lpstr>
      <vt:lpstr>PowerPoint Presentation</vt:lpstr>
      <vt:lpstr>PowerPoint Presentation</vt:lpstr>
      <vt:lpstr>PowerPoint Presentation</vt:lpstr>
      <vt:lpstr>Phylogenic Trees</vt:lpstr>
      <vt:lpstr>Phylogenic Tree</vt:lpstr>
      <vt:lpstr>Cladograms</vt:lpstr>
      <vt:lpstr>Cladogram</vt:lpstr>
      <vt:lpstr>Dichotomous Keys</vt:lpstr>
      <vt:lpstr>Warmup 12/12</vt:lpstr>
      <vt:lpstr>Make Your Own Cladogram</vt:lpstr>
      <vt:lpstr>Warmup 12/13</vt:lpstr>
      <vt:lpstr>Making a dichotomous key questions</vt:lpstr>
      <vt:lpstr>Make Your Own Dichotomous Key</vt:lpstr>
      <vt:lpstr>Warmup 11/28</vt:lpstr>
      <vt:lpstr>Warmup 4/20</vt:lpstr>
      <vt:lpstr>Warmup 3/27</vt:lpstr>
      <vt:lpstr>Warmup 4/08</vt:lpstr>
      <vt:lpstr>Warmup 12/16</vt:lpstr>
      <vt:lpstr>Warmup 4/12</vt:lpstr>
      <vt:lpstr>Warmup 4/02</vt:lpstr>
      <vt:lpstr>Warmup 10/29</vt:lpstr>
      <vt:lpstr>Warmup 11/15</vt:lpstr>
      <vt:lpstr>Warmup 1/10</vt:lpstr>
      <vt:lpstr>Warmup 4/14</vt:lpstr>
      <vt:lpstr>Warmup 11/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Selection</dc:title>
  <dc:creator>erict.nebel</dc:creator>
  <cp:lastModifiedBy>Nebel, Eric T.</cp:lastModifiedBy>
  <cp:revision>2062</cp:revision>
  <dcterms:created xsi:type="dcterms:W3CDTF">2012-12-03T11:43:29Z</dcterms:created>
  <dcterms:modified xsi:type="dcterms:W3CDTF">2019-04-09T18:57:00Z</dcterms:modified>
</cp:coreProperties>
</file>