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4" r:id="rId4"/>
    <p:sldId id="275" r:id="rId5"/>
    <p:sldId id="271" r:id="rId6"/>
    <p:sldId id="27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B6FC-45B3-4C02-AE2B-0571E06B391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78641E9-3363-471A-815D-A6448598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0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B6FC-45B3-4C02-AE2B-0571E06B391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8641E9-3363-471A-815D-A6448598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34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B6FC-45B3-4C02-AE2B-0571E06B391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8641E9-3363-471A-815D-A6448598967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8044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B6FC-45B3-4C02-AE2B-0571E06B391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8641E9-3363-471A-815D-A6448598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3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B6FC-45B3-4C02-AE2B-0571E06B391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8641E9-3363-471A-815D-A6448598967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7340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B6FC-45B3-4C02-AE2B-0571E06B391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8641E9-3363-471A-815D-A6448598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53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B6FC-45B3-4C02-AE2B-0571E06B391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1E9-3363-471A-815D-A6448598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8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B6FC-45B3-4C02-AE2B-0571E06B391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1E9-3363-471A-815D-A6448598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4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B6FC-45B3-4C02-AE2B-0571E06B391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1E9-3363-471A-815D-A6448598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8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B6FC-45B3-4C02-AE2B-0571E06B391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8641E9-3363-471A-815D-A6448598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5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B6FC-45B3-4C02-AE2B-0571E06B391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8641E9-3363-471A-815D-A6448598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5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B6FC-45B3-4C02-AE2B-0571E06B391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8641E9-3363-471A-815D-A6448598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3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B6FC-45B3-4C02-AE2B-0571E06B391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1E9-3363-471A-815D-A6448598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7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B6FC-45B3-4C02-AE2B-0571E06B391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1E9-3363-471A-815D-A6448598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3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B6FC-45B3-4C02-AE2B-0571E06B391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1E9-3363-471A-815D-A6448598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B6FC-45B3-4C02-AE2B-0571E06B391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8641E9-3363-471A-815D-A6448598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0B6FC-45B3-4C02-AE2B-0571E06B391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78641E9-3363-471A-815D-A6448598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8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www.chemsoc.org/networks/learnnet/cfb/images/07A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www.chemsoc.org/networks/learnnet/cfb/images/07B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2/20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89212" y="1422400"/>
            <a:ext cx="8915400" cy="3777622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is the monomer of a protein?</a:t>
            </a:r>
          </a:p>
          <a:p>
            <a:endParaRPr lang="en-US" sz="3200" dirty="0" smtClean="0"/>
          </a:p>
          <a:p>
            <a:r>
              <a:rPr lang="en-US" sz="3200" dirty="0" smtClean="0"/>
              <a:t>Draw the shape of a monomer of a protein.</a:t>
            </a:r>
          </a:p>
          <a:p>
            <a:endParaRPr lang="en-US" sz="3200" dirty="0" smtClean="0"/>
          </a:p>
          <a:p>
            <a:r>
              <a:rPr lang="en-US" sz="3200" dirty="0" smtClean="0"/>
              <a:t>What is a polymer of a protein?</a:t>
            </a:r>
          </a:p>
          <a:p>
            <a:endParaRPr lang="en-US" sz="3200" dirty="0"/>
          </a:p>
          <a:p>
            <a:r>
              <a:rPr lang="en-US" sz="3200" dirty="0" smtClean="0"/>
              <a:t>What are the functions of proteins?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285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 </a:t>
            </a:r>
            <a:r>
              <a:rPr lang="en-US" dirty="0" smtClean="0">
                <a:solidFill>
                  <a:srgbClr val="C00000"/>
                </a:solidFill>
              </a:rPr>
              <a:t>Enzyme are Specific </a:t>
            </a:r>
            <a:r>
              <a:rPr lang="en-US" dirty="0" smtClean="0">
                <a:sym typeface="Wingdings" pitchFamily="2" charset="2"/>
              </a:rPr>
              <a:t> shape matters!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Enzymes are very selective; they may catalyze only </a:t>
            </a:r>
            <a:r>
              <a:rPr lang="en-US" sz="2800" dirty="0" smtClean="0">
                <a:solidFill>
                  <a:srgbClr val="C00000"/>
                </a:solidFill>
              </a:rPr>
              <a:t>one</a:t>
            </a:r>
            <a:r>
              <a:rPr lang="en-US" sz="2800" dirty="0" smtClean="0"/>
              <a:t> reaction or one specific class of closely related reactions.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SUBSTRATE = </a:t>
            </a:r>
            <a:r>
              <a:rPr lang="en-US" sz="2800" dirty="0" smtClean="0">
                <a:solidFill>
                  <a:srgbClr val="FF0000"/>
                </a:solidFill>
              </a:rPr>
              <a:t>What enzymes react with</a:t>
            </a:r>
          </a:p>
          <a:p>
            <a:r>
              <a:rPr lang="en-US" sz="2800" dirty="0" smtClean="0"/>
              <a:t>ACTIVE SITE =</a:t>
            </a:r>
            <a:r>
              <a:rPr lang="en-US" sz="2800" dirty="0" smtClean="0">
                <a:solidFill>
                  <a:srgbClr val="FF0000"/>
                </a:solidFill>
              </a:rPr>
              <a:t>Place where enzyme + substrate meet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/>
              <a:t>PRODUCT = </a:t>
            </a:r>
            <a:r>
              <a:rPr lang="en-US" sz="2800" dirty="0" smtClean="0">
                <a:solidFill>
                  <a:srgbClr val="FF0000"/>
                </a:solidFill>
              </a:rPr>
              <a:t>What the reaction makes </a:t>
            </a:r>
          </a:p>
        </p:txBody>
      </p:sp>
    </p:spTree>
    <p:extLst>
      <p:ext uri="{BB962C8B-B14F-4D97-AF65-F5344CB8AC3E}">
        <p14:creationId xmlns:p14="http://schemas.microsoft.com/office/powerpoint/2010/main" val="91034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biologycorner.com/resources/enzyme_labelm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1" y="774700"/>
            <a:ext cx="8978899" cy="58467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72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the enzyme shape changes, then the enzyme becomes </a:t>
            </a:r>
            <a:r>
              <a:rPr lang="en-US" sz="3200" dirty="0" smtClean="0">
                <a:solidFill>
                  <a:srgbClr val="FF0000"/>
                </a:solidFill>
              </a:rPr>
              <a:t>denatured</a:t>
            </a:r>
            <a:br>
              <a:rPr lang="en-US" sz="3200" dirty="0" smtClean="0">
                <a:solidFill>
                  <a:srgbClr val="FF0000"/>
                </a:solidFill>
              </a:rPr>
            </a:b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en-US" sz="3200" dirty="0" smtClean="0"/>
              <a:t>Enzyme Model = </a:t>
            </a:r>
            <a:r>
              <a:rPr lang="en-US" sz="3200" dirty="0" smtClean="0">
                <a:solidFill>
                  <a:srgbClr val="C00000"/>
                </a:solidFill>
              </a:rPr>
              <a:t>INDUCED FIT </a:t>
            </a:r>
            <a:r>
              <a:rPr lang="en-US" sz="3200" dirty="0" smtClean="0">
                <a:sym typeface="Wingdings" pitchFamily="2" charset="2"/>
              </a:rPr>
              <a:t> the shape of the active site changes slightly to fit the substrate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448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</a:t>
            </a:r>
            <a:r>
              <a:rPr lang="en-US" dirty="0" smtClean="0">
                <a:solidFill>
                  <a:srgbClr val="C00000"/>
                </a:solidFill>
              </a:rPr>
              <a:t>Reusable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Enzymes are </a:t>
            </a:r>
            <a:r>
              <a:rPr lang="en-US" sz="3600" dirty="0" smtClean="0">
                <a:solidFill>
                  <a:srgbClr val="FF0000"/>
                </a:solidFill>
              </a:rPr>
              <a:t>recyclable</a:t>
            </a:r>
            <a:r>
              <a:rPr lang="en-US" sz="3600" dirty="0" smtClean="0"/>
              <a:t>.</a:t>
            </a:r>
          </a:p>
          <a:p>
            <a:pPr lvl="1"/>
            <a:r>
              <a:rPr lang="en-US" sz="3400" dirty="0" smtClean="0"/>
              <a:t>They will not be used up by the reaction and can catalyze another reaction involving the same substrate type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6550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 </a:t>
            </a:r>
            <a:r>
              <a:rPr lang="en-US" dirty="0" smtClean="0">
                <a:solidFill>
                  <a:srgbClr val="C00000"/>
                </a:solidFill>
              </a:rPr>
              <a:t>The speed of the enzyme is effected by the environment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Effect of </a:t>
            </a:r>
            <a:r>
              <a:rPr lang="en-US" sz="3600" dirty="0" smtClean="0">
                <a:solidFill>
                  <a:srgbClr val="C00000"/>
                </a:solidFill>
              </a:rPr>
              <a:t>TEMPERATURE</a:t>
            </a:r>
          </a:p>
          <a:p>
            <a:pPr lvl="1"/>
            <a:r>
              <a:rPr lang="en-US" sz="3200" dirty="0" smtClean="0"/>
              <a:t>In general, as the temperature </a:t>
            </a:r>
            <a:r>
              <a:rPr lang="en-US" sz="3200" dirty="0" smtClean="0">
                <a:solidFill>
                  <a:srgbClr val="C00000"/>
                </a:solidFill>
              </a:rPr>
              <a:t>INCREASES</a:t>
            </a:r>
            <a:r>
              <a:rPr lang="en-US" sz="3200" dirty="0" smtClean="0"/>
              <a:t> the rate of enzyme action </a:t>
            </a:r>
            <a:r>
              <a:rPr lang="en-US" sz="3200" dirty="0" smtClean="0">
                <a:solidFill>
                  <a:srgbClr val="C00000"/>
                </a:solidFill>
              </a:rPr>
              <a:t>INCREASES</a:t>
            </a:r>
            <a:r>
              <a:rPr lang="en-US" sz="3200" dirty="0" smtClean="0"/>
              <a:t>, until an optimal temperature is reached (usually around </a:t>
            </a:r>
            <a:r>
              <a:rPr lang="en-US" sz="3200" dirty="0" smtClean="0">
                <a:solidFill>
                  <a:srgbClr val="C00000"/>
                </a:solidFill>
              </a:rPr>
              <a:t>37</a:t>
            </a:r>
            <a:r>
              <a:rPr lang="en-US" sz="3200" baseline="30000" dirty="0" smtClean="0">
                <a:solidFill>
                  <a:srgbClr val="C00000"/>
                </a:solidFill>
              </a:rPr>
              <a:t>o</a:t>
            </a:r>
            <a:r>
              <a:rPr lang="en-US" sz="3200" dirty="0" smtClean="0">
                <a:solidFill>
                  <a:srgbClr val="C00000"/>
                </a:solidFill>
              </a:rPr>
              <a:t> C</a:t>
            </a:r>
            <a:r>
              <a:rPr lang="en-US" sz="3200" dirty="0" smtClean="0"/>
              <a:t>).</a:t>
            </a:r>
          </a:p>
          <a:p>
            <a:pPr lvl="2"/>
            <a:r>
              <a:rPr lang="en-US" sz="3000" dirty="0" smtClean="0"/>
              <a:t>Optimal temperature is the temperature where the enzyme is its fastest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08962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/>
            <a:r>
              <a:rPr lang="en-US" sz="3600" dirty="0" smtClean="0"/>
              <a:t>Beyond optimal temperature, the heat </a:t>
            </a:r>
            <a:r>
              <a:rPr lang="en-US" sz="3600" dirty="0" smtClean="0">
                <a:solidFill>
                  <a:srgbClr val="C00000"/>
                </a:solidFill>
              </a:rPr>
              <a:t>DENATURES </a:t>
            </a:r>
            <a:r>
              <a:rPr lang="en-US" sz="3600" dirty="0" smtClean="0"/>
              <a:t>the shape of the active site of the enzyme molecule and </a:t>
            </a:r>
            <a:r>
              <a:rPr lang="en-US" sz="3600" dirty="0" smtClean="0">
                <a:solidFill>
                  <a:srgbClr val="C00000"/>
                </a:solidFill>
              </a:rPr>
              <a:t>LOWERS</a:t>
            </a:r>
            <a:r>
              <a:rPr lang="en-US" sz="3600" dirty="0" smtClean="0"/>
              <a:t> the rate of the reaction.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8473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2209800" y="609601"/>
            <a:ext cx="7467600" cy="5791199"/>
            <a:chOff x="685800" y="609600"/>
            <a:chExt cx="7467600" cy="5791199"/>
          </a:xfrm>
        </p:grpSpPr>
        <p:pic>
          <p:nvPicPr>
            <p:cNvPr id="2" name="Picture 1" descr="Graph of enzyme activity verses temperature"/>
            <p:cNvPicPr/>
            <p:nvPr/>
          </p:nvPicPr>
          <p:blipFill>
            <a:blip r:embed="rId2" r:link="rId3" cstate="print"/>
            <a:srcRect/>
            <a:stretch>
              <a:fillRect/>
            </a:stretch>
          </p:blipFill>
          <p:spPr bwMode="auto">
            <a:xfrm>
              <a:off x="685800" y="609600"/>
              <a:ext cx="7467600" cy="5791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1295400" y="609600"/>
              <a:ext cx="6858000" cy="4724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715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Enzyme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Effects of </a:t>
            </a:r>
            <a:r>
              <a:rPr lang="en-US" sz="3600" dirty="0" smtClean="0">
                <a:solidFill>
                  <a:srgbClr val="C00000"/>
                </a:solidFill>
              </a:rPr>
              <a:t>pH (acid or base)</a:t>
            </a:r>
          </a:p>
          <a:p>
            <a:pPr lvl="1"/>
            <a:r>
              <a:rPr lang="en-US" sz="3200" dirty="0" smtClean="0"/>
              <a:t>For each enzyme, there is an optimal pH above and below which enzyme activity </a:t>
            </a:r>
            <a:r>
              <a:rPr lang="en-US" sz="3200" dirty="0" smtClean="0">
                <a:solidFill>
                  <a:srgbClr val="C00000"/>
                </a:solidFill>
              </a:rPr>
              <a:t>SLOWS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smtClean="0"/>
              <a:t>Optimal pH </a:t>
            </a:r>
            <a:r>
              <a:rPr lang="en-US" sz="3200" dirty="0" smtClean="0">
                <a:solidFill>
                  <a:srgbClr val="FF0000"/>
                </a:solidFill>
              </a:rPr>
              <a:t>changes</a:t>
            </a:r>
            <a:r>
              <a:rPr lang="en-US" sz="3200" dirty="0" smtClean="0"/>
              <a:t> based on what part of the body the enzyme is located in.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220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2514600" y="609600"/>
            <a:ext cx="6934200" cy="5867400"/>
            <a:chOff x="990600" y="609600"/>
            <a:chExt cx="6934200" cy="5867400"/>
          </a:xfrm>
        </p:grpSpPr>
        <p:pic>
          <p:nvPicPr>
            <p:cNvPr id="2" name="Picture 1" descr="Graph of enzyme activity verses pH"/>
            <p:cNvPicPr/>
            <p:nvPr/>
          </p:nvPicPr>
          <p:blipFill>
            <a:blip r:embed="rId2" r:link="rId3" cstate="print"/>
            <a:srcRect/>
            <a:stretch>
              <a:fillRect/>
            </a:stretch>
          </p:blipFill>
          <p:spPr bwMode="auto">
            <a:xfrm>
              <a:off x="990600" y="609600"/>
              <a:ext cx="6934200" cy="586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1600200" y="609600"/>
              <a:ext cx="6248400" cy="4876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3628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2/22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612900"/>
            <a:ext cx="8915400" cy="3777622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is the definition of an enzyme?</a:t>
            </a:r>
          </a:p>
          <a:p>
            <a:endParaRPr lang="en-US" sz="3200" dirty="0" smtClean="0"/>
          </a:p>
          <a:p>
            <a:r>
              <a:rPr lang="en-US" sz="3200" dirty="0" smtClean="0"/>
              <a:t>How do enzymes affect activation energy?</a:t>
            </a:r>
          </a:p>
          <a:p>
            <a:endParaRPr lang="en-US" sz="3200" dirty="0" smtClean="0"/>
          </a:p>
          <a:p>
            <a:r>
              <a:rPr lang="en-US" sz="3200" dirty="0" smtClean="0"/>
              <a:t>What term is used for when the active site of an enzyme changes and the enzyme is no longer working?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6146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2/21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did temperature do to the enzyme reaction speed?</a:t>
            </a:r>
          </a:p>
          <a:p>
            <a:r>
              <a:rPr lang="en-US" sz="3200" dirty="0" smtClean="0"/>
              <a:t>What did pH do to the enzyme reaction speed?</a:t>
            </a:r>
          </a:p>
          <a:p>
            <a:r>
              <a:rPr lang="en-US" sz="3200" dirty="0" smtClean="0"/>
              <a:t>Why are enzymes specific?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47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Warmup</a:t>
            </a:r>
            <a:r>
              <a:rPr lang="en-US" dirty="0" smtClean="0"/>
              <a:t> 4/24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62100"/>
            <a:ext cx="8915400" cy="3777622"/>
          </a:xfrm>
        </p:spPr>
        <p:txBody>
          <a:bodyPr>
            <a:noAutofit/>
          </a:bodyPr>
          <a:lstStyle/>
          <a:p>
            <a:r>
              <a:rPr lang="en-US" sz="2800" dirty="0" smtClean="0"/>
              <a:t>Do enzymes always break down molecules or always put them back together?  (35)</a:t>
            </a:r>
          </a:p>
          <a:p>
            <a:endParaRPr lang="en-US" sz="2800" dirty="0" smtClean="0"/>
          </a:p>
          <a:p>
            <a:r>
              <a:rPr lang="en-US" sz="2800" dirty="0" smtClean="0"/>
              <a:t>Why is the difference in activation energy between using an enzyme (less energy used) and not using an enzyme (more energy used) important for chemical reactions?  (41)</a:t>
            </a:r>
          </a:p>
          <a:p>
            <a:endParaRPr lang="en-US" sz="2800" dirty="0" smtClean="0"/>
          </a:p>
          <a:p>
            <a:r>
              <a:rPr lang="en-US" sz="2800" dirty="0" smtClean="0"/>
              <a:t>Why are enzymes commonly found in the digestive tract?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758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Clean 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513896" y="1571263"/>
            <a:ext cx="3992732" cy="576262"/>
          </a:xfrm>
        </p:spPr>
        <p:txBody>
          <a:bodyPr/>
          <a:lstStyle/>
          <a:p>
            <a:r>
              <a:rPr lang="en-US" sz="3600" b="1" dirty="0" smtClean="0"/>
              <a:t>Clean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2619319" y="2226386"/>
            <a:ext cx="9774620" cy="4359756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All glass!!!</a:t>
            </a:r>
          </a:p>
          <a:p>
            <a:r>
              <a:rPr lang="en-US" sz="4400" dirty="0" smtClean="0"/>
              <a:t>Graduated cylinders</a:t>
            </a:r>
          </a:p>
          <a:p>
            <a:r>
              <a:rPr lang="en-US" sz="4400" dirty="0" smtClean="0"/>
              <a:t>Rinse test tube rack and tray if avocado spilled onto them</a:t>
            </a:r>
          </a:p>
          <a:p>
            <a:r>
              <a:rPr lang="en-US" sz="4400" dirty="0" smtClean="0"/>
              <a:t>Throw away the dropper for the avocado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81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9/28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92925" y="1425262"/>
            <a:ext cx="8915400" cy="3777622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is cellulose?</a:t>
            </a:r>
          </a:p>
          <a:p>
            <a:r>
              <a:rPr lang="en-US" sz="3200" dirty="0" smtClean="0"/>
              <a:t>What gas does yeast make?</a:t>
            </a:r>
          </a:p>
          <a:p>
            <a:r>
              <a:rPr lang="en-US" sz="3200" dirty="0" smtClean="0"/>
              <a:t>What is starch?</a:t>
            </a:r>
          </a:p>
          <a:p>
            <a:r>
              <a:rPr lang="en-US" sz="3200" dirty="0" smtClean="0"/>
              <a:t>What are examples of passive transport?</a:t>
            </a:r>
          </a:p>
          <a:p>
            <a:r>
              <a:rPr lang="en-US" sz="3200" dirty="0" smtClean="0"/>
              <a:t>What are the 2 differences between passive and active transport?</a:t>
            </a:r>
          </a:p>
          <a:p>
            <a:r>
              <a:rPr lang="en-US" sz="3200" dirty="0" smtClean="0"/>
              <a:t>When doing osmosis, what moves?  The salt or the water?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9810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Amoeba Sisters Video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7750" y="1485900"/>
            <a:ext cx="8915400" cy="377762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are most enzymes?</a:t>
            </a:r>
          </a:p>
          <a:p>
            <a:r>
              <a:rPr lang="en-US" sz="2800" dirty="0" smtClean="0"/>
              <a:t>What is the active site?</a:t>
            </a:r>
          </a:p>
          <a:p>
            <a:r>
              <a:rPr lang="en-US" sz="2800" dirty="0" smtClean="0"/>
              <a:t>Why is the enzymes specific?</a:t>
            </a:r>
          </a:p>
          <a:p>
            <a:r>
              <a:rPr lang="en-US" sz="2800" dirty="0" smtClean="0"/>
              <a:t>What do enzymes do to the speed of chemical reactions?</a:t>
            </a:r>
          </a:p>
          <a:p>
            <a:r>
              <a:rPr lang="en-US" sz="2800" dirty="0" smtClean="0"/>
              <a:t>How many times can an enzyme be used?</a:t>
            </a:r>
          </a:p>
          <a:p>
            <a:r>
              <a:rPr lang="en-US" sz="2800" dirty="0" smtClean="0"/>
              <a:t>What does denatured mean?</a:t>
            </a:r>
          </a:p>
          <a:p>
            <a:r>
              <a:rPr lang="en-US" sz="2800" dirty="0"/>
              <a:t>What are examples of the ideal conditions that enzymes like?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251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10/2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528293"/>
            <a:ext cx="8915400" cy="3777622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do enzymes do to the speed of reactions?</a:t>
            </a:r>
          </a:p>
          <a:p>
            <a:r>
              <a:rPr lang="en-US" sz="3600" dirty="0" smtClean="0"/>
              <a:t>What do enzymes do to the activation energy of the reaction?</a:t>
            </a:r>
          </a:p>
          <a:p>
            <a:r>
              <a:rPr lang="en-US" sz="3600" dirty="0" smtClean="0"/>
              <a:t>What is the optimal pH?</a:t>
            </a:r>
          </a:p>
          <a:p>
            <a:r>
              <a:rPr lang="en-US" sz="3600" dirty="0" smtClean="0"/>
              <a:t>What would be an appropriate name for an enzyme that breaks down cupcakes?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0881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>
                <a:latin typeface="Berlin Sans FB" pitchFamily="34" charset="0"/>
              </a:rPr>
              <a:t>Enzymes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Special proteins that SPEED UP reactions!</a:t>
            </a:r>
          </a:p>
        </p:txBody>
      </p:sp>
    </p:spTree>
    <p:extLst>
      <p:ext uri="{BB962C8B-B14F-4D97-AF65-F5344CB8AC3E}">
        <p14:creationId xmlns:p14="http://schemas.microsoft.com/office/powerpoint/2010/main" val="18647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Enzymes are </a:t>
            </a:r>
            <a:r>
              <a:rPr lang="en-US" sz="3200" dirty="0" smtClean="0">
                <a:solidFill>
                  <a:srgbClr val="FF0000"/>
                </a:solidFill>
              </a:rPr>
              <a:t>a protein catalyst which speed up chemical </a:t>
            </a:r>
            <a:r>
              <a:rPr lang="en-US" sz="3200" dirty="0" smtClean="0"/>
              <a:t>reactions.</a:t>
            </a:r>
            <a:endParaRPr lang="en-US" sz="3200" dirty="0"/>
          </a:p>
          <a:p>
            <a:pPr lvl="0"/>
            <a:r>
              <a:rPr lang="en-US" sz="3200" dirty="0" smtClean="0"/>
              <a:t>A </a:t>
            </a:r>
            <a:r>
              <a:rPr lang="en-US" sz="3200" dirty="0" smtClean="0">
                <a:solidFill>
                  <a:srgbClr val="FF0000"/>
                </a:solidFill>
              </a:rPr>
              <a:t>catalyst</a:t>
            </a:r>
            <a:r>
              <a:rPr lang="en-US" sz="3200" dirty="0" smtClean="0"/>
              <a:t> is any substance which affects the speed of a chemical reaction without itself being changed.  </a:t>
            </a:r>
          </a:p>
          <a:p>
            <a:pPr lvl="0"/>
            <a:r>
              <a:rPr lang="en-US" sz="3200" dirty="0">
                <a:solidFill>
                  <a:srgbClr val="FF0000"/>
                </a:solidFill>
              </a:rPr>
              <a:t>Enzyme names end in -</a:t>
            </a:r>
            <a:r>
              <a:rPr lang="en-US" sz="3200" dirty="0" err="1">
                <a:solidFill>
                  <a:srgbClr val="FF0000"/>
                </a:solidFill>
              </a:rPr>
              <a:t>ase</a:t>
            </a:r>
            <a:endParaRPr lang="en-US" sz="3200" dirty="0">
              <a:solidFill>
                <a:srgbClr val="FF0000"/>
              </a:solidFill>
            </a:endParaRPr>
          </a:p>
          <a:p>
            <a:pPr lvl="0"/>
            <a:endParaRPr lang="en-US" sz="40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808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Enzymes regulate body </a:t>
            </a:r>
            <a:r>
              <a:rPr lang="en-US" sz="3200" dirty="0" smtClean="0">
                <a:solidFill>
                  <a:srgbClr val="FF0000"/>
                </a:solidFill>
              </a:rPr>
              <a:t>processes</a:t>
            </a:r>
            <a:r>
              <a:rPr lang="en-US" sz="3200" dirty="0" smtClean="0"/>
              <a:t> by </a:t>
            </a:r>
            <a:r>
              <a:rPr lang="en-US" sz="3200" dirty="0" smtClean="0">
                <a:solidFill>
                  <a:srgbClr val="FF0000"/>
                </a:solidFill>
              </a:rPr>
              <a:t>speeding up </a:t>
            </a:r>
            <a:r>
              <a:rPr lang="en-US" sz="3200" dirty="0" smtClean="0"/>
              <a:t>certain chemical reactions.</a:t>
            </a:r>
            <a:endParaRPr lang="en-US" sz="3200" dirty="0"/>
          </a:p>
          <a:p>
            <a:pPr lvl="1"/>
            <a:r>
              <a:rPr lang="en-US" sz="2800" dirty="0" smtClean="0"/>
              <a:t>They affect the reaction rate by </a:t>
            </a:r>
            <a:r>
              <a:rPr lang="en-US" sz="2800" dirty="0" smtClean="0">
                <a:solidFill>
                  <a:srgbClr val="FF0000"/>
                </a:solidFill>
              </a:rPr>
              <a:t>decreasing</a:t>
            </a:r>
            <a:r>
              <a:rPr lang="en-US" sz="2800" dirty="0" smtClean="0"/>
              <a:t> the activation energy (energy required to start the reaction).</a:t>
            </a:r>
            <a:endParaRPr lang="en-US" sz="2800" dirty="0"/>
          </a:p>
          <a:p>
            <a:pPr lvl="1"/>
            <a:r>
              <a:rPr lang="en-US" sz="2800" dirty="0" smtClean="0"/>
              <a:t>Makes the reaction happen </a:t>
            </a:r>
            <a:r>
              <a:rPr lang="en-US" sz="2800" dirty="0" smtClean="0">
                <a:solidFill>
                  <a:srgbClr val="FF0000"/>
                </a:solidFill>
              </a:rPr>
              <a:t>faster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87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1681</TotalTime>
  <Words>605</Words>
  <Application>Microsoft Office PowerPoint</Application>
  <PresentationFormat>Widescreen</PresentationFormat>
  <Paragraphs>78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Berlin Sans FB</vt:lpstr>
      <vt:lpstr>Century Gothic</vt:lpstr>
      <vt:lpstr>Wingdings</vt:lpstr>
      <vt:lpstr>Wingdings 3</vt:lpstr>
      <vt:lpstr>Wisp</vt:lpstr>
      <vt:lpstr>Warmup 2/20</vt:lpstr>
      <vt:lpstr>Warmup 2/21</vt:lpstr>
      <vt:lpstr>Lab Clean Up</vt:lpstr>
      <vt:lpstr>Warmup 9/28</vt:lpstr>
      <vt:lpstr>Amoeba Sisters Video Questions</vt:lpstr>
      <vt:lpstr>Warmup 10/2</vt:lpstr>
      <vt:lpstr>Enzymes</vt:lpstr>
      <vt:lpstr>Basic Information</vt:lpstr>
      <vt:lpstr>PowerPoint Presentation</vt:lpstr>
      <vt:lpstr>1.  Enzyme are Specific  shape matters!</vt:lpstr>
      <vt:lpstr>PowerPoint Presentation</vt:lpstr>
      <vt:lpstr>PowerPoint Presentation</vt:lpstr>
      <vt:lpstr>2.  Reusable</vt:lpstr>
      <vt:lpstr>3.  The speed of the enzyme is effected by the environment</vt:lpstr>
      <vt:lpstr>PowerPoint Presentation</vt:lpstr>
      <vt:lpstr>PowerPoint Presentation</vt:lpstr>
      <vt:lpstr>3.  Enzyme Action</vt:lpstr>
      <vt:lpstr>PowerPoint Presentation</vt:lpstr>
      <vt:lpstr>Warmup 2/22</vt:lpstr>
      <vt:lpstr>Warmup 4/24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Nebel, Eric T.</dc:creator>
  <cp:lastModifiedBy>Nebel, Eric T.</cp:lastModifiedBy>
  <cp:revision>23</cp:revision>
  <dcterms:created xsi:type="dcterms:W3CDTF">2018-02-19T14:46:15Z</dcterms:created>
  <dcterms:modified xsi:type="dcterms:W3CDTF">2018-10-02T13:56:35Z</dcterms:modified>
</cp:coreProperties>
</file>