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2" r:id="rId9"/>
    <p:sldId id="264" r:id="rId10"/>
    <p:sldId id="265" r:id="rId11"/>
    <p:sldId id="269" r:id="rId12"/>
    <p:sldId id="266" r:id="rId13"/>
    <p:sldId id="270" r:id="rId14"/>
    <p:sldId id="267" r:id="rId15"/>
    <p:sldId id="268" r:id="rId16"/>
    <p:sldId id="271" r:id="rId17"/>
    <p:sldId id="274" r:id="rId18"/>
    <p:sldId id="273" r:id="rId19"/>
    <p:sldId id="275" r:id="rId20"/>
    <p:sldId id="279" r:id="rId21"/>
    <p:sldId id="297" r:id="rId22"/>
    <p:sldId id="280" r:id="rId23"/>
    <p:sldId id="281" r:id="rId24"/>
    <p:sldId id="282" r:id="rId25"/>
    <p:sldId id="283" r:id="rId26"/>
    <p:sldId id="284" r:id="rId27"/>
    <p:sldId id="285" r:id="rId28"/>
    <p:sldId id="286" r:id="rId29"/>
    <p:sldId id="287" r:id="rId30"/>
    <p:sldId id="288" r:id="rId31"/>
    <p:sldId id="289" r:id="rId32"/>
    <p:sldId id="292" r:id="rId33"/>
    <p:sldId id="290" r:id="rId34"/>
    <p:sldId id="291" r:id="rId35"/>
    <p:sldId id="293" r:id="rId36"/>
    <p:sldId id="294" r:id="rId37"/>
    <p:sldId id="295" r:id="rId38"/>
    <p:sldId id="313" r:id="rId39"/>
    <p:sldId id="298" r:id="rId40"/>
    <p:sldId id="312" r:id="rId41"/>
    <p:sldId id="299" r:id="rId42"/>
    <p:sldId id="311" r:id="rId43"/>
    <p:sldId id="300" r:id="rId44"/>
    <p:sldId id="310" r:id="rId45"/>
    <p:sldId id="301" r:id="rId46"/>
    <p:sldId id="302" r:id="rId47"/>
    <p:sldId id="303" r:id="rId48"/>
    <p:sldId id="314" r:id="rId49"/>
    <p:sldId id="304" r:id="rId50"/>
    <p:sldId id="305" r:id="rId51"/>
    <p:sldId id="306" r:id="rId52"/>
    <p:sldId id="315" r:id="rId53"/>
    <p:sldId id="307" r:id="rId54"/>
    <p:sldId id="308" r:id="rId55"/>
    <p:sldId id="309" r:id="rId56"/>
    <p:sldId id="317" r:id="rId57"/>
    <p:sldId id="318" r:id="rId58"/>
    <p:sldId id="319" r:id="rId59"/>
    <p:sldId id="320" r:id="rId60"/>
    <p:sldId id="322" r:id="rId61"/>
    <p:sldId id="321" r:id="rId62"/>
    <p:sldId id="323" r:id="rId63"/>
    <p:sldId id="32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5" d="100"/>
          <a:sy n="75" d="100"/>
        </p:scale>
        <p:origin x="84"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287673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EA1DA-3E3C-4B50-9B44-A626658818E0}"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50786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199760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91453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66632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3110436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108207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30890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323840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402363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365325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CEA1DA-3E3C-4B50-9B44-A626658818E0}"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1113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CEA1DA-3E3C-4B50-9B44-A626658818E0}"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211689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256839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200734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ACEA1DA-3E3C-4B50-9B44-A626658818E0}" type="datetimeFigureOut">
              <a:rPr lang="en-US" smtClean="0"/>
              <a:t>10/23/2018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176514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EA1DA-3E3C-4B50-9B44-A626658818E0}"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C9BF7-4DD1-4A69-8F2C-1D7FED1A0DF8}" type="slidenum">
              <a:rPr lang="en-US" smtClean="0"/>
              <a:t>‹#›</a:t>
            </a:fld>
            <a:endParaRPr lang="en-US"/>
          </a:p>
        </p:txBody>
      </p:sp>
    </p:spTree>
    <p:extLst>
      <p:ext uri="{BB962C8B-B14F-4D97-AF65-F5344CB8AC3E}">
        <p14:creationId xmlns:p14="http://schemas.microsoft.com/office/powerpoint/2010/main" val="7267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ACEA1DA-3E3C-4B50-9B44-A626658818E0}" type="datetimeFigureOut">
              <a:rPr lang="en-US" smtClean="0"/>
              <a:t>10/23/2018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ACC9BF7-4DD1-4A69-8F2C-1D7FED1A0DF8}" type="slidenum">
              <a:rPr lang="en-US" smtClean="0"/>
              <a:t>‹#›</a:t>
            </a:fld>
            <a:endParaRPr lang="en-US"/>
          </a:p>
        </p:txBody>
      </p:sp>
    </p:spTree>
    <p:extLst>
      <p:ext uri="{BB962C8B-B14F-4D97-AF65-F5344CB8AC3E}">
        <p14:creationId xmlns:p14="http://schemas.microsoft.com/office/powerpoint/2010/main" val="15039149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Energy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7340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Dependent Reactions</a:t>
            </a:r>
            <a:endParaRPr lang="en-US" dirty="0"/>
          </a:p>
        </p:txBody>
      </p:sp>
      <p:sp>
        <p:nvSpPr>
          <p:cNvPr id="3" name="Content Placeholder 2"/>
          <p:cNvSpPr>
            <a:spLocks noGrp="1"/>
          </p:cNvSpPr>
          <p:nvPr>
            <p:ph idx="1"/>
          </p:nvPr>
        </p:nvSpPr>
        <p:spPr>
          <a:xfrm>
            <a:off x="208776" y="1390766"/>
            <a:ext cx="10279391" cy="4195481"/>
          </a:xfrm>
        </p:spPr>
        <p:txBody>
          <a:bodyPr>
            <a:noAutofit/>
          </a:bodyPr>
          <a:lstStyle/>
          <a:p>
            <a:r>
              <a:rPr lang="en-US" sz="2800" dirty="0" smtClean="0"/>
              <a:t>When </a:t>
            </a:r>
            <a:r>
              <a:rPr lang="en-US" sz="2800" dirty="0"/>
              <a:t>light hits the chlorophyll, the electrons of the </a:t>
            </a:r>
            <a:r>
              <a:rPr lang="en-US" sz="2800" dirty="0" smtClean="0"/>
              <a:t>pigment absorb </a:t>
            </a:r>
            <a:r>
              <a:rPr lang="en-US" sz="2800" dirty="0"/>
              <a:t>energy and the light antenna vibrate. The </a:t>
            </a:r>
            <a:r>
              <a:rPr lang="en-US" sz="2800" dirty="0" smtClean="0"/>
              <a:t>Energy </a:t>
            </a:r>
            <a:r>
              <a:rPr lang="en-US" sz="2800" dirty="0"/>
              <a:t>of </a:t>
            </a:r>
            <a:r>
              <a:rPr lang="en-US" sz="2800" dirty="0" smtClean="0"/>
              <a:t>Excitation </a:t>
            </a:r>
            <a:r>
              <a:rPr lang="en-US" sz="2800" dirty="0"/>
              <a:t>is passed from molecule to molecule, without passing electrons until it reaches the reaction center. Two electrons are boosted to higher energy and transferred to the primary acceptor at the reaction center.</a:t>
            </a:r>
          </a:p>
        </p:txBody>
      </p:sp>
      <p:pic>
        <p:nvPicPr>
          <p:cNvPr id="1026" name="Picture 2" descr="Image result for electrons moving to a higher energy l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490" y="4150658"/>
            <a:ext cx="808771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4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energy diagram of photosystem II"/>
          <p:cNvPicPr>
            <a:picLocks noChangeAspect="1" noChangeArrowheads="1"/>
          </p:cNvPicPr>
          <p:nvPr/>
        </p:nvPicPr>
        <p:blipFill rotWithShape="1">
          <a:blip r:embed="rId2">
            <a:extLst>
              <a:ext uri="{28A0092B-C50C-407E-A947-70E740481C1C}">
                <a14:useLocalDpi xmlns:a14="http://schemas.microsoft.com/office/drawing/2010/main" val="0"/>
              </a:ext>
            </a:extLst>
          </a:blip>
          <a:srcRect r="62207"/>
          <a:stretch/>
        </p:blipFill>
        <p:spPr bwMode="auto">
          <a:xfrm>
            <a:off x="1767619" y="589892"/>
            <a:ext cx="6556574" cy="580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39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Dependent Reactions</a:t>
            </a:r>
            <a:endParaRPr lang="en-US" dirty="0"/>
          </a:p>
        </p:txBody>
      </p:sp>
      <p:sp>
        <p:nvSpPr>
          <p:cNvPr id="3" name="Content Placeholder 2"/>
          <p:cNvSpPr>
            <a:spLocks noGrp="1"/>
          </p:cNvSpPr>
          <p:nvPr>
            <p:ph idx="1"/>
          </p:nvPr>
        </p:nvSpPr>
        <p:spPr/>
        <p:txBody>
          <a:bodyPr>
            <a:normAutofit/>
          </a:bodyPr>
          <a:lstStyle/>
          <a:p>
            <a:r>
              <a:rPr lang="en-US" sz="3600" dirty="0"/>
              <a:t>Z diagram:</a:t>
            </a:r>
          </a:p>
          <a:p>
            <a:pPr lvl="1"/>
            <a:r>
              <a:rPr lang="en-US" sz="3200" dirty="0" smtClean="0"/>
              <a:t>Electrons </a:t>
            </a:r>
            <a:r>
              <a:rPr lang="en-US" sz="3200" dirty="0"/>
              <a:t>lost by the reaction center must be replaced. Z diagram is how this happens.</a:t>
            </a:r>
          </a:p>
          <a:p>
            <a:pPr lvl="1"/>
            <a:r>
              <a:rPr lang="en-US" sz="3200" dirty="0"/>
              <a:t>Requires water and a protein called the Z-protein. </a:t>
            </a:r>
          </a:p>
          <a:p>
            <a:pPr lvl="1"/>
            <a:r>
              <a:rPr lang="en-US" sz="3200" dirty="0"/>
              <a:t>Products: 4 H+, 4e-, 2 H</a:t>
            </a:r>
            <a:r>
              <a:rPr lang="en-US" sz="3200" baseline="-25000" dirty="0"/>
              <a:t>2</a:t>
            </a:r>
            <a:r>
              <a:rPr lang="en-US" sz="3200" dirty="0"/>
              <a:t>0</a:t>
            </a:r>
          </a:p>
        </p:txBody>
      </p:sp>
    </p:spTree>
    <p:extLst>
      <p:ext uri="{BB962C8B-B14F-4D97-AF65-F5344CB8AC3E}">
        <p14:creationId xmlns:p14="http://schemas.microsoft.com/office/powerpoint/2010/main" val="4051088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339" y="452717"/>
            <a:ext cx="11039933" cy="5648537"/>
          </a:xfrm>
        </p:spPr>
      </p:pic>
    </p:spTree>
    <p:extLst>
      <p:ext uri="{BB962C8B-B14F-4D97-AF65-F5344CB8AC3E}">
        <p14:creationId xmlns:p14="http://schemas.microsoft.com/office/powerpoint/2010/main" val="736343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Dependent Reactions</a:t>
            </a:r>
          </a:p>
        </p:txBody>
      </p:sp>
      <p:sp>
        <p:nvSpPr>
          <p:cNvPr id="3" name="Content Placeholder 2"/>
          <p:cNvSpPr>
            <a:spLocks noGrp="1"/>
          </p:cNvSpPr>
          <p:nvPr>
            <p:ph idx="1"/>
          </p:nvPr>
        </p:nvSpPr>
        <p:spPr/>
        <p:txBody>
          <a:bodyPr>
            <a:normAutofit/>
          </a:bodyPr>
          <a:lstStyle/>
          <a:p>
            <a:r>
              <a:rPr lang="en-US" sz="3200" dirty="0"/>
              <a:t>Boosted electrons move through the p700 electron transport chain producing 2 electrons that are bonded to NADP</a:t>
            </a:r>
            <a:r>
              <a:rPr lang="en-US" sz="3200" baseline="30000" dirty="0"/>
              <a:t>+</a:t>
            </a:r>
            <a:r>
              <a:rPr lang="en-US" sz="3200" dirty="0"/>
              <a:t> making it NADPH. These electrons are carried to the light independent (AKA dark reaction).</a:t>
            </a:r>
          </a:p>
        </p:txBody>
      </p:sp>
    </p:spTree>
    <p:extLst>
      <p:ext uri="{BB962C8B-B14F-4D97-AF65-F5344CB8AC3E}">
        <p14:creationId xmlns:p14="http://schemas.microsoft.com/office/powerpoint/2010/main" val="378973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Dependent Reactions</a:t>
            </a:r>
          </a:p>
        </p:txBody>
      </p:sp>
      <p:sp>
        <p:nvSpPr>
          <p:cNvPr id="3" name="Content Placeholder 2"/>
          <p:cNvSpPr>
            <a:spLocks noGrp="1"/>
          </p:cNvSpPr>
          <p:nvPr>
            <p:ph idx="1"/>
          </p:nvPr>
        </p:nvSpPr>
        <p:spPr>
          <a:xfrm>
            <a:off x="425670" y="2052918"/>
            <a:ext cx="10846676" cy="4363648"/>
          </a:xfrm>
        </p:spPr>
        <p:txBody>
          <a:bodyPr>
            <a:normAutofit/>
          </a:bodyPr>
          <a:lstStyle/>
          <a:p>
            <a:r>
              <a:rPr lang="en-US" sz="3200" dirty="0"/>
              <a:t>Photosystem I can work independently. While it doesn't produce NADPH it does produce ATP as electrons are passed. </a:t>
            </a:r>
            <a:endParaRPr lang="en-US" sz="3200" dirty="0" smtClean="0"/>
          </a:p>
          <a:p>
            <a:pPr lvl="1"/>
            <a:r>
              <a:rPr lang="en-US" sz="2800" dirty="0" smtClean="0"/>
              <a:t>It is believed that Photosystem I evolved first because it is able to operate independently.</a:t>
            </a:r>
            <a:endParaRPr lang="en-US" sz="2800" dirty="0"/>
          </a:p>
          <a:p>
            <a:r>
              <a:rPr lang="en-US" sz="3200" dirty="0"/>
              <a:t>This system is used in many photosynthetic bacteria but is an alternative system for eukaryotes.</a:t>
            </a:r>
          </a:p>
        </p:txBody>
      </p:sp>
    </p:spTree>
    <p:extLst>
      <p:ext uri="{BB962C8B-B14F-4D97-AF65-F5344CB8AC3E}">
        <p14:creationId xmlns:p14="http://schemas.microsoft.com/office/powerpoint/2010/main" val="2058553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Independent Reactions (Dark Reactions)</a:t>
            </a:r>
            <a:endParaRPr lang="en-US" dirty="0"/>
          </a:p>
        </p:txBody>
      </p:sp>
      <p:sp>
        <p:nvSpPr>
          <p:cNvPr id="3" name="Content Placeholder 2"/>
          <p:cNvSpPr>
            <a:spLocks noGrp="1"/>
          </p:cNvSpPr>
          <p:nvPr>
            <p:ph idx="1"/>
          </p:nvPr>
        </p:nvSpPr>
        <p:spPr/>
        <p:txBody>
          <a:bodyPr>
            <a:normAutofit/>
          </a:bodyPr>
          <a:lstStyle/>
          <a:p>
            <a:r>
              <a:rPr lang="en-US" sz="2800" dirty="0"/>
              <a:t>This reaction occurs </a:t>
            </a:r>
            <a:r>
              <a:rPr lang="en-US" sz="2800" dirty="0" smtClean="0"/>
              <a:t>in the Stroma </a:t>
            </a:r>
            <a:r>
              <a:rPr lang="en-US" sz="2800" dirty="0"/>
              <a:t>and makes </a:t>
            </a:r>
            <a:r>
              <a:rPr lang="en-US" sz="2800" dirty="0" smtClean="0"/>
              <a:t>carbohydrates. </a:t>
            </a:r>
            <a:endParaRPr lang="en-US" sz="2800" dirty="0"/>
          </a:p>
          <a:p>
            <a:r>
              <a:rPr lang="en-US" sz="2800" dirty="0"/>
              <a:t>This can occur two ways: </a:t>
            </a:r>
          </a:p>
          <a:p>
            <a:pPr lvl="1"/>
            <a:r>
              <a:rPr lang="en-US" sz="2600" dirty="0" smtClean="0"/>
              <a:t>1. C</a:t>
            </a:r>
            <a:r>
              <a:rPr lang="en-US" sz="2600" baseline="-25000" dirty="0" smtClean="0"/>
              <a:t>3</a:t>
            </a:r>
            <a:r>
              <a:rPr lang="en-US" sz="2600" dirty="0" smtClean="0"/>
              <a:t> </a:t>
            </a:r>
            <a:r>
              <a:rPr lang="en-US" sz="2600" dirty="0"/>
              <a:t>cycle or Calvin </a:t>
            </a:r>
            <a:r>
              <a:rPr lang="en-US" sz="2600" dirty="0" smtClean="0"/>
              <a:t>Cycle:  makes </a:t>
            </a:r>
            <a:r>
              <a:rPr lang="en-US" sz="2600" dirty="0"/>
              <a:t>a 3 carbon </a:t>
            </a:r>
            <a:r>
              <a:rPr lang="en-US" sz="2600" dirty="0" smtClean="0"/>
              <a:t>compound called phosphoglycerate</a:t>
            </a:r>
            <a:r>
              <a:rPr lang="en-US" sz="2600" dirty="0"/>
              <a:t>.</a:t>
            </a:r>
          </a:p>
          <a:p>
            <a:pPr lvl="1"/>
            <a:r>
              <a:rPr lang="en-US" sz="2600" dirty="0"/>
              <a:t>2. C</a:t>
            </a:r>
            <a:r>
              <a:rPr lang="en-US" sz="2600" baseline="-25000" dirty="0"/>
              <a:t>4</a:t>
            </a:r>
            <a:r>
              <a:rPr lang="en-US" sz="2600" dirty="0"/>
              <a:t> </a:t>
            </a:r>
            <a:r>
              <a:rPr lang="en-US" sz="2600" dirty="0" smtClean="0"/>
              <a:t>pathway:  makes </a:t>
            </a:r>
            <a:r>
              <a:rPr lang="en-US" sz="2600" dirty="0"/>
              <a:t>a 4 carbon compound </a:t>
            </a:r>
            <a:r>
              <a:rPr lang="en-US" sz="2600" dirty="0" err="1"/>
              <a:t>phosphenolpyruvate</a:t>
            </a:r>
            <a:r>
              <a:rPr lang="en-US" sz="2600" dirty="0"/>
              <a:t> (PEP)</a:t>
            </a:r>
          </a:p>
        </p:txBody>
      </p:sp>
    </p:spTree>
    <p:extLst>
      <p:ext uri="{BB962C8B-B14F-4D97-AF65-F5344CB8AC3E}">
        <p14:creationId xmlns:p14="http://schemas.microsoft.com/office/powerpoint/2010/main" val="2902755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Cycle</a:t>
            </a:r>
            <a:endParaRPr lang="en-US" dirty="0"/>
          </a:p>
        </p:txBody>
      </p:sp>
      <p:pic>
        <p:nvPicPr>
          <p:cNvPr id="5124" name="Picture 4" descr="Image result for calvin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141" y="1152983"/>
            <a:ext cx="6477793" cy="538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1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Pathway or Calvin Cycle</a:t>
            </a:r>
            <a:endParaRPr lang="en-US" dirty="0"/>
          </a:p>
        </p:txBody>
      </p:sp>
      <p:sp>
        <p:nvSpPr>
          <p:cNvPr id="3" name="Content Placeholder 2"/>
          <p:cNvSpPr>
            <a:spLocks noGrp="1"/>
          </p:cNvSpPr>
          <p:nvPr>
            <p:ph idx="1"/>
          </p:nvPr>
        </p:nvSpPr>
        <p:spPr>
          <a:xfrm>
            <a:off x="409904" y="2052918"/>
            <a:ext cx="11083158" cy="4195481"/>
          </a:xfrm>
        </p:spPr>
        <p:txBody>
          <a:bodyPr>
            <a:noAutofit/>
          </a:bodyPr>
          <a:lstStyle/>
          <a:p>
            <a:r>
              <a:rPr lang="en-US" sz="3200" dirty="0"/>
              <a:t>Multi-step pathway that can produce glucose, cellulose, maltose, starch, fatty acids, amino acids or other molecules. </a:t>
            </a:r>
          </a:p>
          <a:p>
            <a:r>
              <a:rPr lang="en-US" sz="3200" dirty="0"/>
              <a:t>Uses an enzyme called </a:t>
            </a:r>
            <a:r>
              <a:rPr lang="en-US" sz="3200" dirty="0" err="1"/>
              <a:t>RuBP</a:t>
            </a:r>
            <a:r>
              <a:rPr lang="en-US" sz="3200" dirty="0"/>
              <a:t> carboxylase (Rubisco). This is the most abundant protein in plants and on Earth. </a:t>
            </a:r>
          </a:p>
          <a:p>
            <a:r>
              <a:rPr lang="en-US" sz="3200" dirty="0"/>
              <a:t>This pathway only converts 1% of light energy to carbohydrates.</a:t>
            </a:r>
          </a:p>
        </p:txBody>
      </p:sp>
    </p:spTree>
    <p:extLst>
      <p:ext uri="{BB962C8B-B14F-4D97-AF65-F5344CB8AC3E}">
        <p14:creationId xmlns:p14="http://schemas.microsoft.com/office/powerpoint/2010/main" val="1574178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pathway</a:t>
            </a:r>
            <a:endParaRPr lang="en-US" dirty="0"/>
          </a:p>
        </p:txBody>
      </p:sp>
      <p:sp>
        <p:nvSpPr>
          <p:cNvPr id="3" name="Content Placeholder 2"/>
          <p:cNvSpPr>
            <a:spLocks noGrp="1"/>
          </p:cNvSpPr>
          <p:nvPr>
            <p:ph idx="1"/>
          </p:nvPr>
        </p:nvSpPr>
        <p:spPr>
          <a:xfrm>
            <a:off x="110360" y="2052918"/>
            <a:ext cx="11524592" cy="4195481"/>
          </a:xfrm>
        </p:spPr>
        <p:txBody>
          <a:bodyPr>
            <a:noAutofit/>
          </a:bodyPr>
          <a:lstStyle/>
          <a:p>
            <a:r>
              <a:rPr lang="en-US" sz="3200" dirty="0"/>
              <a:t>Utilizes the carbon dioxide that enters through the stomata and collects in the mesophyll cells. </a:t>
            </a:r>
          </a:p>
          <a:p>
            <a:r>
              <a:rPr lang="en-US" sz="3200" dirty="0"/>
              <a:t>When stomata are open, carbon dioxide enters a C4 leaf more efficiently than a C3 leaf. </a:t>
            </a:r>
          </a:p>
          <a:p>
            <a:r>
              <a:rPr lang="en-US" sz="3200" dirty="0"/>
              <a:t>These plants evolved in the tropics and are adapted to high intensity light, high temperatures and dry conditions.</a:t>
            </a:r>
          </a:p>
        </p:txBody>
      </p:sp>
    </p:spTree>
    <p:extLst>
      <p:ext uri="{BB962C8B-B14F-4D97-AF65-F5344CB8AC3E}">
        <p14:creationId xmlns:p14="http://schemas.microsoft.com/office/powerpoint/2010/main" val="320049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Photosynthesis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7874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Cellular Respiration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6427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a:t>
            </a:r>
            <a:endParaRPr lang="en-US" dirty="0"/>
          </a:p>
        </p:txBody>
      </p:sp>
      <p:pic>
        <p:nvPicPr>
          <p:cNvPr id="4098" name="Picture 2" descr="Image result for cell respiration 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1" y="1853247"/>
            <a:ext cx="11747768" cy="248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567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804042" y="2052918"/>
            <a:ext cx="9245812" cy="4195481"/>
          </a:xfrm>
        </p:spPr>
        <p:txBody>
          <a:bodyPr>
            <a:noAutofit/>
          </a:bodyPr>
          <a:lstStyle/>
          <a:p>
            <a:r>
              <a:rPr lang="en-US" sz="3200" b="1" dirty="0"/>
              <a:t>Aerobic respiration is the production of energy in the presence of oxygen. This process occurs in the mitochondria. </a:t>
            </a:r>
            <a:endParaRPr lang="en-US" sz="3200" dirty="0"/>
          </a:p>
          <a:p>
            <a:r>
              <a:rPr lang="en-US" sz="3200" b="1" dirty="0" smtClean="0"/>
              <a:t>Produces </a:t>
            </a:r>
            <a:r>
              <a:rPr lang="en-US" sz="3200" b="1" dirty="0"/>
              <a:t>21-36 ATP per molecule of glucose. </a:t>
            </a:r>
            <a:endParaRPr lang="en-US" sz="3200" dirty="0"/>
          </a:p>
          <a:p>
            <a:r>
              <a:rPr lang="en-US" sz="3200" b="1" dirty="0"/>
              <a:t>Anaerobic respiration is the production of energy with no oxygen present. Can only produce 2 ATP.</a:t>
            </a:r>
            <a:endParaRPr lang="en-US" sz="3200" dirty="0"/>
          </a:p>
        </p:txBody>
      </p:sp>
    </p:spTree>
    <p:extLst>
      <p:ext uri="{BB962C8B-B14F-4D97-AF65-F5344CB8AC3E}">
        <p14:creationId xmlns:p14="http://schemas.microsoft.com/office/powerpoint/2010/main" val="1158667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72966" y="2068683"/>
            <a:ext cx="10752081" cy="4195481"/>
          </a:xfrm>
        </p:spPr>
        <p:txBody>
          <a:bodyPr>
            <a:noAutofit/>
          </a:bodyPr>
          <a:lstStyle/>
          <a:p>
            <a:r>
              <a:rPr lang="en-US" sz="3200" dirty="0"/>
              <a:t>Why Glucose?</a:t>
            </a:r>
          </a:p>
          <a:p>
            <a:r>
              <a:rPr lang="en-US" sz="3200" dirty="0"/>
              <a:t>Although carbohydrates, fats and proteins can all be processed and consumes as fuel, glucose is tracked in the production of energy. </a:t>
            </a:r>
          </a:p>
          <a:p>
            <a:r>
              <a:rPr lang="en-US" sz="3200" dirty="0"/>
              <a:t>The breakdown of glucose is exergonic with a free energy value of -686 kcal/mol.</a:t>
            </a:r>
          </a:p>
          <a:p>
            <a:r>
              <a:rPr lang="en-US" sz="3200" dirty="0"/>
              <a:t>The energy currency for cells is ATP. </a:t>
            </a:r>
          </a:p>
        </p:txBody>
      </p:sp>
    </p:spTree>
    <p:extLst>
      <p:ext uri="{BB962C8B-B14F-4D97-AF65-F5344CB8AC3E}">
        <p14:creationId xmlns:p14="http://schemas.microsoft.com/office/powerpoint/2010/main" val="1725987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ATP?</a:t>
            </a:r>
            <a:endParaRPr lang="en-US" dirty="0"/>
          </a:p>
        </p:txBody>
      </p:sp>
      <p:sp>
        <p:nvSpPr>
          <p:cNvPr id="3" name="Content Placeholder 2"/>
          <p:cNvSpPr>
            <a:spLocks noGrp="1"/>
          </p:cNvSpPr>
          <p:nvPr>
            <p:ph idx="1"/>
          </p:nvPr>
        </p:nvSpPr>
        <p:spPr>
          <a:xfrm>
            <a:off x="425669" y="1627249"/>
            <a:ext cx="10799379" cy="4195481"/>
          </a:xfrm>
        </p:spPr>
        <p:txBody>
          <a:bodyPr>
            <a:noAutofit/>
          </a:bodyPr>
          <a:lstStyle/>
          <a:p>
            <a:r>
              <a:rPr lang="en-US" sz="3200" dirty="0" smtClean="0"/>
              <a:t>It is an adenine nucleotide with 2 extra phosphates added.</a:t>
            </a:r>
          </a:p>
          <a:p>
            <a:r>
              <a:rPr lang="en-US" sz="3200" dirty="0" smtClean="0"/>
              <a:t>The more phosphates you bind together the more potential energy you store in the molecule.</a:t>
            </a:r>
          </a:p>
          <a:p>
            <a:r>
              <a:rPr lang="en-US" sz="3200" dirty="0" smtClean="0"/>
              <a:t>When there are 3 phosphates it is called adenosine triphosphate (ATP), when there are 2 phosphates it is adenosine diphosphate (ADP), and when there is only 1 phosphate it is adenosine monophosphate (AMP)</a:t>
            </a:r>
            <a:endParaRPr lang="en-US" sz="3200" dirty="0"/>
          </a:p>
        </p:txBody>
      </p:sp>
    </p:spTree>
    <p:extLst>
      <p:ext uri="{BB962C8B-B14F-4D97-AF65-F5344CB8AC3E}">
        <p14:creationId xmlns:p14="http://schemas.microsoft.com/office/powerpoint/2010/main" val="3459863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atp adp 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828" y="452718"/>
            <a:ext cx="7162799" cy="629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15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ATP</a:t>
            </a:r>
            <a:endParaRPr lang="en-US" dirty="0"/>
          </a:p>
        </p:txBody>
      </p:sp>
      <p:sp>
        <p:nvSpPr>
          <p:cNvPr id="3" name="Content Placeholder 2"/>
          <p:cNvSpPr>
            <a:spLocks noGrp="1"/>
          </p:cNvSpPr>
          <p:nvPr>
            <p:ph idx="1"/>
          </p:nvPr>
        </p:nvSpPr>
        <p:spPr>
          <a:xfrm>
            <a:off x="315310" y="1406531"/>
            <a:ext cx="11256579" cy="4195481"/>
          </a:xfrm>
        </p:spPr>
        <p:txBody>
          <a:bodyPr>
            <a:noAutofit/>
          </a:bodyPr>
          <a:lstStyle/>
          <a:p>
            <a:r>
              <a:rPr lang="en-US" sz="2400" dirty="0" smtClean="0"/>
              <a:t>ATP is the primary energy molecule of living organisms.</a:t>
            </a:r>
          </a:p>
          <a:p>
            <a:r>
              <a:rPr lang="en-US" sz="2400" dirty="0" smtClean="0"/>
              <a:t>Can be recharged from AMP to ADP and then from ADP to ATP</a:t>
            </a:r>
          </a:p>
          <a:p>
            <a:r>
              <a:rPr lang="en-US" sz="2400" dirty="0" smtClean="0"/>
              <a:t>Uses</a:t>
            </a:r>
          </a:p>
          <a:p>
            <a:pPr lvl="1"/>
            <a:r>
              <a:rPr lang="en-US" sz="2000" dirty="0" smtClean="0"/>
              <a:t>Reproduction</a:t>
            </a:r>
          </a:p>
          <a:p>
            <a:pPr lvl="1"/>
            <a:r>
              <a:rPr lang="en-US" sz="2000" dirty="0" smtClean="0"/>
              <a:t>Movement</a:t>
            </a:r>
          </a:p>
          <a:p>
            <a:pPr lvl="1"/>
            <a:r>
              <a:rPr lang="en-US" sz="2000" dirty="0" smtClean="0"/>
              <a:t>Production of proteins</a:t>
            </a:r>
          </a:p>
          <a:p>
            <a:pPr lvl="1"/>
            <a:r>
              <a:rPr lang="en-US" sz="2000" dirty="0" smtClean="0"/>
              <a:t>Active transport (exocytosis, endocytosis, pinocytosis, phagocytosis, etc.)</a:t>
            </a:r>
          </a:p>
          <a:p>
            <a:pPr lvl="1"/>
            <a:r>
              <a:rPr lang="en-US" sz="2000" dirty="0" smtClean="0"/>
              <a:t>DNA replication</a:t>
            </a:r>
          </a:p>
          <a:p>
            <a:pPr lvl="1"/>
            <a:r>
              <a:rPr lang="en-US" sz="2000" dirty="0" smtClean="0"/>
              <a:t>Nerve transmission</a:t>
            </a:r>
          </a:p>
          <a:p>
            <a:pPr lvl="1"/>
            <a:r>
              <a:rPr lang="en-US" sz="2000" dirty="0" smtClean="0"/>
              <a:t>Metabolism of food</a:t>
            </a:r>
            <a:endParaRPr lang="en-US" sz="2000" dirty="0"/>
          </a:p>
        </p:txBody>
      </p:sp>
    </p:spTree>
    <p:extLst>
      <p:ext uri="{BB962C8B-B14F-4D97-AF65-F5344CB8AC3E}">
        <p14:creationId xmlns:p14="http://schemas.microsoft.com/office/powerpoint/2010/main" val="1513287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atp adp 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61" y="544286"/>
            <a:ext cx="9402082" cy="592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10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ATP</a:t>
            </a:r>
            <a:endParaRPr lang="en-US" dirty="0"/>
          </a:p>
        </p:txBody>
      </p:sp>
      <p:sp>
        <p:nvSpPr>
          <p:cNvPr id="3" name="Content Placeholder 2"/>
          <p:cNvSpPr>
            <a:spLocks noGrp="1"/>
          </p:cNvSpPr>
          <p:nvPr>
            <p:ph idx="1"/>
          </p:nvPr>
        </p:nvSpPr>
        <p:spPr/>
        <p:txBody>
          <a:bodyPr>
            <a:normAutofit/>
          </a:bodyPr>
          <a:lstStyle/>
          <a:p>
            <a:r>
              <a:rPr lang="en-US" sz="3200" dirty="0"/>
              <a:t>In order to understand the process of making energy you must understand oxidation/reduction reactions.</a:t>
            </a:r>
          </a:p>
          <a:p>
            <a:r>
              <a:rPr lang="en-US" sz="3200" dirty="0"/>
              <a:t>Oxidation-losing electrons, hydrogen or the gaining of an oxygen.</a:t>
            </a:r>
          </a:p>
          <a:p>
            <a:r>
              <a:rPr lang="en-US" sz="3200" dirty="0"/>
              <a:t>Reduction-gaining electrons, hydrogen or losing oxygen</a:t>
            </a:r>
            <a:r>
              <a:rPr lang="en-US" sz="3200" dirty="0" smtClean="0"/>
              <a:t>.</a:t>
            </a:r>
            <a:endParaRPr lang="en-US" sz="3200" dirty="0"/>
          </a:p>
        </p:txBody>
      </p:sp>
    </p:spTree>
    <p:extLst>
      <p:ext uri="{BB962C8B-B14F-4D97-AF65-F5344CB8AC3E}">
        <p14:creationId xmlns:p14="http://schemas.microsoft.com/office/powerpoint/2010/main" val="3525059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ATP</a:t>
            </a:r>
            <a:endParaRPr lang="en-US" dirty="0"/>
          </a:p>
        </p:txBody>
      </p:sp>
      <p:sp>
        <p:nvSpPr>
          <p:cNvPr id="3" name="Content Placeholder 2"/>
          <p:cNvSpPr>
            <a:spLocks noGrp="1"/>
          </p:cNvSpPr>
          <p:nvPr>
            <p:ph idx="1"/>
          </p:nvPr>
        </p:nvSpPr>
        <p:spPr/>
        <p:txBody>
          <a:bodyPr>
            <a:normAutofit/>
          </a:bodyPr>
          <a:lstStyle/>
          <a:p>
            <a:r>
              <a:rPr lang="en-US" sz="3200" dirty="0" smtClean="0"/>
              <a:t>When </a:t>
            </a:r>
            <a:r>
              <a:rPr lang="en-US" sz="3200" dirty="0"/>
              <a:t>an electron moves from a less electronegative atom to a more electronegative atom, chemical energy is released as potential energy is lost.</a:t>
            </a:r>
          </a:p>
          <a:p>
            <a:r>
              <a:rPr lang="en-US" sz="3200" dirty="0"/>
              <a:t>In the combustion of glucose, sugar is oxidized and oxygen is reduced. Meanwhile electrons lose potential energy releasing chemical energy.</a:t>
            </a:r>
          </a:p>
          <a:p>
            <a:endParaRPr lang="en-US" sz="3200" dirty="0"/>
          </a:p>
        </p:txBody>
      </p:sp>
    </p:spTree>
    <p:extLst>
      <p:ext uri="{BB962C8B-B14F-4D97-AF65-F5344CB8AC3E}">
        <p14:creationId xmlns:p14="http://schemas.microsoft.com/office/powerpoint/2010/main" val="967712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504222" y="2115980"/>
            <a:ext cx="10831185" cy="4195481"/>
          </a:xfrm>
        </p:spPr>
        <p:txBody>
          <a:bodyPr>
            <a:normAutofit/>
          </a:bodyPr>
          <a:lstStyle/>
          <a:p>
            <a:r>
              <a:rPr lang="en-US" sz="3200" dirty="0" smtClean="0"/>
              <a:t>Process of making glucose from inorganic compounds</a:t>
            </a:r>
          </a:p>
          <a:p>
            <a:r>
              <a:rPr lang="en-US" sz="3200" dirty="0"/>
              <a:t>Uses the sun's energy, inorganic CO</a:t>
            </a:r>
            <a:r>
              <a:rPr lang="en-US" sz="3200" baseline="-25000" dirty="0"/>
              <a:t>2 </a:t>
            </a:r>
            <a:r>
              <a:rPr lang="en-US" sz="3200" dirty="0"/>
              <a:t>to produce organic </a:t>
            </a:r>
            <a:r>
              <a:rPr lang="en-US" sz="3200" dirty="0" smtClean="0"/>
              <a:t>compounds</a:t>
            </a:r>
          </a:p>
          <a:p>
            <a:r>
              <a:rPr lang="en-US" sz="3200" dirty="0"/>
              <a:t>Carried out by plants and cyanobacteria. Cyanobacteria do not have chloroplasts but do have thylakoid stacks.</a:t>
            </a:r>
            <a:r>
              <a:rPr lang="en-US" sz="3200" dirty="0" smtClean="0"/>
              <a:t>ds</a:t>
            </a:r>
            <a:endParaRPr lang="en-US" sz="3200" dirty="0"/>
          </a:p>
        </p:txBody>
      </p:sp>
    </p:spTree>
    <p:extLst>
      <p:ext uri="{BB962C8B-B14F-4D97-AF65-F5344CB8AC3E}">
        <p14:creationId xmlns:p14="http://schemas.microsoft.com/office/powerpoint/2010/main" val="2638804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ATP</a:t>
            </a:r>
            <a:endParaRPr lang="en-US" dirty="0"/>
          </a:p>
        </p:txBody>
      </p:sp>
      <p:sp>
        <p:nvSpPr>
          <p:cNvPr id="3" name="Content Placeholder 2"/>
          <p:cNvSpPr>
            <a:spLocks noGrp="1"/>
          </p:cNvSpPr>
          <p:nvPr>
            <p:ph idx="1"/>
          </p:nvPr>
        </p:nvSpPr>
        <p:spPr>
          <a:xfrm>
            <a:off x="1104293" y="1721842"/>
            <a:ext cx="8946541" cy="4195481"/>
          </a:xfrm>
        </p:spPr>
        <p:txBody>
          <a:bodyPr>
            <a:noAutofit/>
          </a:bodyPr>
          <a:lstStyle/>
          <a:p>
            <a:r>
              <a:rPr lang="en-US" sz="3200" dirty="0"/>
              <a:t>Changing covalent status to produce energy: </a:t>
            </a:r>
          </a:p>
          <a:p>
            <a:r>
              <a:rPr lang="en-US" sz="3200" dirty="0"/>
              <a:t>Usually organic molecules have an abundance of hydrogen which is an excellent fuel because their bonds have high potential energy. In aerobic respiration the change in covalent status from hydrogen to an oxygen atom is what liberates energy</a:t>
            </a:r>
            <a:r>
              <a:rPr lang="en-US" sz="3200" dirty="0" smtClean="0"/>
              <a:t>.</a:t>
            </a:r>
            <a:endParaRPr lang="en-US" sz="3200" dirty="0"/>
          </a:p>
        </p:txBody>
      </p:sp>
    </p:spTree>
    <p:extLst>
      <p:ext uri="{BB962C8B-B14F-4D97-AF65-F5344CB8AC3E}">
        <p14:creationId xmlns:p14="http://schemas.microsoft.com/office/powerpoint/2010/main" val="4097041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ATP</a:t>
            </a:r>
            <a:endParaRPr lang="en-US" dirty="0"/>
          </a:p>
        </p:txBody>
      </p:sp>
      <p:sp>
        <p:nvSpPr>
          <p:cNvPr id="3" name="Content Placeholder 2"/>
          <p:cNvSpPr>
            <a:spLocks noGrp="1"/>
          </p:cNvSpPr>
          <p:nvPr>
            <p:ph idx="1"/>
          </p:nvPr>
        </p:nvSpPr>
        <p:spPr>
          <a:xfrm>
            <a:off x="1104293" y="1643014"/>
            <a:ext cx="8946541" cy="4195481"/>
          </a:xfrm>
        </p:spPr>
        <p:txBody>
          <a:bodyPr>
            <a:normAutofit/>
          </a:bodyPr>
          <a:lstStyle/>
          <a:p>
            <a:r>
              <a:rPr lang="en-US" sz="2800" dirty="0"/>
              <a:t>Hydrogens are stripped from glucose (C</a:t>
            </a:r>
            <a:r>
              <a:rPr lang="en-US" sz="2800" baseline="-25000" dirty="0"/>
              <a:t>6</a:t>
            </a:r>
            <a:r>
              <a:rPr lang="en-US" sz="2800" dirty="0"/>
              <a:t>H</a:t>
            </a:r>
            <a:r>
              <a:rPr lang="en-US" sz="2800" baseline="-25000" dirty="0"/>
              <a:t>12</a:t>
            </a:r>
            <a:r>
              <a:rPr lang="en-US" sz="2800" dirty="0"/>
              <a:t>O</a:t>
            </a:r>
            <a:r>
              <a:rPr lang="en-US" sz="2800" baseline="-25000" dirty="0"/>
              <a:t>6</a:t>
            </a:r>
            <a:r>
              <a:rPr lang="en-US" sz="2800" dirty="0"/>
              <a:t>) and passed to a coenzyme called NAD+ (nicotinamide adenine dinucleotide). Another enzyme called a dehydrogenase can remove a pair of hydrogens from the substrate. </a:t>
            </a:r>
          </a:p>
          <a:p>
            <a:r>
              <a:rPr lang="en-US" sz="2800" dirty="0"/>
              <a:t>These electrons lose very little potential energy when transferred to NAD+ to make NADH allowing them to store energy to make ATP.</a:t>
            </a:r>
          </a:p>
          <a:p>
            <a:endParaRPr lang="en-US" sz="2800" dirty="0"/>
          </a:p>
        </p:txBody>
      </p:sp>
    </p:spTree>
    <p:extLst>
      <p:ext uri="{BB962C8B-B14F-4D97-AF65-F5344CB8AC3E}">
        <p14:creationId xmlns:p14="http://schemas.microsoft.com/office/powerpoint/2010/main" val="1685638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This</a:t>
            </a:r>
            <a:endParaRPr lang="en-US" dirty="0"/>
          </a:p>
        </p:txBody>
      </p:sp>
      <p:grpSp>
        <p:nvGrpSpPr>
          <p:cNvPr id="5" name="Group 4"/>
          <p:cNvGrpSpPr/>
          <p:nvPr/>
        </p:nvGrpSpPr>
        <p:grpSpPr>
          <a:xfrm>
            <a:off x="1024759" y="1371599"/>
            <a:ext cx="10168758" cy="5139559"/>
            <a:chOff x="3324444" y="2474036"/>
            <a:chExt cx="4552950" cy="2733676"/>
          </a:xfrm>
        </p:grpSpPr>
        <p:pic>
          <p:nvPicPr>
            <p:cNvPr id="3074" name="Picture 2" descr="Image result for mitochond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444" y="2474036"/>
              <a:ext cx="4552950" cy="2733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24444" y="4414345"/>
              <a:ext cx="1373680" cy="756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7811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 Structure</a:t>
            </a:r>
            <a:endParaRPr lang="en-US" dirty="0"/>
          </a:p>
        </p:txBody>
      </p:sp>
      <p:sp>
        <p:nvSpPr>
          <p:cNvPr id="3" name="Content Placeholder 2"/>
          <p:cNvSpPr>
            <a:spLocks noGrp="1"/>
          </p:cNvSpPr>
          <p:nvPr>
            <p:ph idx="1"/>
          </p:nvPr>
        </p:nvSpPr>
        <p:spPr/>
        <p:txBody>
          <a:bodyPr>
            <a:normAutofit/>
          </a:bodyPr>
          <a:lstStyle/>
          <a:p>
            <a:r>
              <a:rPr lang="en-US" sz="3200" dirty="0" smtClean="0"/>
              <a:t>2 </a:t>
            </a:r>
            <a:r>
              <a:rPr lang="en-US" sz="3200" dirty="0"/>
              <a:t>membranes:</a:t>
            </a:r>
          </a:p>
          <a:p>
            <a:pPr lvl="1"/>
            <a:r>
              <a:rPr lang="en-US" sz="2800" dirty="0" smtClean="0"/>
              <a:t>Outer </a:t>
            </a:r>
            <a:r>
              <a:rPr lang="en-US" sz="2800" dirty="0"/>
              <a:t>smooth membrane</a:t>
            </a:r>
          </a:p>
          <a:p>
            <a:pPr lvl="2"/>
            <a:r>
              <a:rPr lang="en-US" sz="2400" dirty="0" smtClean="0"/>
              <a:t>Outer </a:t>
            </a:r>
            <a:r>
              <a:rPr lang="en-US" sz="2400" dirty="0"/>
              <a:t>membrane is permeable to small molecules but inner membrane only permits the passage of certain molecules like pyruvic acid and ATP. </a:t>
            </a:r>
          </a:p>
        </p:txBody>
      </p:sp>
    </p:spTree>
    <p:extLst>
      <p:ext uri="{BB962C8B-B14F-4D97-AF65-F5344CB8AC3E}">
        <p14:creationId xmlns:p14="http://schemas.microsoft.com/office/powerpoint/2010/main" val="723686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 Structure</a:t>
            </a:r>
            <a:endParaRPr lang="en-US" dirty="0"/>
          </a:p>
        </p:txBody>
      </p:sp>
      <p:sp>
        <p:nvSpPr>
          <p:cNvPr id="3" name="Content Placeholder 2"/>
          <p:cNvSpPr>
            <a:spLocks noGrp="1"/>
          </p:cNvSpPr>
          <p:nvPr>
            <p:ph idx="1"/>
          </p:nvPr>
        </p:nvSpPr>
        <p:spPr>
          <a:xfrm>
            <a:off x="472966" y="2052918"/>
            <a:ext cx="10704786" cy="4195481"/>
          </a:xfrm>
        </p:spPr>
        <p:txBody>
          <a:bodyPr>
            <a:noAutofit/>
          </a:bodyPr>
          <a:lstStyle/>
          <a:p>
            <a:r>
              <a:rPr lang="en-US" sz="3200" dirty="0" smtClean="0"/>
              <a:t>2 Membranes</a:t>
            </a:r>
          </a:p>
          <a:p>
            <a:pPr lvl="1"/>
            <a:r>
              <a:rPr lang="en-US" sz="2800" dirty="0"/>
              <a:t>Inner folds called cristae</a:t>
            </a:r>
          </a:p>
          <a:p>
            <a:pPr lvl="2"/>
            <a:r>
              <a:rPr lang="en-US" sz="2400" dirty="0"/>
              <a:t>Within the inner compartment surrounding the cristae there is a dense solution known as the matrix that contains:</a:t>
            </a:r>
          </a:p>
          <a:p>
            <a:pPr lvl="3"/>
            <a:r>
              <a:rPr lang="en-US" sz="2000" dirty="0"/>
              <a:t>enzymes 	</a:t>
            </a:r>
          </a:p>
          <a:p>
            <a:pPr lvl="3"/>
            <a:r>
              <a:rPr lang="en-US" sz="2000" dirty="0"/>
              <a:t>coenzymes</a:t>
            </a:r>
          </a:p>
          <a:p>
            <a:pPr lvl="3"/>
            <a:r>
              <a:rPr lang="en-US" sz="2000" dirty="0"/>
              <a:t>water </a:t>
            </a:r>
          </a:p>
          <a:p>
            <a:pPr lvl="3"/>
            <a:r>
              <a:rPr lang="en-US" sz="2000" dirty="0"/>
              <a:t>phosphates</a:t>
            </a:r>
          </a:p>
          <a:p>
            <a:pPr lvl="3"/>
            <a:r>
              <a:rPr lang="en-US" sz="2000" dirty="0"/>
              <a:t>other molecules needed in respiration</a:t>
            </a:r>
          </a:p>
          <a:p>
            <a:pPr lvl="1"/>
            <a:endParaRPr lang="en-US" sz="2800" dirty="0"/>
          </a:p>
        </p:txBody>
      </p:sp>
    </p:spTree>
    <p:extLst>
      <p:ext uri="{BB962C8B-B14F-4D97-AF65-F5344CB8AC3E}">
        <p14:creationId xmlns:p14="http://schemas.microsoft.com/office/powerpoint/2010/main" val="1447603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 Structure</a:t>
            </a:r>
            <a:endParaRPr lang="en-US" dirty="0"/>
          </a:p>
        </p:txBody>
      </p:sp>
      <p:sp>
        <p:nvSpPr>
          <p:cNvPr id="3" name="Content Placeholder 2"/>
          <p:cNvSpPr>
            <a:spLocks noGrp="1"/>
          </p:cNvSpPr>
          <p:nvPr>
            <p:ph idx="1"/>
          </p:nvPr>
        </p:nvSpPr>
        <p:spPr/>
        <p:txBody>
          <a:bodyPr>
            <a:normAutofit/>
          </a:bodyPr>
          <a:lstStyle/>
          <a:p>
            <a:r>
              <a:rPr lang="en-US" sz="3200" dirty="0"/>
              <a:t>Proteins are built into the cristae. The proteins are involved in the electron transport chain. </a:t>
            </a:r>
          </a:p>
          <a:p>
            <a:r>
              <a:rPr lang="en-US" sz="3200" dirty="0"/>
              <a:t>The inner membrane is 80% protein, 20% lipids. </a:t>
            </a:r>
          </a:p>
          <a:p>
            <a:r>
              <a:rPr lang="en-US" sz="3200" dirty="0"/>
              <a:t>95% of ATP generated in a heterotrophic cell is produced by the mitochondria.</a:t>
            </a:r>
          </a:p>
        </p:txBody>
      </p:sp>
    </p:spTree>
    <p:extLst>
      <p:ext uri="{BB962C8B-B14F-4D97-AF65-F5344CB8AC3E}">
        <p14:creationId xmlns:p14="http://schemas.microsoft.com/office/powerpoint/2010/main" val="227888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 Steps</a:t>
            </a:r>
            <a:endParaRPr lang="en-US" dirty="0"/>
          </a:p>
        </p:txBody>
      </p:sp>
      <p:sp>
        <p:nvSpPr>
          <p:cNvPr id="3" name="Content Placeholder 2"/>
          <p:cNvSpPr>
            <a:spLocks noGrp="1"/>
          </p:cNvSpPr>
          <p:nvPr>
            <p:ph idx="1"/>
          </p:nvPr>
        </p:nvSpPr>
        <p:spPr/>
        <p:txBody>
          <a:bodyPr>
            <a:normAutofit/>
          </a:bodyPr>
          <a:lstStyle/>
          <a:p>
            <a:r>
              <a:rPr lang="en-US" sz="3600" dirty="0"/>
              <a:t>4 stages to aerobic respiration: </a:t>
            </a:r>
          </a:p>
          <a:p>
            <a:pPr lvl="1"/>
            <a:r>
              <a:rPr lang="en-US" sz="3200" dirty="0" smtClean="0"/>
              <a:t>Glycolysis</a:t>
            </a:r>
            <a:endParaRPr lang="en-US" sz="3200" dirty="0"/>
          </a:p>
          <a:p>
            <a:pPr lvl="1"/>
            <a:r>
              <a:rPr lang="en-US" sz="3200" dirty="0" smtClean="0"/>
              <a:t>Pyruvate </a:t>
            </a:r>
            <a:r>
              <a:rPr lang="en-US" sz="3200" dirty="0"/>
              <a:t>Oxidation</a:t>
            </a:r>
          </a:p>
          <a:p>
            <a:pPr lvl="1"/>
            <a:r>
              <a:rPr lang="en-US" sz="3200" dirty="0" smtClean="0"/>
              <a:t>The </a:t>
            </a:r>
            <a:r>
              <a:rPr lang="en-US" sz="3200" dirty="0"/>
              <a:t>Krebs Cycle</a:t>
            </a:r>
          </a:p>
          <a:p>
            <a:pPr lvl="1"/>
            <a:r>
              <a:rPr lang="en-US" sz="3200" dirty="0" smtClean="0"/>
              <a:t>The </a:t>
            </a:r>
            <a:r>
              <a:rPr lang="en-US" sz="3200" dirty="0"/>
              <a:t>Electron transport chain</a:t>
            </a:r>
          </a:p>
        </p:txBody>
      </p:sp>
    </p:spTree>
    <p:extLst>
      <p:ext uri="{BB962C8B-B14F-4D97-AF65-F5344CB8AC3E}">
        <p14:creationId xmlns:p14="http://schemas.microsoft.com/office/powerpoint/2010/main" val="2877425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 Steps</a:t>
            </a:r>
            <a:endParaRPr lang="en-US" dirty="0"/>
          </a:p>
        </p:txBody>
      </p:sp>
      <p:sp>
        <p:nvSpPr>
          <p:cNvPr id="3" name="Content Placeholder 2"/>
          <p:cNvSpPr>
            <a:spLocks noGrp="1"/>
          </p:cNvSpPr>
          <p:nvPr>
            <p:ph idx="1"/>
          </p:nvPr>
        </p:nvSpPr>
        <p:spPr/>
        <p:txBody>
          <a:bodyPr>
            <a:normAutofit/>
          </a:bodyPr>
          <a:lstStyle/>
          <a:p>
            <a:r>
              <a:rPr lang="en-US" sz="3600" dirty="0" smtClean="0"/>
              <a:t>2 Stages of Anaerobic respiration</a:t>
            </a:r>
          </a:p>
          <a:p>
            <a:pPr lvl="1"/>
            <a:r>
              <a:rPr lang="en-US" sz="3200" dirty="0" smtClean="0"/>
              <a:t>Glycolysis</a:t>
            </a:r>
          </a:p>
          <a:p>
            <a:pPr lvl="1"/>
            <a:r>
              <a:rPr lang="en-US" sz="3200" dirty="0" smtClean="0"/>
              <a:t>Either Alcoholic Fermentation or Lactic Acid Fermentation</a:t>
            </a:r>
            <a:endParaRPr lang="en-US" sz="3200" dirty="0"/>
          </a:p>
        </p:txBody>
      </p:sp>
    </p:spTree>
    <p:extLst>
      <p:ext uri="{BB962C8B-B14F-4D97-AF65-F5344CB8AC3E}">
        <p14:creationId xmlns:p14="http://schemas.microsoft.com/office/powerpoint/2010/main" val="3604686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ellular re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447" y="218209"/>
            <a:ext cx="8697479" cy="654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7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Stages of Respiration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810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31076" y="2052918"/>
            <a:ext cx="10736317" cy="4195481"/>
          </a:xfrm>
        </p:spPr>
        <p:txBody>
          <a:bodyPr>
            <a:noAutofit/>
          </a:bodyPr>
          <a:lstStyle/>
          <a:p>
            <a:r>
              <a:rPr lang="en-US" sz="3200" dirty="0"/>
              <a:t>Requires:</a:t>
            </a:r>
          </a:p>
          <a:p>
            <a:pPr lvl="1"/>
            <a:r>
              <a:rPr lang="en-US" sz="2800" dirty="0"/>
              <a:t>C</a:t>
            </a:r>
            <a:r>
              <a:rPr lang="en-US" sz="2800" dirty="0" smtClean="0"/>
              <a:t>arbon </a:t>
            </a:r>
            <a:r>
              <a:rPr lang="en-US" sz="2800" dirty="0"/>
              <a:t>dioxide &amp; water for elements necessary to make glucose</a:t>
            </a:r>
          </a:p>
          <a:p>
            <a:pPr lvl="1"/>
            <a:r>
              <a:rPr lang="en-US" sz="2800" dirty="0" smtClean="0"/>
              <a:t>Sunlight </a:t>
            </a:r>
            <a:r>
              <a:rPr lang="en-US" sz="2800" dirty="0"/>
              <a:t>is the energy source.</a:t>
            </a:r>
          </a:p>
          <a:p>
            <a:r>
              <a:rPr lang="en-US" sz="3200" dirty="0"/>
              <a:t>2 </a:t>
            </a:r>
            <a:r>
              <a:rPr lang="en-US" sz="3200" dirty="0" smtClean="0"/>
              <a:t>steps</a:t>
            </a:r>
            <a:endParaRPr lang="en-US" sz="3200" dirty="0"/>
          </a:p>
          <a:p>
            <a:pPr lvl="1"/>
            <a:r>
              <a:rPr lang="en-US" sz="2800" dirty="0" smtClean="0"/>
              <a:t>Light </a:t>
            </a:r>
            <a:r>
              <a:rPr lang="en-US" sz="2800" dirty="0"/>
              <a:t>dependent reaction (light reaction) </a:t>
            </a:r>
          </a:p>
          <a:p>
            <a:pPr lvl="1"/>
            <a:r>
              <a:rPr lang="en-US" sz="2800" dirty="0" smtClean="0"/>
              <a:t>Light </a:t>
            </a:r>
            <a:r>
              <a:rPr lang="en-US" sz="2800" dirty="0"/>
              <a:t>independent reaction (dark reaction</a:t>
            </a:r>
            <a:r>
              <a:rPr lang="en-US" sz="2800" dirty="0" smtClean="0"/>
              <a:t>) (Calvin Cycle)</a:t>
            </a:r>
            <a:endParaRPr lang="en-US" sz="2800" dirty="0"/>
          </a:p>
        </p:txBody>
      </p:sp>
    </p:spTree>
    <p:extLst>
      <p:ext uri="{BB962C8B-B14F-4D97-AF65-F5344CB8AC3E}">
        <p14:creationId xmlns:p14="http://schemas.microsoft.com/office/powerpoint/2010/main" val="3077426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yperphysics.phy-astr.gsu.edu/hbase/biology/imgbio/aeres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57" y="0"/>
            <a:ext cx="9528752" cy="650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91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Glycolysis</a:t>
            </a:r>
            <a:endParaRPr lang="en-US" dirty="0"/>
          </a:p>
        </p:txBody>
      </p:sp>
      <p:sp>
        <p:nvSpPr>
          <p:cNvPr id="3" name="Content Placeholder 2"/>
          <p:cNvSpPr>
            <a:spLocks noGrp="1"/>
          </p:cNvSpPr>
          <p:nvPr>
            <p:ph idx="1"/>
          </p:nvPr>
        </p:nvSpPr>
        <p:spPr>
          <a:xfrm>
            <a:off x="875201" y="1732223"/>
            <a:ext cx="10575581" cy="4195481"/>
          </a:xfrm>
        </p:spPr>
        <p:txBody>
          <a:bodyPr>
            <a:noAutofit/>
          </a:bodyPr>
          <a:lstStyle/>
          <a:p>
            <a:r>
              <a:rPr lang="en-US" sz="3200" dirty="0" smtClean="0"/>
              <a:t>Resembles </a:t>
            </a:r>
            <a:r>
              <a:rPr lang="en-US" sz="3200" dirty="0"/>
              <a:t>anaerobic </a:t>
            </a:r>
            <a:r>
              <a:rPr lang="en-US" sz="3200" dirty="0" smtClean="0"/>
              <a:t>respiration</a:t>
            </a:r>
          </a:p>
          <a:p>
            <a:r>
              <a:rPr lang="en-US" sz="3200" dirty="0" smtClean="0"/>
              <a:t>2 ATP molecules are used to break down glucose into 2 molecules of pyruvate, 4 </a:t>
            </a:r>
            <a:r>
              <a:rPr lang="en-US" sz="3200" dirty="0"/>
              <a:t>ATP molecules, and 2 NADH molecules. The pyruvate moves on to stage 2. </a:t>
            </a:r>
            <a:endParaRPr lang="en-US" sz="3200" dirty="0" smtClean="0"/>
          </a:p>
          <a:p>
            <a:r>
              <a:rPr lang="en-US" sz="3200" dirty="0" smtClean="0"/>
              <a:t>ATP </a:t>
            </a:r>
            <a:r>
              <a:rPr lang="en-US" sz="3200" dirty="0"/>
              <a:t>is used as energy. </a:t>
            </a:r>
            <a:endParaRPr lang="en-US" sz="3200" dirty="0" smtClean="0"/>
          </a:p>
          <a:p>
            <a:r>
              <a:rPr lang="en-US" sz="3200" dirty="0" smtClean="0"/>
              <a:t>The </a:t>
            </a:r>
            <a:r>
              <a:rPr lang="en-US" sz="3200" dirty="0"/>
              <a:t>NADH moves to the electron transport chain</a:t>
            </a:r>
            <a:r>
              <a:rPr lang="en-US" sz="3200" dirty="0" smtClean="0"/>
              <a:t>.  NADH is a reduced form of NAD+</a:t>
            </a:r>
            <a:endParaRPr lang="en-US" sz="3200" dirty="0"/>
          </a:p>
        </p:txBody>
      </p:sp>
    </p:spTree>
    <p:extLst>
      <p:ext uri="{BB962C8B-B14F-4D97-AF65-F5344CB8AC3E}">
        <p14:creationId xmlns:p14="http://schemas.microsoft.com/office/powerpoint/2010/main" val="1401432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05345" y="0"/>
            <a:ext cx="9716077" cy="6804747"/>
            <a:chOff x="862156" y="425594"/>
            <a:chExt cx="10620376" cy="7439026"/>
          </a:xfrm>
        </p:grpSpPr>
        <p:pic>
          <p:nvPicPr>
            <p:cNvPr id="2050" name="Picture 2" descr="https://ka-perseus-images.s3.amazonaws.com/a4dd3a00d248e902a2c6ae4054fccfa4507b410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57" y="425594"/>
              <a:ext cx="10620375" cy="29813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ka-perseus-images.s3.amazonaws.com/559df68ab7139203842786e0899f2d4685e7407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56" y="3406920"/>
              <a:ext cx="10620375" cy="4457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6243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Glycolysis</a:t>
            </a:r>
            <a:endParaRPr lang="en-US" dirty="0"/>
          </a:p>
        </p:txBody>
      </p:sp>
      <p:sp>
        <p:nvSpPr>
          <p:cNvPr id="3" name="Content Placeholder 2"/>
          <p:cNvSpPr>
            <a:spLocks noGrp="1"/>
          </p:cNvSpPr>
          <p:nvPr>
            <p:ph idx="1"/>
          </p:nvPr>
        </p:nvSpPr>
        <p:spPr>
          <a:xfrm>
            <a:off x="417512" y="1616500"/>
            <a:ext cx="11241088" cy="4763518"/>
          </a:xfrm>
        </p:spPr>
        <p:txBody>
          <a:bodyPr>
            <a:noAutofit/>
          </a:bodyPr>
          <a:lstStyle/>
          <a:p>
            <a:r>
              <a:rPr lang="en-US" sz="3200" dirty="0"/>
              <a:t>NADH and pyruvate are formed in the cytoplasm of the cell. The remainder of aerobic respiration takes place in the mitochondrion.</a:t>
            </a:r>
          </a:p>
          <a:p>
            <a:r>
              <a:rPr lang="en-US" sz="3200" dirty="0" smtClean="0"/>
              <a:t>NADH </a:t>
            </a:r>
            <a:r>
              <a:rPr lang="en-US" sz="3200" dirty="0"/>
              <a:t>cannot enter the inner chamber but it can pass its electrons to a shuttle carrier on the surface of the inner membrane and build up a supply of interior electrons. The pyruvate can enter the mitochondrion.</a:t>
            </a:r>
          </a:p>
        </p:txBody>
      </p:sp>
    </p:spTree>
    <p:extLst>
      <p:ext uri="{BB962C8B-B14F-4D97-AF65-F5344CB8AC3E}">
        <p14:creationId xmlns:p14="http://schemas.microsoft.com/office/powerpoint/2010/main" val="4139992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o100.class.uic.edu/lecturesf04am/conversio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83" y="934170"/>
            <a:ext cx="9923072" cy="53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300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of Acetyl CoA</a:t>
            </a:r>
            <a:endParaRPr lang="en-US" dirty="0"/>
          </a:p>
        </p:txBody>
      </p:sp>
      <p:sp>
        <p:nvSpPr>
          <p:cNvPr id="3" name="Content Placeholder 2"/>
          <p:cNvSpPr>
            <a:spLocks noGrp="1"/>
          </p:cNvSpPr>
          <p:nvPr>
            <p:ph idx="1"/>
          </p:nvPr>
        </p:nvSpPr>
        <p:spPr>
          <a:xfrm>
            <a:off x="646111" y="1491809"/>
            <a:ext cx="10596852" cy="4195481"/>
          </a:xfrm>
        </p:spPr>
        <p:txBody>
          <a:bodyPr>
            <a:noAutofit/>
          </a:bodyPr>
          <a:lstStyle/>
          <a:p>
            <a:r>
              <a:rPr lang="en-US" sz="3200" dirty="0" smtClean="0"/>
              <a:t>Both Pyruvate are further oxidized, </a:t>
            </a:r>
            <a:r>
              <a:rPr lang="en-US" sz="3200" dirty="0"/>
              <a:t>removing the carbon and oxygen atoms of a carboxyl group leaving two acetyl groups. </a:t>
            </a:r>
          </a:p>
          <a:p>
            <a:r>
              <a:rPr lang="en-US" sz="3200" dirty="0" smtClean="0"/>
              <a:t>The two </a:t>
            </a:r>
            <a:r>
              <a:rPr lang="en-US" sz="3200" dirty="0"/>
              <a:t>acetyl groups give 2 electrons to NAD+ </a:t>
            </a:r>
            <a:r>
              <a:rPr lang="en-US" sz="3200" dirty="0" smtClean="0"/>
              <a:t>to form 2 molecules of NADH and </a:t>
            </a:r>
            <a:r>
              <a:rPr lang="en-US" sz="3200" dirty="0"/>
              <a:t>Co-enzyme A </a:t>
            </a:r>
            <a:r>
              <a:rPr lang="en-US" sz="3200" dirty="0" smtClean="0"/>
              <a:t>attaches to the acetyl groups to </a:t>
            </a:r>
            <a:r>
              <a:rPr lang="en-US" sz="3200" dirty="0"/>
              <a:t>form Acetyl CoA. Acetyl CoA is a large unstable molecule</a:t>
            </a:r>
            <a:r>
              <a:rPr lang="en-US" sz="3200" dirty="0" smtClean="0"/>
              <a:t>. Which means it has a lot of potential energy.</a:t>
            </a:r>
            <a:endParaRPr lang="en-US" sz="3200" dirty="0"/>
          </a:p>
        </p:txBody>
      </p:sp>
    </p:spTree>
    <p:extLst>
      <p:ext uri="{BB962C8B-B14F-4D97-AF65-F5344CB8AC3E}">
        <p14:creationId xmlns:p14="http://schemas.microsoft.com/office/powerpoint/2010/main" val="4096301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of Acetyl CoA</a:t>
            </a:r>
          </a:p>
        </p:txBody>
      </p:sp>
      <p:sp>
        <p:nvSpPr>
          <p:cNvPr id="3" name="Content Placeholder 2"/>
          <p:cNvSpPr>
            <a:spLocks noGrp="1"/>
          </p:cNvSpPr>
          <p:nvPr>
            <p:ph idx="1"/>
          </p:nvPr>
        </p:nvSpPr>
        <p:spPr/>
        <p:txBody>
          <a:bodyPr>
            <a:normAutofit/>
          </a:bodyPr>
          <a:lstStyle/>
          <a:p>
            <a:r>
              <a:rPr lang="en-US" sz="3600" dirty="0"/>
              <a:t>Acetyl CoA can enter the Krebs cycle </a:t>
            </a:r>
            <a:r>
              <a:rPr lang="en-US" sz="3600" dirty="0" smtClean="0"/>
              <a:t>(Citric </a:t>
            </a:r>
            <a:r>
              <a:rPr lang="en-US" sz="3600" dirty="0"/>
              <a:t>Acid Cycle). Acetyl CoA moves into the mitochondrial matrix using facilitated transport and is completely dismantled by enzymes in the mitochondria.</a:t>
            </a:r>
          </a:p>
        </p:txBody>
      </p:sp>
    </p:spTree>
    <p:extLst>
      <p:ext uri="{BB962C8B-B14F-4D97-AF65-F5344CB8AC3E}">
        <p14:creationId xmlns:p14="http://schemas.microsoft.com/office/powerpoint/2010/main" val="37732082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Krebs Cycle</a:t>
            </a:r>
            <a:endParaRPr lang="en-US" dirty="0"/>
          </a:p>
        </p:txBody>
      </p:sp>
      <p:sp>
        <p:nvSpPr>
          <p:cNvPr id="3" name="Content Placeholder 2"/>
          <p:cNvSpPr>
            <a:spLocks noGrp="1"/>
          </p:cNvSpPr>
          <p:nvPr>
            <p:ph idx="1"/>
          </p:nvPr>
        </p:nvSpPr>
        <p:spPr>
          <a:xfrm>
            <a:off x="1104293" y="1574937"/>
            <a:ext cx="8946541" cy="4195481"/>
          </a:xfrm>
        </p:spPr>
        <p:txBody>
          <a:bodyPr>
            <a:normAutofit lnSpcReduction="10000"/>
          </a:bodyPr>
          <a:lstStyle/>
          <a:p>
            <a:r>
              <a:rPr lang="en-US" sz="4000" dirty="0"/>
              <a:t>During the Krebs cycle pyruvate is dismantled producing carbon dioxide and 2 more ATP. At this point you have only made 4 </a:t>
            </a:r>
            <a:r>
              <a:rPr lang="en-US" sz="4000" dirty="0" smtClean="0"/>
              <a:t>net ATP, 6 ATP total. </a:t>
            </a:r>
            <a:r>
              <a:rPr lang="en-US" sz="4000" dirty="0"/>
              <a:t>The </a:t>
            </a:r>
            <a:r>
              <a:rPr lang="en-US" sz="4000" dirty="0" smtClean="0"/>
              <a:t>other 32 are </a:t>
            </a:r>
            <a:r>
              <a:rPr lang="en-US" sz="4000" dirty="0"/>
              <a:t>made in the electron transport chain. </a:t>
            </a:r>
          </a:p>
        </p:txBody>
      </p:sp>
    </p:spTree>
    <p:extLst>
      <p:ext uri="{BB962C8B-B14F-4D97-AF65-F5344CB8AC3E}">
        <p14:creationId xmlns:p14="http://schemas.microsoft.com/office/powerpoint/2010/main" val="2547994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krebs cy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940" y="31978"/>
            <a:ext cx="9856170" cy="682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7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Krebs Cycle</a:t>
            </a:r>
            <a:endParaRPr lang="en-US" dirty="0"/>
          </a:p>
        </p:txBody>
      </p:sp>
      <p:sp>
        <p:nvSpPr>
          <p:cNvPr id="3" name="Content Placeholder 2"/>
          <p:cNvSpPr>
            <a:spLocks noGrp="1"/>
          </p:cNvSpPr>
          <p:nvPr>
            <p:ph idx="1"/>
          </p:nvPr>
        </p:nvSpPr>
        <p:spPr>
          <a:xfrm>
            <a:off x="646111" y="1616500"/>
            <a:ext cx="10783889" cy="4195481"/>
          </a:xfrm>
        </p:spPr>
        <p:txBody>
          <a:bodyPr>
            <a:noAutofit/>
          </a:bodyPr>
          <a:lstStyle/>
          <a:p>
            <a:r>
              <a:rPr lang="en-US" sz="3200" dirty="0" smtClean="0"/>
              <a:t>The </a:t>
            </a:r>
            <a:r>
              <a:rPr lang="en-US" sz="3200" dirty="0"/>
              <a:t>Krebs cycle converts GDP to GTP (guanine tri-phosphate) where the terminal phosphate is eventually transferred to </a:t>
            </a:r>
            <a:r>
              <a:rPr lang="en-US" sz="3200" dirty="0" smtClean="0"/>
              <a:t>ADP to form ATP. </a:t>
            </a:r>
            <a:endParaRPr lang="en-US" sz="3200" dirty="0"/>
          </a:p>
          <a:p>
            <a:r>
              <a:rPr lang="en-US" sz="3200" dirty="0"/>
              <a:t>It is unknown why the Krebs cycle uses GDP instead of ADP. </a:t>
            </a:r>
          </a:p>
          <a:p>
            <a:r>
              <a:rPr lang="en-US" sz="3200" dirty="0"/>
              <a:t>At this point glucose has been taken apart with only 4 </a:t>
            </a:r>
            <a:r>
              <a:rPr lang="en-US" sz="3200" dirty="0" smtClean="0"/>
              <a:t>net ATP </a:t>
            </a:r>
            <a:r>
              <a:rPr lang="en-US" sz="3200" dirty="0"/>
              <a:t>produced-2 from glycolysis and 2 from GTPs. </a:t>
            </a:r>
          </a:p>
          <a:p>
            <a:endParaRPr lang="en-US" sz="3200" dirty="0"/>
          </a:p>
        </p:txBody>
      </p:sp>
    </p:spTree>
    <p:extLst>
      <p:ext uri="{BB962C8B-B14F-4D97-AF65-F5344CB8AC3E}">
        <p14:creationId xmlns:p14="http://schemas.microsoft.com/office/powerpoint/2010/main" val="2134886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Pigments of Photosynthesis</a:t>
            </a:r>
            <a:endParaRPr lang="en-US" dirty="0"/>
          </a:p>
        </p:txBody>
      </p:sp>
      <p:sp>
        <p:nvSpPr>
          <p:cNvPr id="3" name="Content Placeholder 2"/>
          <p:cNvSpPr>
            <a:spLocks noGrp="1"/>
          </p:cNvSpPr>
          <p:nvPr>
            <p:ph idx="1"/>
          </p:nvPr>
        </p:nvSpPr>
        <p:spPr>
          <a:xfrm>
            <a:off x="472966" y="2052918"/>
            <a:ext cx="10941268" cy="4195481"/>
          </a:xfrm>
        </p:spPr>
        <p:txBody>
          <a:bodyPr>
            <a:noAutofit/>
          </a:bodyPr>
          <a:lstStyle/>
          <a:p>
            <a:r>
              <a:rPr lang="en-US" sz="3600" dirty="0"/>
              <a:t>The pigments in the plant absorb light. </a:t>
            </a:r>
            <a:endParaRPr lang="en-US" sz="3600" dirty="0" smtClean="0"/>
          </a:p>
          <a:p>
            <a:pPr lvl="1"/>
            <a:r>
              <a:rPr lang="en-US" sz="3200" dirty="0" smtClean="0"/>
              <a:t>Different </a:t>
            </a:r>
            <a:r>
              <a:rPr lang="en-US" sz="3200" dirty="0"/>
              <a:t>pigments absorb different wavelengths. </a:t>
            </a:r>
            <a:endParaRPr lang="en-US" sz="3200" dirty="0" smtClean="0"/>
          </a:p>
          <a:p>
            <a:pPr lvl="2"/>
            <a:r>
              <a:rPr lang="en-US" sz="2800" dirty="0" smtClean="0"/>
              <a:t>White </a:t>
            </a:r>
            <a:r>
              <a:rPr lang="en-US" sz="2800" dirty="0"/>
              <a:t>absorbs no light, </a:t>
            </a:r>
            <a:endParaRPr lang="en-US" sz="2800" dirty="0" smtClean="0"/>
          </a:p>
          <a:p>
            <a:pPr lvl="2"/>
            <a:r>
              <a:rPr lang="en-US" sz="2800" dirty="0" smtClean="0"/>
              <a:t>black </a:t>
            </a:r>
            <a:r>
              <a:rPr lang="en-US" sz="2800" dirty="0"/>
              <a:t>absorbs all light. </a:t>
            </a:r>
            <a:endParaRPr lang="en-US" sz="2800" dirty="0" smtClean="0"/>
          </a:p>
          <a:p>
            <a:pPr lvl="2"/>
            <a:r>
              <a:rPr lang="en-US" sz="2800" dirty="0" smtClean="0"/>
              <a:t>Green </a:t>
            </a:r>
            <a:r>
              <a:rPr lang="en-US" sz="2800" dirty="0"/>
              <a:t>absorbs red, blue and violet and reflects green</a:t>
            </a:r>
            <a:r>
              <a:rPr lang="en-US" sz="2800" dirty="0" smtClean="0"/>
              <a:t>.</a:t>
            </a:r>
          </a:p>
          <a:p>
            <a:pPr lvl="1"/>
            <a:r>
              <a:rPr lang="en-US" sz="3200" dirty="0" smtClean="0"/>
              <a:t>Found in the plastid organelles (chloroplast, </a:t>
            </a:r>
            <a:r>
              <a:rPr lang="en-US" sz="3200" dirty="0" err="1" smtClean="0"/>
              <a:t>chromoplasts</a:t>
            </a:r>
            <a:r>
              <a:rPr lang="en-US" sz="3200" dirty="0" smtClean="0"/>
              <a:t>, </a:t>
            </a:r>
            <a:r>
              <a:rPr lang="en-US" sz="3200" dirty="0" err="1" smtClean="0"/>
              <a:t>etc</a:t>
            </a:r>
            <a:r>
              <a:rPr lang="en-US" sz="3200" dirty="0" smtClean="0"/>
              <a:t>)</a:t>
            </a:r>
          </a:p>
          <a:p>
            <a:pPr lvl="1"/>
            <a:endParaRPr lang="en-US" sz="3200" dirty="0"/>
          </a:p>
        </p:txBody>
      </p:sp>
    </p:spTree>
    <p:extLst>
      <p:ext uri="{BB962C8B-B14F-4D97-AF65-F5344CB8AC3E}">
        <p14:creationId xmlns:p14="http://schemas.microsoft.com/office/powerpoint/2010/main" val="17387872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Krebs Cycle</a:t>
            </a:r>
            <a:endParaRPr lang="en-US" dirty="0"/>
          </a:p>
        </p:txBody>
      </p:sp>
      <p:sp>
        <p:nvSpPr>
          <p:cNvPr id="3" name="Content Placeholder 2"/>
          <p:cNvSpPr>
            <a:spLocks noGrp="1"/>
          </p:cNvSpPr>
          <p:nvPr>
            <p:ph idx="1"/>
          </p:nvPr>
        </p:nvSpPr>
        <p:spPr/>
        <p:txBody>
          <a:bodyPr>
            <a:normAutofit/>
          </a:bodyPr>
          <a:lstStyle/>
          <a:p>
            <a:r>
              <a:rPr lang="en-US" sz="3200" dirty="0"/>
              <a:t>The remainder of the ATP will be created from the hydrogens linked on the electron </a:t>
            </a:r>
            <a:r>
              <a:rPr lang="en-US" sz="3200" dirty="0" smtClean="0"/>
              <a:t>carriers NADH and FADH2. </a:t>
            </a:r>
            <a:endParaRPr lang="en-US" sz="3200" dirty="0"/>
          </a:p>
          <a:p>
            <a:r>
              <a:rPr lang="en-US" sz="3200" dirty="0"/>
              <a:t>Glycolysis-2 NADH</a:t>
            </a:r>
          </a:p>
          <a:p>
            <a:r>
              <a:rPr lang="en-US" sz="3200" dirty="0"/>
              <a:t>Pyruvate to Acetyl CoA-2 </a:t>
            </a:r>
            <a:r>
              <a:rPr lang="en-US" sz="3200" dirty="0" smtClean="0"/>
              <a:t>NADH</a:t>
            </a:r>
            <a:endParaRPr lang="en-US" sz="3200" dirty="0"/>
          </a:p>
        </p:txBody>
      </p:sp>
    </p:spTree>
    <p:extLst>
      <p:ext uri="{BB962C8B-B14F-4D97-AF65-F5344CB8AC3E}">
        <p14:creationId xmlns:p14="http://schemas.microsoft.com/office/powerpoint/2010/main" val="24822287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Krebs Cycle</a:t>
            </a:r>
            <a:endParaRPr lang="en-US" dirty="0"/>
          </a:p>
        </p:txBody>
      </p:sp>
      <p:sp>
        <p:nvSpPr>
          <p:cNvPr id="3" name="Content Placeholder 2"/>
          <p:cNvSpPr>
            <a:spLocks noGrp="1"/>
          </p:cNvSpPr>
          <p:nvPr>
            <p:ph idx="1"/>
          </p:nvPr>
        </p:nvSpPr>
        <p:spPr/>
        <p:txBody>
          <a:bodyPr>
            <a:normAutofit/>
          </a:bodyPr>
          <a:lstStyle/>
          <a:p>
            <a:r>
              <a:rPr lang="en-US" sz="3600" dirty="0"/>
              <a:t>Citric Acid Cycle (8 steps involved):</a:t>
            </a:r>
          </a:p>
          <a:p>
            <a:pPr lvl="1"/>
            <a:r>
              <a:rPr lang="en-US" sz="3200" dirty="0"/>
              <a:t>step </a:t>
            </a:r>
            <a:r>
              <a:rPr lang="en-US" sz="3200" dirty="0" smtClean="0"/>
              <a:t>3- 2 </a:t>
            </a:r>
            <a:r>
              <a:rPr lang="en-US" sz="3200" dirty="0"/>
              <a:t>NADH</a:t>
            </a:r>
          </a:p>
          <a:p>
            <a:pPr lvl="1"/>
            <a:r>
              <a:rPr lang="en-US" sz="3200" dirty="0"/>
              <a:t>step </a:t>
            </a:r>
            <a:r>
              <a:rPr lang="en-US" sz="3200" dirty="0" smtClean="0"/>
              <a:t>4- 2 </a:t>
            </a:r>
            <a:r>
              <a:rPr lang="en-US" sz="3200" dirty="0"/>
              <a:t>NADH</a:t>
            </a:r>
          </a:p>
          <a:p>
            <a:pPr lvl="1"/>
            <a:r>
              <a:rPr lang="en-US" sz="3200" dirty="0"/>
              <a:t>step </a:t>
            </a:r>
            <a:r>
              <a:rPr lang="en-US" sz="3200" dirty="0" smtClean="0"/>
              <a:t>6- 2 </a:t>
            </a:r>
            <a:r>
              <a:rPr lang="en-US" sz="3200" dirty="0"/>
              <a:t>FADH</a:t>
            </a:r>
            <a:r>
              <a:rPr lang="en-US" sz="3200" baseline="-25000" dirty="0"/>
              <a:t>2</a:t>
            </a:r>
            <a:endParaRPr lang="en-US" sz="3200" dirty="0"/>
          </a:p>
          <a:p>
            <a:pPr lvl="1"/>
            <a:r>
              <a:rPr lang="en-US" sz="3200" dirty="0"/>
              <a:t>step </a:t>
            </a:r>
            <a:r>
              <a:rPr lang="en-US" sz="3200" dirty="0" smtClean="0"/>
              <a:t>8- 2 </a:t>
            </a:r>
            <a:r>
              <a:rPr lang="en-US" sz="3200" dirty="0"/>
              <a:t>NADH</a:t>
            </a:r>
          </a:p>
          <a:p>
            <a:pPr lvl="2"/>
            <a:r>
              <a:rPr lang="en-US" sz="2800" dirty="0"/>
              <a:t>TOTAL 24 electrons</a:t>
            </a:r>
          </a:p>
          <a:p>
            <a:endParaRPr lang="en-US" sz="3600" dirty="0"/>
          </a:p>
        </p:txBody>
      </p:sp>
    </p:spTree>
    <p:extLst>
      <p:ext uri="{BB962C8B-B14F-4D97-AF65-F5344CB8AC3E}">
        <p14:creationId xmlns:p14="http://schemas.microsoft.com/office/powerpoint/2010/main" val="495569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2/27/2508_The_Electron_Transport_Ch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0" y="0"/>
            <a:ext cx="99738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124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Transport Chain (ETC)</a:t>
            </a:r>
            <a:endParaRPr lang="en-US" dirty="0"/>
          </a:p>
        </p:txBody>
      </p:sp>
      <p:sp>
        <p:nvSpPr>
          <p:cNvPr id="3" name="Content Placeholder 2"/>
          <p:cNvSpPr>
            <a:spLocks noGrp="1"/>
          </p:cNvSpPr>
          <p:nvPr>
            <p:ph idx="1"/>
          </p:nvPr>
        </p:nvSpPr>
        <p:spPr>
          <a:xfrm>
            <a:off x="436418" y="1554154"/>
            <a:ext cx="11076709" cy="4195481"/>
          </a:xfrm>
        </p:spPr>
        <p:txBody>
          <a:bodyPr>
            <a:noAutofit/>
          </a:bodyPr>
          <a:lstStyle/>
          <a:p>
            <a:r>
              <a:rPr lang="en-US" sz="3600" dirty="0"/>
              <a:t>The electron carriers in the chain are positioned so that the electrons travel in a zig zag manner from the inner to the outer surface of the membrane. Each time the electrons travel to the inside surface, the electrons pick up 2 H</a:t>
            </a:r>
            <a:r>
              <a:rPr lang="en-US" sz="3600" baseline="30000" dirty="0"/>
              <a:t>+.</a:t>
            </a:r>
            <a:r>
              <a:rPr lang="en-US" sz="3600" dirty="0"/>
              <a:t> On the outside they release 2 H</a:t>
            </a:r>
            <a:r>
              <a:rPr lang="en-US" sz="3600" baseline="30000" dirty="0"/>
              <a:t>+</a:t>
            </a:r>
            <a:r>
              <a:rPr lang="en-US" sz="3600" dirty="0"/>
              <a:t>. Actual number of protons moved is not known but at least 6 are moved.</a:t>
            </a:r>
          </a:p>
          <a:p>
            <a:endParaRPr lang="en-US" sz="3600" dirty="0"/>
          </a:p>
        </p:txBody>
      </p:sp>
    </p:spTree>
    <p:extLst>
      <p:ext uri="{BB962C8B-B14F-4D97-AF65-F5344CB8AC3E}">
        <p14:creationId xmlns:p14="http://schemas.microsoft.com/office/powerpoint/2010/main" val="39009676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ETC</a:t>
            </a:r>
            <a:endParaRPr lang="en-US" dirty="0"/>
          </a:p>
        </p:txBody>
      </p:sp>
      <p:sp>
        <p:nvSpPr>
          <p:cNvPr id="3" name="Content Placeholder 2"/>
          <p:cNvSpPr>
            <a:spLocks noGrp="1"/>
          </p:cNvSpPr>
          <p:nvPr>
            <p:ph idx="1"/>
          </p:nvPr>
        </p:nvSpPr>
        <p:spPr>
          <a:xfrm>
            <a:off x="646111" y="1429463"/>
            <a:ext cx="11178744" cy="4195481"/>
          </a:xfrm>
        </p:spPr>
        <p:txBody>
          <a:bodyPr>
            <a:noAutofit/>
          </a:bodyPr>
          <a:lstStyle/>
          <a:p>
            <a:r>
              <a:rPr lang="en-US" sz="3200" dirty="0"/>
              <a:t>There is a proton gradient formed between the outer and inner membrane because of a pH and electric charge difference. This difference allows the H</a:t>
            </a:r>
            <a:r>
              <a:rPr lang="en-US" sz="3200" baseline="30000" dirty="0"/>
              <a:t>+</a:t>
            </a:r>
            <a:r>
              <a:rPr lang="en-US" sz="3200" dirty="0"/>
              <a:t> to flow through channels called ATP </a:t>
            </a:r>
            <a:r>
              <a:rPr lang="en-US" sz="3200" dirty="0" smtClean="0"/>
              <a:t>synthase using diffusion. </a:t>
            </a:r>
            <a:r>
              <a:rPr lang="en-US" sz="3200" dirty="0"/>
              <a:t>As H</a:t>
            </a:r>
            <a:r>
              <a:rPr lang="en-US" sz="3200" baseline="30000" dirty="0"/>
              <a:t>+</a:t>
            </a:r>
            <a:r>
              <a:rPr lang="en-US" sz="3200" dirty="0"/>
              <a:t> flows through the channels ATP is formed from ADP and a phosphate.</a:t>
            </a:r>
          </a:p>
          <a:p>
            <a:r>
              <a:rPr lang="en-US" sz="3200" dirty="0"/>
              <a:t>3 ATPs are made from 1 NADH</a:t>
            </a:r>
          </a:p>
          <a:p>
            <a:r>
              <a:rPr lang="en-US" sz="3200" dirty="0"/>
              <a:t>2 ATPs are made from FADH</a:t>
            </a:r>
            <a:r>
              <a:rPr lang="en-US" sz="3200" baseline="-25000" dirty="0"/>
              <a:t>2</a:t>
            </a:r>
            <a:r>
              <a:rPr lang="en-US" sz="3200" dirty="0"/>
              <a:t>.</a:t>
            </a:r>
          </a:p>
        </p:txBody>
      </p:sp>
    </p:spTree>
    <p:extLst>
      <p:ext uri="{BB962C8B-B14F-4D97-AF65-F5344CB8AC3E}">
        <p14:creationId xmlns:p14="http://schemas.microsoft.com/office/powerpoint/2010/main" val="1866228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ETC</a:t>
            </a:r>
            <a:endParaRPr lang="en-US" dirty="0"/>
          </a:p>
        </p:txBody>
      </p:sp>
      <p:sp>
        <p:nvSpPr>
          <p:cNvPr id="3" name="Content Placeholder 2"/>
          <p:cNvSpPr>
            <a:spLocks noGrp="1"/>
          </p:cNvSpPr>
          <p:nvPr>
            <p:ph idx="1"/>
          </p:nvPr>
        </p:nvSpPr>
        <p:spPr>
          <a:xfrm>
            <a:off x="187036" y="2052918"/>
            <a:ext cx="11326091" cy="4195481"/>
          </a:xfrm>
        </p:spPr>
        <p:txBody>
          <a:bodyPr>
            <a:noAutofit/>
          </a:bodyPr>
          <a:lstStyle/>
          <a:p>
            <a:r>
              <a:rPr lang="en-US" sz="3600" dirty="0"/>
              <a:t>At max efficiency the electron transport chain will produce </a:t>
            </a:r>
            <a:r>
              <a:rPr lang="en-US" sz="3600" dirty="0" smtClean="0"/>
              <a:t>32 </a:t>
            </a:r>
            <a:r>
              <a:rPr lang="en-US" sz="3600" dirty="0"/>
              <a:t>ATP. Adding that to the </a:t>
            </a:r>
            <a:r>
              <a:rPr lang="en-US" sz="3600" dirty="0" smtClean="0"/>
              <a:t>six from </a:t>
            </a:r>
            <a:r>
              <a:rPr lang="en-US" sz="3600" dirty="0"/>
              <a:t>glycolysis and Krebs cycle you make 38 ATP which equals 277.4 Kcal of energy. </a:t>
            </a:r>
          </a:p>
          <a:p>
            <a:r>
              <a:rPr lang="en-US" sz="3600" dirty="0"/>
              <a:t>This approximately a </a:t>
            </a:r>
            <a:r>
              <a:rPr lang="en-US" sz="3600" dirty="0" smtClean="0"/>
              <a:t>32% </a:t>
            </a:r>
            <a:r>
              <a:rPr lang="en-US" sz="3600" dirty="0"/>
              <a:t>efficiency rate. </a:t>
            </a:r>
            <a:r>
              <a:rPr lang="en-US" sz="3600" dirty="0" smtClean="0"/>
              <a:t>The remainder of the energy </a:t>
            </a:r>
            <a:r>
              <a:rPr lang="en-US" sz="3600" dirty="0"/>
              <a:t>is lost as heat.</a:t>
            </a:r>
          </a:p>
        </p:txBody>
      </p:sp>
    </p:spTree>
    <p:extLst>
      <p:ext uri="{BB962C8B-B14F-4D97-AF65-F5344CB8AC3E}">
        <p14:creationId xmlns:p14="http://schemas.microsoft.com/office/powerpoint/2010/main" val="29134603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0416" y="1447800"/>
            <a:ext cx="11724362" cy="3329581"/>
          </a:xfrm>
        </p:spPr>
        <p:txBody>
          <a:bodyPr/>
          <a:lstStyle/>
          <a:p>
            <a:r>
              <a:rPr lang="en-US" dirty="0" smtClean="0"/>
              <a:t>Fermentation/Anaerobic Respiration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52852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50730" y="2052918"/>
            <a:ext cx="10622070" cy="4195481"/>
          </a:xfrm>
        </p:spPr>
        <p:txBody>
          <a:bodyPr>
            <a:noAutofit/>
          </a:bodyPr>
          <a:lstStyle/>
          <a:p>
            <a:r>
              <a:rPr lang="en-US" sz="3200" dirty="0" smtClean="0"/>
              <a:t>Used by obligate anaerobic organisms as their primary method of ATP production</a:t>
            </a:r>
          </a:p>
          <a:p>
            <a:r>
              <a:rPr lang="en-US" sz="3200" dirty="0" smtClean="0"/>
              <a:t>Used by facultative anaerobic organisms as a backup method when oxygen is scarce but they can fully sustain themselves with it</a:t>
            </a:r>
          </a:p>
          <a:p>
            <a:r>
              <a:rPr lang="en-US" sz="3200" dirty="0" smtClean="0"/>
              <a:t>Used by obligate aerobic organisms as a backup when oxygen is scarce but it cannot be sustained for long</a:t>
            </a:r>
            <a:endParaRPr lang="en-US" sz="3200" dirty="0"/>
          </a:p>
        </p:txBody>
      </p:sp>
    </p:spTree>
    <p:extLst>
      <p:ext uri="{BB962C8B-B14F-4D97-AF65-F5344CB8AC3E}">
        <p14:creationId xmlns:p14="http://schemas.microsoft.com/office/powerpoint/2010/main" val="9051997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a:t>
            </a:r>
            <a:endParaRPr lang="en-US" dirty="0"/>
          </a:p>
        </p:txBody>
      </p:sp>
      <p:sp>
        <p:nvSpPr>
          <p:cNvPr id="3" name="Content Placeholder 2"/>
          <p:cNvSpPr>
            <a:spLocks noGrp="1"/>
          </p:cNvSpPr>
          <p:nvPr>
            <p:ph idx="1"/>
          </p:nvPr>
        </p:nvSpPr>
        <p:spPr/>
        <p:txBody>
          <a:bodyPr>
            <a:normAutofit/>
          </a:bodyPr>
          <a:lstStyle/>
          <a:p>
            <a:r>
              <a:rPr lang="en-US" sz="2800" dirty="0" smtClean="0"/>
              <a:t>Starts with the process of Glycolysis to reduce 1 molecule of glucose into 2 molecules of pyruvate</a:t>
            </a:r>
          </a:p>
          <a:p>
            <a:r>
              <a:rPr lang="en-US" sz="2800" dirty="0" smtClean="0"/>
              <a:t>Depending on the type of organism they can either do alcoholic or lactic acid fermentation to finish breaking down the pyruvate and oxidize NADH</a:t>
            </a:r>
          </a:p>
          <a:p>
            <a:r>
              <a:rPr lang="en-US" sz="2800" dirty="0" smtClean="0"/>
              <a:t>Still only nets 2 molecules of ATP</a:t>
            </a:r>
          </a:p>
          <a:p>
            <a:endParaRPr lang="en-US" sz="2800" dirty="0"/>
          </a:p>
        </p:txBody>
      </p:sp>
    </p:spTree>
    <p:extLst>
      <p:ext uri="{BB962C8B-B14F-4D97-AF65-F5344CB8AC3E}">
        <p14:creationId xmlns:p14="http://schemas.microsoft.com/office/powerpoint/2010/main" val="695121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Alcoholic Fermentation</a:t>
            </a:r>
            <a:endParaRPr lang="en-US" dirty="0"/>
          </a:p>
        </p:txBody>
      </p:sp>
      <p:sp>
        <p:nvSpPr>
          <p:cNvPr id="3" name="Content Placeholder 2"/>
          <p:cNvSpPr>
            <a:spLocks noGrp="1"/>
          </p:cNvSpPr>
          <p:nvPr>
            <p:ph idx="1"/>
          </p:nvPr>
        </p:nvSpPr>
        <p:spPr>
          <a:xfrm>
            <a:off x="225469" y="1576929"/>
            <a:ext cx="11311001" cy="4195481"/>
          </a:xfrm>
        </p:spPr>
        <p:txBody>
          <a:bodyPr>
            <a:noAutofit/>
          </a:bodyPr>
          <a:lstStyle/>
          <a:p>
            <a:r>
              <a:rPr lang="en-US" sz="3200" dirty="0" smtClean="0"/>
              <a:t>Alcoholic Fermentation oxidizes pyruvate into ethyl alcohol  (C2H5OH) and oxidizes NADH into NAD+ so that glycolysis can start again</a:t>
            </a:r>
          </a:p>
          <a:p>
            <a:r>
              <a:rPr lang="en-US" sz="3200" dirty="0" smtClean="0"/>
              <a:t>Ethyl Alcohol is a byproduct </a:t>
            </a:r>
          </a:p>
          <a:p>
            <a:r>
              <a:rPr lang="en-US" sz="3200" dirty="0" smtClean="0"/>
              <a:t>Also produces CO2 gas</a:t>
            </a:r>
          </a:p>
          <a:p>
            <a:r>
              <a:rPr lang="en-US" sz="3200" dirty="0" smtClean="0"/>
              <a:t>Used by various types of bacteria and yeast </a:t>
            </a:r>
          </a:p>
          <a:p>
            <a:pPr lvl="1"/>
            <a:r>
              <a:rPr lang="en-US" sz="2800" dirty="0" smtClean="0"/>
              <a:t>Can be used to make various alcoholic beverages and bread (CO2 bubbles trapped in the dough cause bread to rise)</a:t>
            </a:r>
            <a:endParaRPr lang="en-US" sz="2800" dirty="0"/>
          </a:p>
        </p:txBody>
      </p:sp>
    </p:spTree>
    <p:extLst>
      <p:ext uri="{BB962C8B-B14F-4D97-AF65-F5344CB8AC3E}">
        <p14:creationId xmlns:p14="http://schemas.microsoft.com/office/powerpoint/2010/main" val="2113386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Pigments of Photosynthesis</a:t>
            </a:r>
          </a:p>
        </p:txBody>
      </p:sp>
      <p:sp>
        <p:nvSpPr>
          <p:cNvPr id="3" name="Content Placeholder 2"/>
          <p:cNvSpPr>
            <a:spLocks noGrp="1"/>
          </p:cNvSpPr>
          <p:nvPr>
            <p:ph idx="1"/>
          </p:nvPr>
        </p:nvSpPr>
        <p:spPr>
          <a:xfrm>
            <a:off x="331077" y="1853248"/>
            <a:ext cx="11335406" cy="4195481"/>
          </a:xfrm>
        </p:spPr>
        <p:txBody>
          <a:bodyPr>
            <a:noAutofit/>
          </a:bodyPr>
          <a:lstStyle/>
          <a:p>
            <a:r>
              <a:rPr lang="en-US" sz="4000" dirty="0" smtClean="0"/>
              <a:t>3 pigment types</a:t>
            </a:r>
            <a:endParaRPr lang="en-US" sz="4000" dirty="0"/>
          </a:p>
          <a:p>
            <a:pPr lvl="1"/>
            <a:r>
              <a:rPr lang="en-US" sz="3600" dirty="0"/>
              <a:t>C</a:t>
            </a:r>
            <a:r>
              <a:rPr lang="en-US" sz="3600" dirty="0" smtClean="0"/>
              <a:t>hlorophyll </a:t>
            </a:r>
            <a:r>
              <a:rPr lang="en-US" sz="3600" dirty="0"/>
              <a:t>a-main pigment involved in converting light energy to chemical energy in photosynthesis.</a:t>
            </a:r>
          </a:p>
          <a:p>
            <a:pPr lvl="1"/>
            <a:r>
              <a:rPr lang="en-US" sz="3600" dirty="0"/>
              <a:t>C</a:t>
            </a:r>
            <a:r>
              <a:rPr lang="en-US" sz="3600" dirty="0" smtClean="0"/>
              <a:t>hlorophyll </a:t>
            </a:r>
            <a:r>
              <a:rPr lang="en-US" sz="3600" dirty="0"/>
              <a:t>b-similar to chlorophyll a</a:t>
            </a:r>
          </a:p>
          <a:p>
            <a:endParaRPr lang="en-US" sz="4000" dirty="0"/>
          </a:p>
        </p:txBody>
      </p:sp>
    </p:spTree>
    <p:extLst>
      <p:ext uri="{BB962C8B-B14F-4D97-AF65-F5344CB8AC3E}">
        <p14:creationId xmlns:p14="http://schemas.microsoft.com/office/powerpoint/2010/main" val="25507897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lcoholic fer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45" y="114407"/>
            <a:ext cx="9777565" cy="664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449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Lactic Acid Fermentation</a:t>
            </a:r>
            <a:endParaRPr lang="en-US" dirty="0"/>
          </a:p>
        </p:txBody>
      </p:sp>
      <p:sp>
        <p:nvSpPr>
          <p:cNvPr id="3" name="Content Placeholder 2"/>
          <p:cNvSpPr>
            <a:spLocks noGrp="1"/>
          </p:cNvSpPr>
          <p:nvPr>
            <p:ph idx="1"/>
          </p:nvPr>
        </p:nvSpPr>
        <p:spPr>
          <a:xfrm>
            <a:off x="187890" y="2052918"/>
            <a:ext cx="11473842" cy="4195481"/>
          </a:xfrm>
        </p:spPr>
        <p:txBody>
          <a:bodyPr>
            <a:normAutofit fontScale="85000" lnSpcReduction="20000"/>
          </a:bodyPr>
          <a:lstStyle/>
          <a:p>
            <a:r>
              <a:rPr lang="en-US" sz="3200" dirty="0" smtClean="0"/>
              <a:t>Lactic Acid Fermentation </a:t>
            </a:r>
            <a:r>
              <a:rPr lang="en-US" sz="3200" dirty="0"/>
              <a:t>oxidizes pyruvate into </a:t>
            </a:r>
            <a:r>
              <a:rPr lang="en-US" sz="3200" dirty="0" smtClean="0"/>
              <a:t>lactic acid which further breaks down into lactate and </a:t>
            </a:r>
            <a:r>
              <a:rPr lang="en-US" sz="3200" dirty="0"/>
              <a:t>oxidizes NADH into NAD+ so that glycolysis can start again</a:t>
            </a:r>
          </a:p>
          <a:p>
            <a:r>
              <a:rPr lang="en-US" sz="3200" dirty="0" smtClean="0"/>
              <a:t>Lactic Acid is </a:t>
            </a:r>
            <a:r>
              <a:rPr lang="en-US" sz="3200" dirty="0"/>
              <a:t>a byproduct </a:t>
            </a:r>
          </a:p>
          <a:p>
            <a:r>
              <a:rPr lang="en-US" sz="3200" dirty="0" smtClean="0"/>
              <a:t>The reduction of lactic acid into lactate means that there is no carbon dioxide production</a:t>
            </a:r>
            <a:endParaRPr lang="en-US" sz="3200" dirty="0"/>
          </a:p>
          <a:p>
            <a:r>
              <a:rPr lang="en-US" sz="3200" dirty="0"/>
              <a:t>Used by various types of bacteria and </a:t>
            </a:r>
            <a:r>
              <a:rPr lang="en-US" sz="3200" dirty="0" smtClean="0"/>
              <a:t>fungi</a:t>
            </a:r>
            <a:endParaRPr lang="en-US" sz="3200" dirty="0"/>
          </a:p>
          <a:p>
            <a:pPr lvl="1"/>
            <a:r>
              <a:rPr lang="en-US" sz="2800" dirty="0"/>
              <a:t>Can be used to make various </a:t>
            </a:r>
            <a:r>
              <a:rPr lang="en-US" sz="2800" dirty="0" smtClean="0"/>
              <a:t>dairy products such as cheeses and yogurts</a:t>
            </a:r>
          </a:p>
          <a:p>
            <a:r>
              <a:rPr lang="en-US" sz="3000" dirty="0" smtClean="0"/>
              <a:t>Also used by humans when oxygen is scarce during exercise</a:t>
            </a:r>
            <a:endParaRPr lang="en-US" sz="3000" dirty="0"/>
          </a:p>
          <a:p>
            <a:endParaRPr lang="en-US" dirty="0"/>
          </a:p>
        </p:txBody>
      </p:sp>
    </p:spTree>
    <p:extLst>
      <p:ext uri="{BB962C8B-B14F-4D97-AF65-F5344CB8AC3E}">
        <p14:creationId xmlns:p14="http://schemas.microsoft.com/office/powerpoint/2010/main" val="4845021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actic acid fer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21" y="104187"/>
            <a:ext cx="11185751" cy="660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377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xygen levels in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23" y="0"/>
            <a:ext cx="91857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606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Pigments of Photosynthesis</a:t>
            </a:r>
          </a:p>
        </p:txBody>
      </p:sp>
      <p:sp>
        <p:nvSpPr>
          <p:cNvPr id="3" name="Content Placeholder 2"/>
          <p:cNvSpPr>
            <a:spLocks noGrp="1"/>
          </p:cNvSpPr>
          <p:nvPr>
            <p:ph idx="1"/>
          </p:nvPr>
        </p:nvSpPr>
        <p:spPr/>
        <p:txBody>
          <a:bodyPr/>
          <a:lstStyle/>
          <a:p>
            <a:pPr lvl="1"/>
            <a:r>
              <a:rPr lang="en-US" sz="2800" dirty="0"/>
              <a:t>Carotenoids:  accessory pigments; yellow, red and orange. ex. Beta-carotene. Generally hidden by chlorophyll. Can only be seen in the fall when plants stop producing chlorophyll.</a:t>
            </a:r>
          </a:p>
          <a:p>
            <a:pPr lvl="2"/>
            <a:r>
              <a:rPr lang="en-US" sz="2600" dirty="0"/>
              <a:t>Allows the plants to absorb green light but not as well as chlorophyll does</a:t>
            </a:r>
          </a:p>
          <a:p>
            <a:endParaRPr lang="en-US" dirty="0"/>
          </a:p>
        </p:txBody>
      </p:sp>
    </p:spTree>
    <p:extLst>
      <p:ext uri="{BB962C8B-B14F-4D97-AF65-F5344CB8AC3E}">
        <p14:creationId xmlns:p14="http://schemas.microsoft.com/office/powerpoint/2010/main" val="3786743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Chloroplast Structure</a:t>
            </a:r>
            <a:endParaRPr lang="en-US" dirty="0"/>
          </a:p>
        </p:txBody>
      </p:sp>
      <p:pic>
        <p:nvPicPr>
          <p:cNvPr id="4100" name="Picture 4" descr="Image result for chloroplast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672" y="1296823"/>
            <a:ext cx="8137086" cy="514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50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Dependent Reactions</a:t>
            </a:r>
            <a:endParaRPr lang="en-US" dirty="0"/>
          </a:p>
        </p:txBody>
      </p:sp>
      <p:sp>
        <p:nvSpPr>
          <p:cNvPr id="3" name="Content Placeholder 2"/>
          <p:cNvSpPr>
            <a:spLocks noGrp="1"/>
          </p:cNvSpPr>
          <p:nvPr>
            <p:ph idx="1"/>
          </p:nvPr>
        </p:nvSpPr>
        <p:spPr>
          <a:xfrm>
            <a:off x="875201" y="1611483"/>
            <a:ext cx="9640399" cy="4568600"/>
          </a:xfrm>
        </p:spPr>
        <p:txBody>
          <a:bodyPr>
            <a:normAutofit/>
          </a:bodyPr>
          <a:lstStyle/>
          <a:p>
            <a:r>
              <a:rPr lang="en-US" sz="2800" dirty="0" smtClean="0"/>
              <a:t>Occurs in the thylakoids of the chloroplast</a:t>
            </a:r>
          </a:p>
          <a:p>
            <a:r>
              <a:rPr lang="en-US" sz="2800" dirty="0" smtClean="0"/>
              <a:t>Has </a:t>
            </a:r>
            <a:r>
              <a:rPr lang="en-US" sz="2800" dirty="0"/>
              <a:t>2 photosystems: </a:t>
            </a:r>
          </a:p>
          <a:p>
            <a:pPr lvl="1"/>
            <a:r>
              <a:rPr lang="en-US" sz="2400" dirty="0"/>
              <a:t>photosystem </a:t>
            </a:r>
            <a:r>
              <a:rPr lang="en-US" sz="2400" dirty="0" smtClean="0"/>
              <a:t>II:  p680 absorbs </a:t>
            </a:r>
            <a:r>
              <a:rPr lang="en-US" sz="2400" dirty="0"/>
              <a:t>light rays that are 680 nm in length</a:t>
            </a:r>
            <a:r>
              <a:rPr lang="en-US" sz="2400" dirty="0" smtClean="0"/>
              <a:t>.  This one comes before photosystem I</a:t>
            </a:r>
          </a:p>
          <a:p>
            <a:pPr lvl="2"/>
            <a:r>
              <a:rPr lang="en-US" sz="2200" dirty="0" smtClean="0"/>
              <a:t>P stands for pigment</a:t>
            </a:r>
            <a:endParaRPr lang="en-US" sz="2200" dirty="0"/>
          </a:p>
          <a:p>
            <a:pPr lvl="1"/>
            <a:r>
              <a:rPr lang="en-US" sz="2400" dirty="0" smtClean="0"/>
              <a:t>photosystem I:  p700 absorbs </a:t>
            </a:r>
            <a:r>
              <a:rPr lang="en-US" sz="2400" dirty="0"/>
              <a:t>light rays that are 700 nm in </a:t>
            </a:r>
            <a:r>
              <a:rPr lang="en-US" sz="2400" dirty="0" smtClean="0"/>
              <a:t>length.</a:t>
            </a:r>
          </a:p>
          <a:p>
            <a:pPr lvl="1"/>
            <a:r>
              <a:rPr lang="en-US" sz="2800" dirty="0" smtClean="0"/>
              <a:t>Both </a:t>
            </a:r>
            <a:r>
              <a:rPr lang="en-US" sz="2800" dirty="0"/>
              <a:t>photosystems are needed for the light reaction.</a:t>
            </a:r>
          </a:p>
        </p:txBody>
      </p:sp>
    </p:spTree>
    <p:extLst>
      <p:ext uri="{BB962C8B-B14F-4D97-AF65-F5344CB8AC3E}">
        <p14:creationId xmlns:p14="http://schemas.microsoft.com/office/powerpoint/2010/main" val="41508172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2969</TotalTime>
  <Words>2029</Words>
  <Application>Microsoft Office PowerPoint</Application>
  <PresentationFormat>Widescreen</PresentationFormat>
  <Paragraphs>191</Paragraphs>
  <Slides>63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Century Gothic</vt:lpstr>
      <vt:lpstr>Wingdings 3</vt:lpstr>
      <vt:lpstr>Ion</vt:lpstr>
      <vt:lpstr>Cell Energy</vt:lpstr>
      <vt:lpstr>Photosynthesis</vt:lpstr>
      <vt:lpstr>Overview</vt:lpstr>
      <vt:lpstr>Overview</vt:lpstr>
      <vt:lpstr>Pigments of Photosynthesis</vt:lpstr>
      <vt:lpstr>Pigments of Photosynthesis</vt:lpstr>
      <vt:lpstr>Pigments of Photosynthesis</vt:lpstr>
      <vt:lpstr>Chloroplast Structure</vt:lpstr>
      <vt:lpstr>Light Dependent Reactions</vt:lpstr>
      <vt:lpstr>Light Dependent Reactions</vt:lpstr>
      <vt:lpstr>PowerPoint Presentation</vt:lpstr>
      <vt:lpstr>Light Dependent Reactions</vt:lpstr>
      <vt:lpstr>PowerPoint Presentation</vt:lpstr>
      <vt:lpstr>Light Dependent Reactions</vt:lpstr>
      <vt:lpstr>Light Dependent Reactions</vt:lpstr>
      <vt:lpstr>Light Independent Reactions (Dark Reactions)</vt:lpstr>
      <vt:lpstr>Calvin Cycle</vt:lpstr>
      <vt:lpstr>C3 Pathway or Calvin Cycle</vt:lpstr>
      <vt:lpstr>C4 pathway</vt:lpstr>
      <vt:lpstr>Cellular Respiration</vt:lpstr>
      <vt:lpstr>Formula </vt:lpstr>
      <vt:lpstr>Overview</vt:lpstr>
      <vt:lpstr>Overview</vt:lpstr>
      <vt:lpstr>What is ATP?</vt:lpstr>
      <vt:lpstr>PowerPoint Presentation</vt:lpstr>
      <vt:lpstr>Uses of ATP</vt:lpstr>
      <vt:lpstr>PowerPoint Presentation</vt:lpstr>
      <vt:lpstr>Making ATP</vt:lpstr>
      <vt:lpstr>Making ATP</vt:lpstr>
      <vt:lpstr>Making ATP</vt:lpstr>
      <vt:lpstr>Making ATP</vt:lpstr>
      <vt:lpstr>Draw This</vt:lpstr>
      <vt:lpstr>Mitochondria Structure</vt:lpstr>
      <vt:lpstr>Mitochondria Structure</vt:lpstr>
      <vt:lpstr>Mitochondria Structure</vt:lpstr>
      <vt:lpstr>Respiration Steps</vt:lpstr>
      <vt:lpstr>Respiration Steps</vt:lpstr>
      <vt:lpstr>PowerPoint Presentation</vt:lpstr>
      <vt:lpstr>Stages of Respiration</vt:lpstr>
      <vt:lpstr>PowerPoint Presentation</vt:lpstr>
      <vt:lpstr>Glycolysis</vt:lpstr>
      <vt:lpstr>PowerPoint Presentation</vt:lpstr>
      <vt:lpstr>Glycolysis</vt:lpstr>
      <vt:lpstr>PowerPoint Presentation</vt:lpstr>
      <vt:lpstr>Production of Acetyl CoA</vt:lpstr>
      <vt:lpstr>Production of Acetyl CoA</vt:lpstr>
      <vt:lpstr>Krebs Cycle</vt:lpstr>
      <vt:lpstr>PowerPoint Presentation</vt:lpstr>
      <vt:lpstr>Krebs Cycle</vt:lpstr>
      <vt:lpstr>Krebs Cycle</vt:lpstr>
      <vt:lpstr>Krebs Cycle</vt:lpstr>
      <vt:lpstr>PowerPoint Presentation</vt:lpstr>
      <vt:lpstr>Electron Transport Chain (ETC)</vt:lpstr>
      <vt:lpstr>ETC</vt:lpstr>
      <vt:lpstr>ETC</vt:lpstr>
      <vt:lpstr>Fermentation/Anaerobic Respiration</vt:lpstr>
      <vt:lpstr>Overview</vt:lpstr>
      <vt:lpstr>Fermentation</vt:lpstr>
      <vt:lpstr>Alcoholic Fermentation</vt:lpstr>
      <vt:lpstr>PowerPoint Presentation</vt:lpstr>
      <vt:lpstr>Lactic Acid Fermentation</vt:lpstr>
      <vt:lpstr>PowerPoint Presentation</vt:lpstr>
      <vt:lpstr>PowerPoint Presentation</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Energy</dc:title>
  <dc:creator>Nebel, Eric T.</dc:creator>
  <cp:lastModifiedBy>Nebel, Eric T.</cp:lastModifiedBy>
  <cp:revision>32</cp:revision>
  <dcterms:created xsi:type="dcterms:W3CDTF">2016-10-21T10:36:11Z</dcterms:created>
  <dcterms:modified xsi:type="dcterms:W3CDTF">2018-10-23T14:19:40Z</dcterms:modified>
</cp:coreProperties>
</file>