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49" r:id="rId3"/>
    <p:sldId id="256" r:id="rId4"/>
    <p:sldId id="293" r:id="rId5"/>
    <p:sldId id="287" r:id="rId6"/>
    <p:sldId id="288" r:id="rId7"/>
    <p:sldId id="305" r:id="rId8"/>
    <p:sldId id="315" r:id="rId9"/>
    <p:sldId id="263" r:id="rId10"/>
    <p:sldId id="264" r:id="rId11"/>
    <p:sldId id="316" r:id="rId12"/>
    <p:sldId id="317" r:id="rId13"/>
    <p:sldId id="318" r:id="rId14"/>
    <p:sldId id="319" r:id="rId15"/>
    <p:sldId id="320" r:id="rId16"/>
    <p:sldId id="321" r:id="rId17"/>
    <p:sldId id="265" r:id="rId18"/>
    <p:sldId id="267" r:id="rId19"/>
    <p:sldId id="347" r:id="rId20"/>
    <p:sldId id="329" r:id="rId21"/>
    <p:sldId id="322" r:id="rId22"/>
    <p:sldId id="307" r:id="rId23"/>
    <p:sldId id="258" r:id="rId24"/>
    <p:sldId id="260" r:id="rId25"/>
    <p:sldId id="261" r:id="rId26"/>
    <p:sldId id="308" r:id="rId27"/>
    <p:sldId id="324" r:id="rId28"/>
    <p:sldId id="277" r:id="rId29"/>
    <p:sldId id="323" r:id="rId30"/>
    <p:sldId id="294" r:id="rId31"/>
    <p:sldId id="295" r:id="rId32"/>
    <p:sldId id="332" r:id="rId33"/>
    <p:sldId id="344" r:id="rId34"/>
    <p:sldId id="296" r:id="rId35"/>
    <p:sldId id="333" r:id="rId36"/>
    <p:sldId id="297" r:id="rId37"/>
    <p:sldId id="334" r:id="rId38"/>
    <p:sldId id="348" r:id="rId39"/>
    <p:sldId id="304" r:id="rId40"/>
    <p:sldId id="336" r:id="rId41"/>
    <p:sldId id="325" r:id="rId42"/>
    <p:sldId id="289" r:id="rId43"/>
    <p:sldId id="290" r:id="rId44"/>
    <p:sldId id="291" r:id="rId45"/>
    <p:sldId id="298" r:id="rId46"/>
    <p:sldId id="326" r:id="rId47"/>
    <p:sldId id="313" r:id="rId48"/>
    <p:sldId id="306" r:id="rId49"/>
    <p:sldId id="346" r:id="rId50"/>
    <p:sldId id="327" r:id="rId51"/>
    <p:sldId id="340" r:id="rId52"/>
    <p:sldId id="271" r:id="rId53"/>
    <p:sldId id="328" r:id="rId54"/>
    <p:sldId id="314" r:id="rId55"/>
    <p:sldId id="273" r:id="rId56"/>
    <p:sldId id="310" r:id="rId57"/>
    <p:sldId id="274" r:id="rId58"/>
    <p:sldId id="275" r:id="rId59"/>
    <p:sldId id="311" r:id="rId60"/>
    <p:sldId id="337" r:id="rId61"/>
    <p:sldId id="292" r:id="rId62"/>
    <p:sldId id="276" r:id="rId63"/>
    <p:sldId id="312" r:id="rId64"/>
    <p:sldId id="338" r:id="rId65"/>
    <p:sldId id="339" r:id="rId66"/>
    <p:sldId id="299" r:id="rId67"/>
    <p:sldId id="341" r:id="rId68"/>
    <p:sldId id="331" r:id="rId69"/>
    <p:sldId id="343" r:id="rId70"/>
    <p:sldId id="335" r:id="rId71"/>
    <p:sldId id="345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E7823-F85D-4690-B249-6C08B9B48A5D}" type="doc">
      <dgm:prSet loTypeId="urn:microsoft.com/office/officeart/2005/8/layout/pyramid3" loCatId="pyramid" qsTypeId="urn:microsoft.com/office/officeart/2005/8/quickstyle/3d3" qsCatId="3D" csTypeId="urn:microsoft.com/office/officeart/2005/8/colors/accent0_1" csCatId="mainScheme" phldr="1"/>
      <dgm:spPr/>
    </dgm:pt>
    <dgm:pt modelId="{0072B3A6-D7B2-4730-81ED-77FC2DA2B936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FF0000"/>
              </a:solidFill>
            </a:rPr>
            <a:t>Community</a:t>
          </a:r>
          <a:endParaRPr lang="en-US" dirty="0">
            <a:solidFill>
              <a:srgbClr val="FF0000"/>
            </a:solidFill>
          </a:endParaRPr>
        </a:p>
      </dgm:t>
    </dgm:pt>
    <dgm:pt modelId="{D550CB67-64F1-4D3B-8193-22CE2CE11FC6}" type="parTrans" cxnId="{1AC4E5E3-143E-4FBE-A923-6077FDA7C4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8AAF083-54EE-4C89-B318-765EE69DCFB7}" type="sibTrans" cxnId="{1AC4E5E3-143E-4FBE-A923-6077FDA7C4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48619DC-B8F8-4C9E-AD53-724FF6992661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FF0000"/>
              </a:solidFill>
            </a:rPr>
            <a:t>Population</a:t>
          </a:r>
          <a:endParaRPr lang="en-US" dirty="0">
            <a:solidFill>
              <a:srgbClr val="FF0000"/>
            </a:solidFill>
          </a:endParaRPr>
        </a:p>
      </dgm:t>
    </dgm:pt>
    <dgm:pt modelId="{56F67529-C722-4D15-BE53-FD46F461334C}" type="parTrans" cxnId="{28DA265A-B0F1-407D-AA6C-DADA2BB2623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1DAAC51-DAC2-4B39-8F37-0010646FCBF4}" type="sibTrans" cxnId="{28DA265A-B0F1-407D-AA6C-DADA2BB2623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37FD539-C9B4-4C22-B41C-188E0BE1FF9E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Biosphere</a:t>
          </a:r>
          <a:endParaRPr lang="en-US" dirty="0">
            <a:solidFill>
              <a:srgbClr val="FF0000"/>
            </a:solidFill>
          </a:endParaRPr>
        </a:p>
      </dgm:t>
    </dgm:pt>
    <dgm:pt modelId="{181CA3DA-2F29-45BC-84F9-047B4A681CCF}" type="parTrans" cxnId="{90BCE8AF-78AE-4A33-A78E-BDCF42F4E3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C134070-F4AC-4044-BD94-315692FE6784}" type="sibTrans" cxnId="{90BCE8AF-78AE-4A33-A78E-BDCF42F4E3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E8DF583-452B-4D92-8682-AA33916D0BF4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FF0000"/>
              </a:solidFill>
            </a:rPr>
            <a:t>Ecosystem</a:t>
          </a:r>
          <a:endParaRPr lang="en-US" dirty="0">
            <a:solidFill>
              <a:srgbClr val="FF0000"/>
            </a:solidFill>
          </a:endParaRPr>
        </a:p>
      </dgm:t>
    </dgm:pt>
    <dgm:pt modelId="{6E0E5F29-1F8A-4CBA-87B7-931C2FF17B27}" type="sibTrans" cxnId="{41A02259-D62D-4427-8929-747F925BE04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EFFC2E1-D1DE-4302-8BE5-0015AD9AF2C8}" type="parTrans" cxnId="{41A02259-D62D-4427-8929-747F925BE04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4FF255A-7B3D-41C2-9782-723C0BC05F0A}" type="pres">
      <dgm:prSet presAssocID="{C3DE7823-F85D-4690-B249-6C08B9B48A5D}" presName="Name0" presStyleCnt="0">
        <dgm:presLayoutVars>
          <dgm:dir/>
          <dgm:animLvl val="lvl"/>
          <dgm:resizeHandles val="exact"/>
        </dgm:presLayoutVars>
      </dgm:prSet>
      <dgm:spPr/>
    </dgm:pt>
    <dgm:pt modelId="{796658EC-9876-45A0-B2AE-B9FE47A17F58}" type="pres">
      <dgm:prSet presAssocID="{437FD539-C9B4-4C22-B41C-188E0BE1FF9E}" presName="Name8" presStyleCnt="0"/>
      <dgm:spPr/>
    </dgm:pt>
    <dgm:pt modelId="{DE8C0485-2C7F-4795-A9B4-EBEEB9616EDA}" type="pres">
      <dgm:prSet presAssocID="{437FD539-C9B4-4C22-B41C-188E0BE1FF9E}" presName="level" presStyleLbl="node1" presStyleIdx="0" presStyleCnt="4" custLinFactX="38514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9156F-CC5E-4B11-9676-0E66ECE7F21C}" type="pres">
      <dgm:prSet presAssocID="{437FD539-C9B4-4C22-B41C-188E0BE1FF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CC51A-7593-4E54-9FE1-204A5268AE76}" type="pres">
      <dgm:prSet presAssocID="{4E8DF583-452B-4D92-8682-AA33916D0BF4}" presName="Name8" presStyleCnt="0"/>
      <dgm:spPr/>
    </dgm:pt>
    <dgm:pt modelId="{3AC9B259-67AC-4659-918D-CBFBC9664FDA}" type="pres">
      <dgm:prSet presAssocID="{4E8DF583-452B-4D92-8682-AA33916D0BF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125FC-67E2-42AB-9249-1D614BFD4383}" type="pres">
      <dgm:prSet presAssocID="{4E8DF583-452B-4D92-8682-AA33916D0B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0FF84-4E52-4897-A4BF-FB79905EA6E7}" type="pres">
      <dgm:prSet presAssocID="{0072B3A6-D7B2-4730-81ED-77FC2DA2B936}" presName="Name8" presStyleCnt="0"/>
      <dgm:spPr/>
    </dgm:pt>
    <dgm:pt modelId="{5D0EAADF-D7A7-414E-A0FC-63EBFBA55E65}" type="pres">
      <dgm:prSet presAssocID="{0072B3A6-D7B2-4730-81ED-77FC2DA2B93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2DEC9-2F59-4D5C-9AD9-C9A36E1EE6B2}" type="pres">
      <dgm:prSet presAssocID="{0072B3A6-D7B2-4730-81ED-77FC2DA2B9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B8FCB-A3A7-47D7-BF99-618D5ED1221B}" type="pres">
      <dgm:prSet presAssocID="{448619DC-B8F8-4C9E-AD53-724FF6992661}" presName="Name8" presStyleCnt="0"/>
      <dgm:spPr/>
    </dgm:pt>
    <dgm:pt modelId="{2B93D829-0C43-4A2F-8521-1597E53DD804}" type="pres">
      <dgm:prSet presAssocID="{448619DC-B8F8-4C9E-AD53-724FF699266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7DA9A-C41B-472C-BD4B-796C86D113A3}" type="pres">
      <dgm:prSet presAssocID="{448619DC-B8F8-4C9E-AD53-724FF69926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C4E5E3-143E-4FBE-A923-6077FDA7C4C5}" srcId="{C3DE7823-F85D-4690-B249-6C08B9B48A5D}" destId="{0072B3A6-D7B2-4730-81ED-77FC2DA2B936}" srcOrd="2" destOrd="0" parTransId="{D550CB67-64F1-4D3B-8193-22CE2CE11FC6}" sibTransId="{28AAF083-54EE-4C89-B318-765EE69DCFB7}"/>
    <dgm:cxn modelId="{2BFFE151-EBFC-433F-A790-3AAE4ACED102}" type="presOf" srcId="{448619DC-B8F8-4C9E-AD53-724FF6992661}" destId="{2B93D829-0C43-4A2F-8521-1597E53DD804}" srcOrd="0" destOrd="0" presId="urn:microsoft.com/office/officeart/2005/8/layout/pyramid3"/>
    <dgm:cxn modelId="{28DA265A-B0F1-407D-AA6C-DADA2BB26232}" srcId="{C3DE7823-F85D-4690-B249-6C08B9B48A5D}" destId="{448619DC-B8F8-4C9E-AD53-724FF6992661}" srcOrd="3" destOrd="0" parTransId="{56F67529-C722-4D15-BE53-FD46F461334C}" sibTransId="{41DAAC51-DAC2-4B39-8F37-0010646FCBF4}"/>
    <dgm:cxn modelId="{F98F316B-BBFE-41FA-8685-1B06AD88C1A7}" type="presOf" srcId="{4E8DF583-452B-4D92-8682-AA33916D0BF4}" destId="{3AC9B259-67AC-4659-918D-CBFBC9664FDA}" srcOrd="0" destOrd="0" presId="urn:microsoft.com/office/officeart/2005/8/layout/pyramid3"/>
    <dgm:cxn modelId="{1108B8DF-8D10-420A-B2C0-0A3CF1ED2800}" type="presOf" srcId="{4E8DF583-452B-4D92-8682-AA33916D0BF4}" destId="{6B0125FC-67E2-42AB-9249-1D614BFD4383}" srcOrd="1" destOrd="0" presId="urn:microsoft.com/office/officeart/2005/8/layout/pyramid3"/>
    <dgm:cxn modelId="{41A02259-D62D-4427-8929-747F925BE04E}" srcId="{C3DE7823-F85D-4690-B249-6C08B9B48A5D}" destId="{4E8DF583-452B-4D92-8682-AA33916D0BF4}" srcOrd="1" destOrd="0" parTransId="{7EFFC2E1-D1DE-4302-8BE5-0015AD9AF2C8}" sibTransId="{6E0E5F29-1F8A-4CBA-87B7-931C2FF17B27}"/>
    <dgm:cxn modelId="{7678AD5D-0233-4150-BAF5-E3F10DF00AF8}" type="presOf" srcId="{448619DC-B8F8-4C9E-AD53-724FF6992661}" destId="{1707DA9A-C41B-472C-BD4B-796C86D113A3}" srcOrd="1" destOrd="0" presId="urn:microsoft.com/office/officeart/2005/8/layout/pyramid3"/>
    <dgm:cxn modelId="{27FC1E4A-EF0A-4D73-99B1-AD61D97FE832}" type="presOf" srcId="{0072B3A6-D7B2-4730-81ED-77FC2DA2B936}" destId="{5D0EAADF-D7A7-414E-A0FC-63EBFBA55E65}" srcOrd="0" destOrd="0" presId="urn:microsoft.com/office/officeart/2005/8/layout/pyramid3"/>
    <dgm:cxn modelId="{B15194FF-A49E-47F6-94C6-DF644F0E654E}" type="presOf" srcId="{437FD539-C9B4-4C22-B41C-188E0BE1FF9E}" destId="{DE8C0485-2C7F-4795-A9B4-EBEEB9616EDA}" srcOrd="0" destOrd="0" presId="urn:microsoft.com/office/officeart/2005/8/layout/pyramid3"/>
    <dgm:cxn modelId="{EFDB38EE-0222-4C35-9E34-9077011F1018}" type="presOf" srcId="{0072B3A6-D7B2-4730-81ED-77FC2DA2B936}" destId="{FDE2DEC9-2F59-4D5C-9AD9-C9A36E1EE6B2}" srcOrd="1" destOrd="0" presId="urn:microsoft.com/office/officeart/2005/8/layout/pyramid3"/>
    <dgm:cxn modelId="{B25A2130-ED4E-4A66-AEE4-904A8708CF31}" type="presOf" srcId="{437FD539-C9B4-4C22-B41C-188E0BE1FF9E}" destId="{6529156F-CC5E-4B11-9676-0E66ECE7F21C}" srcOrd="1" destOrd="0" presId="urn:microsoft.com/office/officeart/2005/8/layout/pyramid3"/>
    <dgm:cxn modelId="{4DBFF3F8-38F8-426A-92D0-11B0DA1CB0E5}" type="presOf" srcId="{C3DE7823-F85D-4690-B249-6C08B9B48A5D}" destId="{D4FF255A-7B3D-41C2-9782-723C0BC05F0A}" srcOrd="0" destOrd="0" presId="urn:microsoft.com/office/officeart/2005/8/layout/pyramid3"/>
    <dgm:cxn modelId="{90BCE8AF-78AE-4A33-A78E-BDCF42F4E3CA}" srcId="{C3DE7823-F85D-4690-B249-6C08B9B48A5D}" destId="{437FD539-C9B4-4C22-B41C-188E0BE1FF9E}" srcOrd="0" destOrd="0" parTransId="{181CA3DA-2F29-45BC-84F9-047B4A681CCF}" sibTransId="{FC134070-F4AC-4044-BD94-315692FE6784}"/>
    <dgm:cxn modelId="{8E1D7CF1-0CD6-41EA-A44D-94B47AFD9CB0}" type="presParOf" srcId="{D4FF255A-7B3D-41C2-9782-723C0BC05F0A}" destId="{796658EC-9876-45A0-B2AE-B9FE47A17F58}" srcOrd="0" destOrd="0" presId="urn:microsoft.com/office/officeart/2005/8/layout/pyramid3"/>
    <dgm:cxn modelId="{24B78412-5263-42D2-B35B-EFC06FA23A50}" type="presParOf" srcId="{796658EC-9876-45A0-B2AE-B9FE47A17F58}" destId="{DE8C0485-2C7F-4795-A9B4-EBEEB9616EDA}" srcOrd="0" destOrd="0" presId="urn:microsoft.com/office/officeart/2005/8/layout/pyramid3"/>
    <dgm:cxn modelId="{69437569-AA87-4CB8-85EE-C101F572F71D}" type="presParOf" srcId="{796658EC-9876-45A0-B2AE-B9FE47A17F58}" destId="{6529156F-CC5E-4B11-9676-0E66ECE7F21C}" srcOrd="1" destOrd="0" presId="urn:microsoft.com/office/officeart/2005/8/layout/pyramid3"/>
    <dgm:cxn modelId="{B346FC8E-64B1-47DA-86A9-42B2B5C0C93C}" type="presParOf" srcId="{D4FF255A-7B3D-41C2-9782-723C0BC05F0A}" destId="{A91CC51A-7593-4E54-9FE1-204A5268AE76}" srcOrd="1" destOrd="0" presId="urn:microsoft.com/office/officeart/2005/8/layout/pyramid3"/>
    <dgm:cxn modelId="{9FC4BB0E-831E-4797-8FB6-C530756AFEC8}" type="presParOf" srcId="{A91CC51A-7593-4E54-9FE1-204A5268AE76}" destId="{3AC9B259-67AC-4659-918D-CBFBC9664FDA}" srcOrd="0" destOrd="0" presId="urn:microsoft.com/office/officeart/2005/8/layout/pyramid3"/>
    <dgm:cxn modelId="{2968D43F-4E96-433A-870C-027B1A0DEEF6}" type="presParOf" srcId="{A91CC51A-7593-4E54-9FE1-204A5268AE76}" destId="{6B0125FC-67E2-42AB-9249-1D614BFD4383}" srcOrd="1" destOrd="0" presId="urn:microsoft.com/office/officeart/2005/8/layout/pyramid3"/>
    <dgm:cxn modelId="{C3E8FF8C-D976-47CA-9C2F-61F29BDBC554}" type="presParOf" srcId="{D4FF255A-7B3D-41C2-9782-723C0BC05F0A}" destId="{A000FF84-4E52-4897-A4BF-FB79905EA6E7}" srcOrd="2" destOrd="0" presId="urn:microsoft.com/office/officeart/2005/8/layout/pyramid3"/>
    <dgm:cxn modelId="{B22F0042-9A6B-4B3D-827C-DE09ED143687}" type="presParOf" srcId="{A000FF84-4E52-4897-A4BF-FB79905EA6E7}" destId="{5D0EAADF-D7A7-414E-A0FC-63EBFBA55E65}" srcOrd="0" destOrd="0" presId="urn:microsoft.com/office/officeart/2005/8/layout/pyramid3"/>
    <dgm:cxn modelId="{61502D35-8BA6-4659-9F17-4B08BDE01D46}" type="presParOf" srcId="{A000FF84-4E52-4897-A4BF-FB79905EA6E7}" destId="{FDE2DEC9-2F59-4D5C-9AD9-C9A36E1EE6B2}" srcOrd="1" destOrd="0" presId="urn:microsoft.com/office/officeart/2005/8/layout/pyramid3"/>
    <dgm:cxn modelId="{495591D3-8581-4F9C-B10C-0654D3EF96B5}" type="presParOf" srcId="{D4FF255A-7B3D-41C2-9782-723C0BC05F0A}" destId="{E89B8FCB-A3A7-47D7-BF99-618D5ED1221B}" srcOrd="3" destOrd="0" presId="urn:microsoft.com/office/officeart/2005/8/layout/pyramid3"/>
    <dgm:cxn modelId="{12D0649E-CE57-4071-972D-1F39D1AF9FC6}" type="presParOf" srcId="{E89B8FCB-A3A7-47D7-BF99-618D5ED1221B}" destId="{2B93D829-0C43-4A2F-8521-1597E53DD804}" srcOrd="0" destOrd="0" presId="urn:microsoft.com/office/officeart/2005/8/layout/pyramid3"/>
    <dgm:cxn modelId="{55D325F2-F8C7-4C38-AB02-282966B42300}" type="presParOf" srcId="{E89B8FCB-A3A7-47D7-BF99-618D5ED1221B}" destId="{1707DA9A-C41B-472C-BD4B-796C86D113A3}" srcOrd="1" destOrd="0" presId="urn:microsoft.com/office/officeart/2005/8/layout/pyramid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C0485-2C7F-4795-A9B4-EBEEB9616EDA}">
      <dsp:nvSpPr>
        <dsp:cNvPr id="0" name=""/>
        <dsp:cNvSpPr/>
      </dsp:nvSpPr>
      <dsp:spPr>
        <a:xfrm rot="10800000">
          <a:off x="0" y="0"/>
          <a:ext cx="3887419" cy="1082316"/>
        </a:xfrm>
        <a:prstGeom prst="trapezoid">
          <a:avLst>
            <a:gd name="adj" fmla="val 4489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FF0000"/>
              </a:solidFill>
            </a:rPr>
            <a:t>Biosphere</a:t>
          </a:r>
          <a:endParaRPr lang="en-US" sz="1700" kern="1200" dirty="0">
            <a:solidFill>
              <a:srgbClr val="FF0000"/>
            </a:solidFill>
          </a:endParaRPr>
        </a:p>
      </dsp:txBody>
      <dsp:txXfrm rot="-10800000">
        <a:off x="680298" y="0"/>
        <a:ext cx="2526822" cy="1082316"/>
      </dsp:txXfrm>
    </dsp:sp>
    <dsp:sp modelId="{3AC9B259-67AC-4659-918D-CBFBC9664FDA}">
      <dsp:nvSpPr>
        <dsp:cNvPr id="0" name=""/>
        <dsp:cNvSpPr/>
      </dsp:nvSpPr>
      <dsp:spPr>
        <a:xfrm rot="10800000">
          <a:off x="485927" y="1082316"/>
          <a:ext cx="2915564" cy="1082316"/>
        </a:xfrm>
        <a:prstGeom prst="trapezoid">
          <a:avLst>
            <a:gd name="adj" fmla="val 4489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FF0000"/>
              </a:solidFill>
            </a:rPr>
            <a:t> </a:t>
          </a:r>
          <a:r>
            <a:rPr lang="en-US" sz="1700" kern="1200" dirty="0" smtClean="0">
              <a:solidFill>
                <a:srgbClr val="FF0000"/>
              </a:solidFill>
            </a:rPr>
            <a:t>Ecosystem</a:t>
          </a:r>
          <a:endParaRPr lang="en-US" sz="1700" kern="1200" dirty="0">
            <a:solidFill>
              <a:srgbClr val="FF0000"/>
            </a:solidFill>
          </a:endParaRPr>
        </a:p>
      </dsp:txBody>
      <dsp:txXfrm rot="-10800000">
        <a:off x="996151" y="1082316"/>
        <a:ext cx="1895116" cy="1082316"/>
      </dsp:txXfrm>
    </dsp:sp>
    <dsp:sp modelId="{5D0EAADF-D7A7-414E-A0FC-63EBFBA55E65}">
      <dsp:nvSpPr>
        <dsp:cNvPr id="0" name=""/>
        <dsp:cNvSpPr/>
      </dsp:nvSpPr>
      <dsp:spPr>
        <a:xfrm rot="10800000">
          <a:off x="971854" y="2164633"/>
          <a:ext cx="1943709" cy="1082316"/>
        </a:xfrm>
        <a:prstGeom prst="trapezoid">
          <a:avLst>
            <a:gd name="adj" fmla="val 4489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FF0000"/>
              </a:solidFill>
            </a:rPr>
            <a:t> </a:t>
          </a:r>
          <a:r>
            <a:rPr lang="en-US" sz="1700" kern="1200" dirty="0" smtClean="0">
              <a:solidFill>
                <a:srgbClr val="FF0000"/>
              </a:solidFill>
            </a:rPr>
            <a:t>Community</a:t>
          </a:r>
          <a:endParaRPr lang="en-US" sz="1700" kern="1200" dirty="0">
            <a:solidFill>
              <a:srgbClr val="FF0000"/>
            </a:solidFill>
          </a:endParaRPr>
        </a:p>
      </dsp:txBody>
      <dsp:txXfrm rot="-10800000">
        <a:off x="1312003" y="2164633"/>
        <a:ext cx="1263411" cy="1082316"/>
      </dsp:txXfrm>
    </dsp:sp>
    <dsp:sp modelId="{2B93D829-0C43-4A2F-8521-1597E53DD804}">
      <dsp:nvSpPr>
        <dsp:cNvPr id="0" name=""/>
        <dsp:cNvSpPr/>
      </dsp:nvSpPr>
      <dsp:spPr>
        <a:xfrm rot="10800000">
          <a:off x="1457782" y="3246949"/>
          <a:ext cx="971854" cy="1082316"/>
        </a:xfrm>
        <a:prstGeom prst="trapezoid">
          <a:avLst>
            <a:gd name="adj" fmla="val 5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FF0000"/>
              </a:solidFill>
            </a:rPr>
            <a:t> </a:t>
          </a:r>
          <a:r>
            <a:rPr lang="en-US" sz="1700" kern="1200" dirty="0" smtClean="0">
              <a:solidFill>
                <a:srgbClr val="FF0000"/>
              </a:solidFill>
            </a:rPr>
            <a:t>Population</a:t>
          </a:r>
          <a:endParaRPr lang="en-US" sz="1700" kern="1200" dirty="0">
            <a:solidFill>
              <a:srgbClr val="FF0000"/>
            </a:solidFill>
          </a:endParaRPr>
        </a:p>
      </dsp:txBody>
      <dsp:txXfrm rot="-10800000">
        <a:off x="1457782" y="3246949"/>
        <a:ext cx="971854" cy="1082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213.3924" units="1/cm"/>
          <inkml:channelProperty channel="Y" name="resolution" value="284.375" units="1/cm"/>
        </inkml:channelProperties>
      </inkml:inkSource>
      <inkml:timestamp xml:id="ts0" timeString="2015-12-15T16:01:19.7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20128 16747,'0'0</inkml:trace>
  <inkml:trace contextRef="#ctx0" brushRef="#br0" timeOffset="3025.6779">7294 16650,'0'0,"0"0,0 0,0 0,0 0,0 0,0 0,0 0,0 0,0 0,0 0,0 0,0 0,0 0,0 0,0 0,0 0</inkml:trace>
  <inkml:trace contextRef="#ctx0" brushRef="#br0" timeOffset="4344.8611">5452 16031,'0'0,"0"0,0 0,0 0,0 0,0 0,0 0,0 0,0 0,0 0,0 0,0 0,0 0</inkml:trace>
  <inkml:trace contextRef="#ctx0" brushRef="#br0" timeOffset="5359.0165">4143 16547,'0'0,"0"0,0 0,0 0,0 0,0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3C3F66-9007-4CF2-94FB-6BDCC8937D23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E35EE6-BA4E-4AD7-89C6-69DD1FC86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 5/06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difference between an innate and learned behavior?</a:t>
            </a:r>
          </a:p>
          <a:p>
            <a:r>
              <a:rPr lang="en-US" sz="4000" dirty="0" smtClean="0"/>
              <a:t>What is habituation?</a:t>
            </a:r>
          </a:p>
          <a:p>
            <a:r>
              <a:rPr lang="en-US" sz="4000" dirty="0" smtClean="0"/>
              <a:t>What are pheromones?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pic>
        <p:nvPicPr>
          <p:cNvPr id="9" name="Picture 8" descr="Image result for carbon cyc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/>
              <a:t>Carbon is input into the atmosphere through 2 main processes</a:t>
            </a:r>
            <a:endParaRPr lang="en-US" sz="3600" dirty="0"/>
          </a:p>
          <a:p>
            <a:pPr lvl="1"/>
            <a:r>
              <a:rPr lang="en-US" sz="2800" dirty="0"/>
              <a:t>Organically:  through the process of </a:t>
            </a:r>
            <a:r>
              <a:rPr lang="en-US" sz="2800" dirty="0">
                <a:solidFill>
                  <a:srgbClr val="FF0000"/>
                </a:solidFill>
              </a:rPr>
              <a:t>cellular respiration</a:t>
            </a:r>
            <a:r>
              <a:rPr lang="en-US" sz="2800" dirty="0"/>
              <a:t>, both aerobic and anaerobic, and </a:t>
            </a:r>
            <a:r>
              <a:rPr lang="en-US" sz="2800" dirty="0">
                <a:solidFill>
                  <a:srgbClr val="FF0000"/>
                </a:solidFill>
              </a:rPr>
              <a:t>decomposition</a:t>
            </a:r>
            <a:r>
              <a:rPr lang="en-US" sz="2800" dirty="0"/>
              <a:t>.</a:t>
            </a:r>
            <a:endParaRPr lang="en-US" sz="3200" dirty="0"/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Decomposition</a:t>
            </a:r>
            <a:r>
              <a:rPr lang="en-US" sz="2400" dirty="0"/>
              <a:t>:  Break down of dead living tissue into it’s base elements such as nitrates, phosphates, carbon dioxide, etc.</a:t>
            </a:r>
            <a:endParaRPr lang="en-US" sz="2800" dirty="0"/>
          </a:p>
          <a:p>
            <a:pPr lvl="1"/>
            <a:r>
              <a:rPr lang="en-US" sz="2800" dirty="0"/>
              <a:t>Inorganically:  </a:t>
            </a:r>
            <a:r>
              <a:rPr lang="en-US" sz="2800" dirty="0">
                <a:solidFill>
                  <a:srgbClr val="FF0000"/>
                </a:solidFill>
              </a:rPr>
              <a:t>volcanic activity</a:t>
            </a:r>
            <a:r>
              <a:rPr lang="en-US" sz="2800" dirty="0"/>
              <a:t>, humans burning </a:t>
            </a:r>
            <a:r>
              <a:rPr lang="en-US" sz="2800" dirty="0">
                <a:solidFill>
                  <a:srgbClr val="FF0000"/>
                </a:solidFill>
              </a:rPr>
              <a:t>fossil fuels 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/>
              <a:t>Carbon is removed from the atmosphere through 2 processes</a:t>
            </a:r>
            <a:endParaRPr lang="en-US" sz="3600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Photosynthesis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Dissolving into the water droplets in the atmosphere and falling back down to earth that way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/>
              <a:t>Carbon can be kept out of the atmosphere in 2 ways</a:t>
            </a:r>
            <a:endParaRPr lang="en-US" sz="3600" dirty="0"/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Transferring </a:t>
            </a:r>
            <a:r>
              <a:rPr lang="en-US" sz="2800" dirty="0" smtClean="0"/>
              <a:t>it </a:t>
            </a:r>
            <a:r>
              <a:rPr lang="en-US" sz="2800" dirty="0"/>
              <a:t>from one organism to another by being eaten (ex.  You eat the broccoli or chicken)</a:t>
            </a:r>
            <a:endParaRPr lang="en-US" sz="3200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Trapping</a:t>
            </a:r>
            <a:r>
              <a:rPr lang="en-US" sz="2800" dirty="0"/>
              <a:t> the carbon under the earth and turning it into various </a:t>
            </a:r>
            <a:r>
              <a:rPr lang="en-US" sz="2800" dirty="0">
                <a:solidFill>
                  <a:srgbClr val="FF0000"/>
                </a:solidFill>
              </a:rPr>
              <a:t>fossil fuels </a:t>
            </a:r>
            <a:r>
              <a:rPr lang="en-US" sz="2800" dirty="0"/>
              <a:t>(oil, coal, natural gas) or turning it into diamonds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use of carbon in the atmosphere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/>
              <a:t>Regulates the earth’s temperature through the </a:t>
            </a:r>
            <a:r>
              <a:rPr lang="en-US" sz="3200" dirty="0">
                <a:solidFill>
                  <a:srgbClr val="FF0000"/>
                </a:solidFill>
              </a:rPr>
              <a:t>Greenhouse Effect</a:t>
            </a:r>
            <a:endParaRPr lang="en-US" sz="3600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The Effect serves 2 functions</a:t>
            </a:r>
            <a:endParaRPr lang="en-US" sz="3200" dirty="0"/>
          </a:p>
          <a:p>
            <a:pPr lvl="2"/>
            <a:r>
              <a:rPr lang="en-US" sz="2400" dirty="0"/>
              <a:t>Preventing a lot of the heat that is sent to Earth from actually reaching earth, </a:t>
            </a:r>
            <a:r>
              <a:rPr lang="en-US" sz="2400" dirty="0">
                <a:solidFill>
                  <a:srgbClr val="FF0000"/>
                </a:solidFill>
              </a:rPr>
              <a:t>it reflects it</a:t>
            </a:r>
            <a:endParaRPr lang="en-US" sz="2800" dirty="0">
              <a:solidFill>
                <a:srgbClr val="FF0000"/>
              </a:solidFill>
            </a:endParaRP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Trapping</a:t>
            </a:r>
            <a:r>
              <a:rPr lang="en-US" sz="2400" dirty="0"/>
              <a:t> a lot of the </a:t>
            </a:r>
            <a:r>
              <a:rPr lang="en-US" sz="2400" dirty="0">
                <a:solidFill>
                  <a:srgbClr val="FF0000"/>
                </a:solidFill>
              </a:rPr>
              <a:t>heat</a:t>
            </a:r>
            <a:r>
              <a:rPr lang="en-US" sz="2400" dirty="0"/>
              <a:t> that does make it to Earth so that the Earth doesn’t freeze each night</a:t>
            </a:r>
            <a:endParaRPr lang="en-US" sz="2800" dirty="0"/>
          </a:p>
          <a:p>
            <a:pPr lvl="1"/>
            <a:r>
              <a:rPr lang="en-US" sz="2800" dirty="0"/>
              <a:t>The Greenhouse effect is important because without it the earth would dry to a crisp every day and then freeze every night.  Kind of like Mercury.</a:t>
            </a:r>
            <a:endParaRPr lang="en-US" sz="3200" dirty="0"/>
          </a:p>
          <a:p>
            <a:r>
              <a:rPr lang="en-US" sz="3200" dirty="0"/>
              <a:t>This is a natural and </a:t>
            </a:r>
            <a:r>
              <a:rPr lang="en-US" sz="3200" dirty="0">
                <a:solidFill>
                  <a:srgbClr val="FF0000"/>
                </a:solidFill>
              </a:rPr>
              <a:t>GOOD</a:t>
            </a:r>
            <a:r>
              <a:rPr lang="en-US" sz="3200" dirty="0"/>
              <a:t>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How have humans messed it up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/>
              <a:t>By burning fossil fuels, we are releasing </a:t>
            </a:r>
            <a:r>
              <a:rPr lang="en-US" sz="2800" dirty="0">
                <a:solidFill>
                  <a:srgbClr val="FF0000"/>
                </a:solidFill>
              </a:rPr>
              <a:t>a lot of the carbon </a:t>
            </a:r>
            <a:r>
              <a:rPr lang="en-US" sz="2800" dirty="0"/>
              <a:t>that has been trapped under the earth into the atmosphere very quickly, this increases the greenhouse gases which means that </a:t>
            </a:r>
            <a:r>
              <a:rPr lang="en-US" sz="2800" dirty="0">
                <a:solidFill>
                  <a:srgbClr val="FF0000"/>
                </a:solidFill>
              </a:rPr>
              <a:t>more heat is being trapped</a:t>
            </a:r>
            <a:r>
              <a:rPr lang="en-US" sz="2800" dirty="0"/>
              <a:t> than there should be which results in </a:t>
            </a:r>
            <a:r>
              <a:rPr lang="en-US" sz="2800" dirty="0">
                <a:solidFill>
                  <a:srgbClr val="FF0000"/>
                </a:solidFill>
              </a:rPr>
              <a:t>increases in overall global temperatures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/>
              <a:t>What would happen if we stopped right now? </a:t>
            </a:r>
            <a:endParaRPr lang="en-US" sz="3600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Nothing</a:t>
            </a:r>
            <a:r>
              <a:rPr lang="en-US" sz="2800" dirty="0"/>
              <a:t>.  This is something that has taken 400 years to get to the point we’re at right now and it’ll take a long time to remove it </a:t>
            </a:r>
            <a:endParaRPr lang="en-US" sz="3200" dirty="0"/>
          </a:p>
          <a:p>
            <a:pPr lvl="0"/>
            <a:r>
              <a:rPr lang="en-US" sz="3200" dirty="0"/>
              <a:t>What can we do to help fix this for our kids/grandkids?</a:t>
            </a:r>
            <a:endParaRPr lang="en-US" sz="3600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Plant more trees</a:t>
            </a:r>
            <a:r>
              <a:rPr lang="en-US" sz="2800" dirty="0"/>
              <a:t>.  Why?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nitrogen_cycle_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5839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100" i="1" u="sng" dirty="0" smtClean="0"/>
              <a:t>Nitrogen Fixation</a:t>
            </a:r>
            <a:r>
              <a:rPr lang="en-US" sz="3100" dirty="0" smtClean="0"/>
              <a:t>:  </a:t>
            </a:r>
            <a:r>
              <a:rPr lang="en-US" sz="3100" dirty="0" smtClean="0">
                <a:solidFill>
                  <a:srgbClr val="FF0000"/>
                </a:solidFill>
              </a:rPr>
              <a:t>bacteria</a:t>
            </a:r>
            <a:r>
              <a:rPr lang="en-US" sz="3100" dirty="0" smtClean="0"/>
              <a:t> that live on the roots of </a:t>
            </a:r>
            <a:r>
              <a:rPr lang="en-US" sz="3100" dirty="0" smtClean="0">
                <a:solidFill>
                  <a:srgbClr val="FF0000"/>
                </a:solidFill>
              </a:rPr>
              <a:t>plants</a:t>
            </a:r>
            <a:r>
              <a:rPr lang="en-US" sz="3100" dirty="0" smtClean="0"/>
              <a:t> that convert nitrogen into a usable form</a:t>
            </a:r>
          </a:p>
          <a:p>
            <a:r>
              <a:rPr lang="en-US" sz="3100" i="1" u="sng" dirty="0" err="1" smtClean="0"/>
              <a:t>Denitrification</a:t>
            </a:r>
            <a:r>
              <a:rPr lang="en-US" sz="3100" dirty="0" smtClean="0"/>
              <a:t>:  </a:t>
            </a:r>
            <a:r>
              <a:rPr lang="en-US" sz="3100" dirty="0" smtClean="0">
                <a:solidFill>
                  <a:srgbClr val="FF0000"/>
                </a:solidFill>
              </a:rPr>
              <a:t>bacteria</a:t>
            </a:r>
            <a:r>
              <a:rPr lang="en-US" sz="3100" dirty="0" smtClean="0"/>
              <a:t> in the soil that break down nitrogen from </a:t>
            </a:r>
            <a:r>
              <a:rPr lang="en-US" sz="3100" dirty="0" smtClean="0">
                <a:solidFill>
                  <a:srgbClr val="FF0000"/>
                </a:solidFill>
              </a:rPr>
              <a:t>proteins</a:t>
            </a:r>
          </a:p>
          <a:p>
            <a:r>
              <a:rPr lang="en-US" dirty="0" smtClean="0"/>
              <a:t>Important in the production of proteins, source of nitrogen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 Course video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an ecosystem?</a:t>
            </a:r>
          </a:p>
          <a:p>
            <a:r>
              <a:rPr lang="en-US" dirty="0" smtClean="0"/>
              <a:t>Where does energy for food chains come from?</a:t>
            </a:r>
          </a:p>
          <a:p>
            <a:r>
              <a:rPr lang="en-US" dirty="0" smtClean="0"/>
              <a:t>What are primary producers?  What makes them important?</a:t>
            </a:r>
          </a:p>
          <a:p>
            <a:r>
              <a:rPr lang="en-US" dirty="0" smtClean="0"/>
              <a:t>What is a primary consumer?</a:t>
            </a:r>
          </a:p>
          <a:p>
            <a:r>
              <a:rPr lang="en-US" dirty="0" smtClean="0"/>
              <a:t>What is a secondary consumer?</a:t>
            </a:r>
          </a:p>
          <a:p>
            <a:r>
              <a:rPr lang="en-US" dirty="0" smtClean="0"/>
              <a:t>What is a tertiary consumer?</a:t>
            </a:r>
          </a:p>
          <a:p>
            <a:r>
              <a:rPr lang="en-US" dirty="0" smtClean="0"/>
              <a:t>How much energy from the previous level is passed </a:t>
            </a:r>
            <a:r>
              <a:rPr lang="en-US" smtClean="0"/>
              <a:t>up the chain?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5/07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difference between biotic and abiotic factors?</a:t>
            </a:r>
          </a:p>
          <a:p>
            <a:r>
              <a:rPr lang="en-US" sz="4000" dirty="0" smtClean="0"/>
              <a:t>What is the importance of cycles in ecology?</a:t>
            </a:r>
          </a:p>
          <a:p>
            <a:r>
              <a:rPr lang="en-US" sz="4000" dirty="0" smtClean="0"/>
              <a:t>What are the 3 main parts of each cycle?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24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12/17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is an example of biotic and abiotic factors?</a:t>
            </a:r>
          </a:p>
          <a:p>
            <a:r>
              <a:rPr lang="en-US" sz="3200" dirty="0" smtClean="0"/>
              <a:t>What does community mean?</a:t>
            </a:r>
          </a:p>
          <a:p>
            <a:r>
              <a:rPr lang="en-US" sz="3200" dirty="0" smtClean="0"/>
              <a:t>What level of ecological hierarchy includes biotic and abiotic factors for the first time?</a:t>
            </a:r>
          </a:p>
          <a:p>
            <a:r>
              <a:rPr lang="en-US" sz="3200" dirty="0" smtClean="0"/>
              <a:t>What do the terms nitrogen fixation and denitrification mean?</a:t>
            </a:r>
          </a:p>
        </p:txBody>
      </p:sp>
    </p:spTree>
    <p:extLst>
      <p:ext uri="{BB962C8B-B14F-4D97-AF65-F5344CB8AC3E}">
        <p14:creationId xmlns:p14="http://schemas.microsoft.com/office/powerpoint/2010/main" val="19278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Transfer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Chains/Food Webs</a:t>
            </a:r>
            <a:endParaRPr lang="en-US" dirty="0"/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742440" y="3483610"/>
            <a:ext cx="745490" cy="817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Grass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2895600" y="2743200"/>
            <a:ext cx="1473200" cy="817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Grasshopper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2895600" y="3996055"/>
            <a:ext cx="969645" cy="817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Rabbit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5086350" y="2862580"/>
            <a:ext cx="745490" cy="817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Bird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4637405" y="4342765"/>
            <a:ext cx="1645920" cy="817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Mountain Lion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6706870" y="3265805"/>
            <a:ext cx="1093470" cy="817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Bacteria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2487930" y="3141980"/>
            <a:ext cx="407670" cy="304165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487930" y="4452620"/>
            <a:ext cx="407670" cy="137795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4368800" y="3141345"/>
            <a:ext cx="717550" cy="0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3865245" y="4589780"/>
            <a:ext cx="772160" cy="0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3865245" y="3996055"/>
            <a:ext cx="2729230" cy="162560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5831840" y="3830955"/>
            <a:ext cx="296545" cy="473710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5831840" y="3482975"/>
            <a:ext cx="762635" cy="0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6283325" y="4196715"/>
            <a:ext cx="586740" cy="494030"/>
          </a:xfrm>
          <a:prstGeom prst="straightConnector1">
            <a:avLst/>
          </a:prstGeom>
          <a:noFill/>
          <a:ln w="603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038860" y="14884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038860" y="1945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for Trophic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/>
              <a:t>Producer:  </a:t>
            </a:r>
            <a:r>
              <a:rPr lang="en-US" sz="3200" b="1" dirty="0" smtClean="0">
                <a:solidFill>
                  <a:srgbClr val="FF0000"/>
                </a:solidFill>
              </a:rPr>
              <a:t>organisms who do photosynthesis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3200" b="1" dirty="0" smtClean="0"/>
              <a:t>Consumers</a:t>
            </a:r>
            <a:r>
              <a:rPr lang="en-US" sz="3200" b="1" dirty="0"/>
              <a:t>:  </a:t>
            </a:r>
            <a:r>
              <a:rPr lang="en-US" sz="3200" b="1" dirty="0" smtClean="0">
                <a:solidFill>
                  <a:srgbClr val="FF0000"/>
                </a:solidFill>
              </a:rPr>
              <a:t>organisms who eat other organisms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b="1" dirty="0" smtClean="0"/>
              <a:t>Primary </a:t>
            </a:r>
            <a:r>
              <a:rPr lang="en-US" sz="2800" b="1" dirty="0"/>
              <a:t>(1</a:t>
            </a:r>
            <a:r>
              <a:rPr lang="en-US" sz="2800" b="1" baseline="30000" dirty="0"/>
              <a:t>o</a:t>
            </a:r>
            <a:r>
              <a:rPr lang="en-US" sz="2800" b="1" dirty="0" smtClean="0"/>
              <a:t>):  </a:t>
            </a:r>
            <a:r>
              <a:rPr lang="en-US" sz="2800" b="1" dirty="0" smtClean="0">
                <a:solidFill>
                  <a:srgbClr val="FF0000"/>
                </a:solidFill>
              </a:rPr>
              <a:t>herbivores, eat plants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b="1" dirty="0"/>
              <a:t>Secondary (2</a:t>
            </a:r>
            <a:r>
              <a:rPr lang="en-US" sz="2800" b="1" baseline="30000" dirty="0"/>
              <a:t>o</a:t>
            </a:r>
            <a:r>
              <a:rPr lang="en-US" sz="2800" b="1" dirty="0" smtClean="0"/>
              <a:t>):  </a:t>
            </a:r>
            <a:r>
              <a:rPr lang="en-US" sz="2800" b="1" dirty="0" smtClean="0">
                <a:solidFill>
                  <a:srgbClr val="FF0000"/>
                </a:solidFill>
              </a:rPr>
              <a:t>eat primary consumers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b="1" dirty="0"/>
              <a:t>Tertiary (3</a:t>
            </a:r>
            <a:r>
              <a:rPr lang="en-US" sz="2800" b="1" baseline="30000" dirty="0"/>
              <a:t>o</a:t>
            </a:r>
            <a:r>
              <a:rPr lang="en-US" sz="2800" b="1" dirty="0" smtClean="0"/>
              <a:t>):  </a:t>
            </a:r>
            <a:r>
              <a:rPr lang="en-US" sz="2800" b="1" dirty="0" smtClean="0">
                <a:solidFill>
                  <a:srgbClr val="FF0000"/>
                </a:solidFill>
              </a:rPr>
              <a:t>eat secondary consumers</a:t>
            </a:r>
            <a:endParaRPr lang="en-US" sz="2800" dirty="0">
              <a:solidFill>
                <a:srgbClr val="FF0000"/>
              </a:solidFill>
            </a:endParaRPr>
          </a:p>
          <a:p>
            <a:pPr lvl="0"/>
            <a:r>
              <a:rPr lang="en-US" sz="3200" b="1" dirty="0"/>
              <a:t>Decomposers:  </a:t>
            </a:r>
            <a:r>
              <a:rPr lang="en-US" sz="3200" b="1" dirty="0" smtClean="0">
                <a:solidFill>
                  <a:srgbClr val="FF0000"/>
                </a:solidFill>
              </a:rPr>
              <a:t>break down dead tissues and return the nutrients to the environment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terms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/>
              <a:t>Herbivore:  </a:t>
            </a:r>
            <a:r>
              <a:rPr lang="en-US" sz="3600" b="1" dirty="0" smtClean="0">
                <a:solidFill>
                  <a:srgbClr val="FF0000"/>
                </a:solidFill>
              </a:rPr>
              <a:t>organism that eats plants only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b="1" dirty="0" smtClean="0"/>
              <a:t>Carnivore</a:t>
            </a:r>
            <a:r>
              <a:rPr lang="en-US" sz="3600" b="1" dirty="0"/>
              <a:t>:  </a:t>
            </a:r>
            <a:r>
              <a:rPr lang="en-US" sz="3600" b="1" dirty="0" smtClean="0">
                <a:solidFill>
                  <a:srgbClr val="FF0000"/>
                </a:solidFill>
              </a:rPr>
              <a:t>organism that eats animals only</a:t>
            </a:r>
            <a:endParaRPr lang="en-US" sz="3600" dirty="0">
              <a:solidFill>
                <a:srgbClr val="FF0000"/>
              </a:solidFill>
            </a:endParaRPr>
          </a:p>
          <a:p>
            <a:pPr lvl="0"/>
            <a:r>
              <a:rPr lang="en-US" sz="3600" b="1" dirty="0" smtClean="0"/>
              <a:t>Omnivore</a:t>
            </a:r>
            <a:r>
              <a:rPr lang="en-US" sz="3600" b="1" dirty="0"/>
              <a:t>:  </a:t>
            </a:r>
            <a:r>
              <a:rPr lang="en-US" sz="3600" b="1" dirty="0" smtClean="0">
                <a:solidFill>
                  <a:srgbClr val="FF0000"/>
                </a:solidFill>
              </a:rPr>
              <a:t>organism that eats both plants and animals</a:t>
            </a:r>
          </a:p>
          <a:p>
            <a:pPr lvl="0"/>
            <a:r>
              <a:rPr lang="en-US" sz="3600" b="1" dirty="0" err="1" smtClean="0">
                <a:solidFill>
                  <a:srgbClr val="FF0000"/>
                </a:solidFill>
              </a:rPr>
              <a:t>Detritovore</a:t>
            </a:r>
            <a:r>
              <a:rPr lang="en-US" sz="3600" b="1" dirty="0" smtClean="0">
                <a:solidFill>
                  <a:srgbClr val="FF0000"/>
                </a:solidFill>
              </a:rPr>
              <a:t>:  organism that eats dead plants or animals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10% rule:  only 10% of the energy from the level below will be passed upwards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514600" y="3200400"/>
            <a:ext cx="4191000" cy="2971800"/>
            <a:chOff x="6306" y="11486"/>
            <a:chExt cx="5026" cy="3913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6306" y="11486"/>
              <a:ext cx="5026" cy="3913"/>
              <a:chOff x="6306" y="11486"/>
              <a:chExt cx="5026" cy="3913"/>
            </a:xfrm>
          </p:grpSpPr>
          <p:grpSp>
            <p:nvGrpSpPr>
              <p:cNvPr id="7172" name="Group 4"/>
              <p:cNvGrpSpPr>
                <a:grpSpLocks/>
              </p:cNvGrpSpPr>
              <p:nvPr/>
            </p:nvGrpSpPr>
            <p:grpSpPr bwMode="auto">
              <a:xfrm>
                <a:off x="6306" y="11486"/>
                <a:ext cx="5026" cy="3913"/>
                <a:chOff x="6306" y="11486"/>
                <a:chExt cx="5026" cy="3913"/>
              </a:xfrm>
            </p:grpSpPr>
            <p:sp>
              <p:nvSpPr>
                <p:cNvPr id="7173" name="Isosceles Triangle 4"/>
                <p:cNvSpPr>
                  <a:spLocks noChangeArrowheads="1"/>
                </p:cNvSpPr>
                <p:nvPr/>
              </p:nvSpPr>
              <p:spPr bwMode="auto">
                <a:xfrm>
                  <a:off x="6306" y="11486"/>
                  <a:ext cx="5026" cy="391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7174" name="Straight Arrow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8099" y="12607"/>
                  <a:ext cx="143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7175" name="Straight Arrow Connector 1"/>
              <p:cNvCxnSpPr>
                <a:cxnSpLocks noChangeShapeType="1"/>
              </p:cNvCxnSpPr>
              <p:nvPr/>
            </p:nvCxnSpPr>
            <p:spPr bwMode="auto">
              <a:xfrm flipV="1">
                <a:off x="7037" y="14295"/>
                <a:ext cx="356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7176" name="Straight Arrow Connector 2"/>
            <p:cNvCxnSpPr>
              <a:cxnSpLocks noChangeShapeType="1"/>
            </p:cNvCxnSpPr>
            <p:nvPr/>
          </p:nvCxnSpPr>
          <p:spPr bwMode="auto">
            <a:xfrm>
              <a:off x="7677" y="13292"/>
              <a:ext cx="228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energy source is </a:t>
            </a:r>
            <a:r>
              <a:rPr lang="en-US" sz="3600" dirty="0" smtClean="0">
                <a:solidFill>
                  <a:srgbClr val="FF0000"/>
                </a:solidFill>
              </a:rPr>
              <a:t>radiation</a:t>
            </a:r>
            <a:r>
              <a:rPr lang="en-US" sz="3600" dirty="0" smtClean="0"/>
              <a:t> from the sun which is turned into </a:t>
            </a:r>
            <a:r>
              <a:rPr lang="en-US" sz="3600" dirty="0" smtClean="0">
                <a:solidFill>
                  <a:srgbClr val="FF0000"/>
                </a:solidFill>
              </a:rPr>
              <a:t>chemical energy </a:t>
            </a:r>
            <a:r>
              <a:rPr lang="en-US" sz="3600" dirty="0" smtClean="0"/>
              <a:t>through photosynthesis</a:t>
            </a:r>
          </a:p>
          <a:p>
            <a:r>
              <a:rPr lang="en-US" sz="3600" dirty="0" smtClean="0"/>
              <a:t>90% of the energy in each level is lost as </a:t>
            </a:r>
            <a:r>
              <a:rPr lang="en-US" sz="3600" dirty="0" smtClean="0">
                <a:solidFill>
                  <a:srgbClr val="FF0000"/>
                </a:solidFill>
              </a:rPr>
              <a:t>heat</a:t>
            </a:r>
            <a:r>
              <a:rPr lang="en-US" sz="3600" dirty="0" smtClean="0"/>
              <a:t> through </a:t>
            </a:r>
            <a:r>
              <a:rPr lang="en-US" sz="3600" dirty="0" smtClean="0">
                <a:solidFill>
                  <a:srgbClr val="FF0000"/>
                </a:solidFill>
              </a:rPr>
              <a:t>cellular respiration </a:t>
            </a:r>
            <a:r>
              <a:rPr lang="en-US" sz="3600" dirty="0" smtClean="0"/>
              <a:t>which makes energy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18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Choose an environment from the choices below.  </a:t>
            </a:r>
          </a:p>
          <a:p>
            <a:pPr lvl="1"/>
            <a:r>
              <a:rPr lang="en-US" dirty="0" smtClean="0"/>
              <a:t>Rainforest</a:t>
            </a:r>
          </a:p>
          <a:p>
            <a:pPr lvl="1"/>
            <a:r>
              <a:rPr lang="en-US" dirty="0" smtClean="0"/>
              <a:t>Ocean</a:t>
            </a:r>
          </a:p>
          <a:p>
            <a:pPr lvl="1"/>
            <a:r>
              <a:rPr lang="en-US" dirty="0" smtClean="0"/>
              <a:t>Temperate forest (like the ones around here)</a:t>
            </a:r>
          </a:p>
          <a:p>
            <a:pPr lvl="1"/>
            <a:r>
              <a:rPr lang="en-US" dirty="0" smtClean="0"/>
              <a:t>Freshwater Lake/pond/river/stream</a:t>
            </a:r>
          </a:p>
          <a:p>
            <a:pPr lvl="1"/>
            <a:r>
              <a:rPr lang="en-US" dirty="0" smtClean="0"/>
              <a:t>Desert</a:t>
            </a:r>
          </a:p>
          <a:p>
            <a:r>
              <a:rPr lang="en-US" dirty="0" smtClean="0"/>
              <a:t>Identify 10 organisms from the environment.  There needs to be a mix of plants and animals.</a:t>
            </a:r>
          </a:p>
          <a:p>
            <a:r>
              <a:rPr lang="en-US" dirty="0" smtClean="0"/>
              <a:t>Create a food </a:t>
            </a:r>
            <a:r>
              <a:rPr lang="en-US" b="1" dirty="0" smtClean="0"/>
              <a:t>WEB</a:t>
            </a:r>
            <a:r>
              <a:rPr lang="en-US" dirty="0" smtClean="0"/>
              <a:t> showing the transfer of energy through the web.  You do not need to include decomposers but all other trophic levels need to be included. </a:t>
            </a:r>
          </a:p>
          <a:p>
            <a:r>
              <a:rPr lang="en-US" dirty="0" smtClean="0"/>
              <a:t>For each organism in the web, state what trophic level it belongs to.</a:t>
            </a:r>
          </a:p>
          <a:p>
            <a:r>
              <a:rPr lang="en-US" dirty="0" smtClean="0"/>
              <a:t>For each organism in the web, state it’s feeding preference (photosynthesis, herbivore,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 up an amount of energy that will be found in the producer level and for each organism, state how much energy will be found in each subsequent level.</a:t>
            </a:r>
          </a:p>
        </p:txBody>
      </p:sp>
    </p:spTree>
    <p:extLst>
      <p:ext uri="{BB962C8B-B14F-4D97-AF65-F5344CB8AC3E}">
        <p14:creationId xmlns:p14="http://schemas.microsoft.com/office/powerpoint/2010/main" val="14328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</a:t>
            </a:r>
            <a:r>
              <a:rPr lang="en-US" dirty="0" smtClean="0"/>
              <a:t>5/09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 is a secondary consumer?</a:t>
            </a:r>
          </a:p>
          <a:p>
            <a:pPr lvl="0"/>
            <a:r>
              <a:rPr lang="en-US" dirty="0" smtClean="0"/>
              <a:t>What does nitrogen fixation mean?</a:t>
            </a:r>
          </a:p>
          <a:p>
            <a:pPr lvl="0"/>
            <a:r>
              <a:rPr lang="en-US" dirty="0" smtClean="0"/>
              <a:t>What does autotrophic mean?</a:t>
            </a:r>
          </a:p>
          <a:p>
            <a:pPr lvl="0"/>
            <a:r>
              <a:rPr lang="en-US" dirty="0" smtClean="0"/>
              <a:t>If the shark has 13 calories, how much would the tuna have in the food chain below?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Phytoplankton </a:t>
            </a:r>
            <a:r>
              <a:rPr lang="en-US" dirty="0" smtClean="0">
                <a:sym typeface="Wingdings" panose="05000000000000000000" pitchFamily="2" charset="2"/>
              </a:rPr>
              <a:t> Sardine  Tuna  Seal  Shark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Symbiotic Relationships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Definition:  relationship between </a:t>
            </a:r>
            <a:r>
              <a:rPr lang="en-US" sz="3200" b="1" dirty="0" smtClean="0">
                <a:solidFill>
                  <a:srgbClr val="FF0000"/>
                </a:solidFill>
              </a:rPr>
              <a:t>2 organisms of different species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0"/>
            <a:r>
              <a:rPr lang="en-US" sz="3200" b="1" dirty="0" smtClean="0"/>
              <a:t>Key Players:</a:t>
            </a:r>
            <a:endParaRPr lang="en-US" sz="3200" dirty="0" smtClean="0"/>
          </a:p>
          <a:p>
            <a:pPr lvl="1"/>
            <a:r>
              <a:rPr lang="en-US" sz="2800" b="1" dirty="0" smtClean="0"/>
              <a:t>host:  </a:t>
            </a:r>
            <a:r>
              <a:rPr lang="en-US" sz="2800" b="1" dirty="0" smtClean="0">
                <a:solidFill>
                  <a:srgbClr val="FF0000"/>
                </a:solidFill>
              </a:rPr>
              <a:t>organism the </a:t>
            </a:r>
            <a:r>
              <a:rPr lang="en-US" sz="2800" b="1" dirty="0" err="1" smtClean="0">
                <a:solidFill>
                  <a:srgbClr val="FF0000"/>
                </a:solidFill>
              </a:rPr>
              <a:t>symbiote</a:t>
            </a:r>
            <a:r>
              <a:rPr lang="en-US" sz="2800" b="1" dirty="0" smtClean="0">
                <a:solidFill>
                  <a:srgbClr val="FF0000"/>
                </a:solidFill>
              </a:rPr>
              <a:t> interacts with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b="1" dirty="0" err="1" smtClean="0"/>
              <a:t>symbiont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symbiote</a:t>
            </a:r>
            <a:r>
              <a:rPr lang="en-US" sz="2800" b="1" dirty="0" smtClean="0"/>
              <a:t>:  </a:t>
            </a:r>
            <a:r>
              <a:rPr lang="en-US" sz="2800" b="1" dirty="0" smtClean="0">
                <a:solidFill>
                  <a:srgbClr val="FF0000"/>
                </a:solidFill>
              </a:rPr>
              <a:t>organism that benefits from interacting with the host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5093478"/>
              </p:ext>
            </p:extLst>
          </p:nvPr>
        </p:nvGraphicFramePr>
        <p:xfrm>
          <a:off x="1066797" y="1752600"/>
          <a:ext cx="6477002" cy="4490085"/>
        </p:xfrm>
        <a:graphic>
          <a:graphicData uri="http://schemas.openxmlformats.org/drawingml/2006/table">
            <a:tbl>
              <a:tblPr/>
              <a:tblGrid>
                <a:gridCol w="3238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Commensalism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US" sz="2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symbiote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benefits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from interacting with the host but the host does not receive a benefit, nor is hurt by it.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Symbiont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latin typeface="Calibri"/>
                        </a:rPr>
                        <a:t/>
                      </a:r>
                      <a:br>
                        <a:rPr lang="en-US" sz="1100" dirty="0">
                          <a:latin typeface="Calibri"/>
                        </a:rPr>
                      </a:b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Host: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0" name="Oval 56"/>
          <p:cNvSpPr>
            <a:spLocks noChangeArrowheads="1"/>
          </p:cNvSpPr>
          <p:nvPr/>
        </p:nvSpPr>
        <p:spPr bwMode="auto">
          <a:xfrm>
            <a:off x="4724400" y="3429000"/>
            <a:ext cx="1511300" cy="1600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" name="Oval 55"/>
          <p:cNvSpPr>
            <a:spLocks noChangeArrowheads="1"/>
          </p:cNvSpPr>
          <p:nvPr/>
        </p:nvSpPr>
        <p:spPr bwMode="auto">
          <a:xfrm>
            <a:off x="5181600" y="1905000"/>
            <a:ext cx="1371600" cy="1447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ird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14512"/>
            <a:ext cx="50863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pic>
        <p:nvPicPr>
          <p:cNvPr id="1026" name="Picture 2" descr="Image result for demodex follicul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1"/>
            <a:ext cx="4419600" cy="22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modex follicul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80" y="1600200"/>
            <a:ext cx="428625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4599180"/>
              </p:ext>
            </p:extLst>
          </p:nvPr>
        </p:nvGraphicFramePr>
        <p:xfrm>
          <a:off x="990597" y="1600200"/>
          <a:ext cx="6705602" cy="4267200"/>
        </p:xfrm>
        <a:graphic>
          <a:graphicData uri="http://schemas.openxmlformats.org/drawingml/2006/table">
            <a:tbl>
              <a:tblPr/>
              <a:tblGrid>
                <a:gridCol w="335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Mutualism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Both organisms receive a benefit from the interaction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Symbiont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latin typeface="Calibri"/>
                        </a:rPr>
                        <a:t/>
                      </a:r>
                      <a:br>
                        <a:rPr lang="en-US" sz="1100" dirty="0">
                          <a:latin typeface="Calibri"/>
                        </a:rPr>
                      </a:b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Host: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298" name="Oval 54"/>
          <p:cNvSpPr>
            <a:spLocks noChangeArrowheads="1"/>
          </p:cNvSpPr>
          <p:nvPr/>
        </p:nvSpPr>
        <p:spPr bwMode="auto">
          <a:xfrm>
            <a:off x="5105400" y="3733800"/>
            <a:ext cx="1816100" cy="1828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7" name="Oval 53"/>
          <p:cNvSpPr>
            <a:spLocks noChangeArrowheads="1"/>
          </p:cNvSpPr>
          <p:nvPr/>
        </p:nvSpPr>
        <p:spPr bwMode="auto">
          <a:xfrm>
            <a:off x="5181600" y="1676400"/>
            <a:ext cx="1587500" cy="1600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mutualistic relation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73" y="1600200"/>
            <a:ext cx="69913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7346896"/>
              </p:ext>
            </p:extLst>
          </p:nvPr>
        </p:nvGraphicFramePr>
        <p:xfrm>
          <a:off x="1142997" y="1600200"/>
          <a:ext cx="6781802" cy="4038600"/>
        </p:xfrm>
        <a:graphic>
          <a:graphicData uri="http://schemas.openxmlformats.org/drawingml/2006/table">
            <a:tbl>
              <a:tblPr/>
              <a:tblGrid>
                <a:gridCol w="33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Parasitism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symbiote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receives a benefit from the interaction but the host is harmed.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 err="1">
                          <a:latin typeface="Calibri"/>
                          <a:ea typeface="Calibri"/>
                          <a:cs typeface="Times New Roman"/>
                        </a:rPr>
                        <a:t>Symbiont</a:t>
                      </a: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latin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latin typeface="Calibri"/>
                        </a:rPr>
                        <a:t/>
                      </a:r>
                      <a:br>
                        <a:rPr lang="en-US" sz="1100" dirty="0">
                          <a:latin typeface="Calibri"/>
                        </a:rPr>
                      </a:b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Host: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322" name="Oval 52"/>
          <p:cNvSpPr>
            <a:spLocks noChangeArrowheads="1"/>
          </p:cNvSpPr>
          <p:nvPr/>
        </p:nvSpPr>
        <p:spPr bwMode="auto">
          <a:xfrm>
            <a:off x="5334000" y="3581400"/>
            <a:ext cx="1524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1" name="Oval 51"/>
          <p:cNvSpPr>
            <a:spLocks noChangeArrowheads="1"/>
          </p:cNvSpPr>
          <p:nvPr/>
        </p:nvSpPr>
        <p:spPr bwMode="auto">
          <a:xfrm>
            <a:off x="5791200" y="1752600"/>
            <a:ext cx="1511300" cy="1524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arasitic relation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9913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1/03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What is an example of mutualism</a:t>
            </a:r>
            <a:r>
              <a:rPr lang="en-US" dirty="0" smtClean="0"/>
              <a:t>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is an example of commensalism</a:t>
            </a:r>
            <a:r>
              <a:rPr lang="en-US" dirty="0" smtClean="0"/>
              <a:t>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is an example of parasitism?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Ecology is:</a:t>
            </a:r>
            <a:r>
              <a:rPr lang="en-US" b="1" dirty="0" smtClean="0"/>
              <a:t>  the study of the </a:t>
            </a:r>
            <a:r>
              <a:rPr lang="en-US" b="1" dirty="0" smtClean="0">
                <a:solidFill>
                  <a:srgbClr val="FF0000"/>
                </a:solidFill>
              </a:rPr>
              <a:t>interaction</a:t>
            </a:r>
            <a:r>
              <a:rPr lang="en-US" b="1" dirty="0" smtClean="0"/>
              <a:t> of living things to their </a:t>
            </a:r>
            <a:r>
              <a:rPr lang="en-US" b="1" dirty="0" smtClean="0">
                <a:solidFill>
                  <a:srgbClr val="FF0000"/>
                </a:solidFill>
              </a:rPr>
              <a:t>environment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/>
              <a:t>Study of how organisms in an environment are </a:t>
            </a:r>
            <a:r>
              <a:rPr lang="en-US" b="1" dirty="0" smtClean="0">
                <a:solidFill>
                  <a:srgbClr val="FF0000"/>
                </a:solidFill>
              </a:rPr>
              <a:t>related</a:t>
            </a:r>
            <a:r>
              <a:rPr lang="en-US" b="1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each other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are the ideal conditions for mosquitoes to grow and reproduce?</a:t>
            </a:r>
          </a:p>
          <a:p>
            <a:r>
              <a:rPr lang="en-US" sz="4000" dirty="0" smtClean="0"/>
              <a:t>What are some things that can cause the population of mosquitoes to decrease?</a:t>
            </a:r>
          </a:p>
          <a:p>
            <a:r>
              <a:rPr lang="en-US" sz="4000" dirty="0" smtClean="0"/>
              <a:t>What is the importance of monitoring the mosquito populations?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54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Ecology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Exponential Growth Curve = 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 Shape Curve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Examples:  </a:t>
            </a:r>
            <a:r>
              <a:rPr lang="en-US" dirty="0" smtClean="0">
                <a:solidFill>
                  <a:srgbClr val="FF0000"/>
                </a:solidFill>
              </a:rPr>
              <a:t>bacteria, humans</a:t>
            </a:r>
          </a:p>
          <a:p>
            <a:endParaRPr lang="en-US" dirty="0"/>
          </a:p>
        </p:txBody>
      </p:sp>
      <p:grpSp>
        <p:nvGrpSpPr>
          <p:cNvPr id="1026" name="Group 48"/>
          <p:cNvGrpSpPr>
            <a:grpSpLocks/>
          </p:cNvGrpSpPr>
          <p:nvPr/>
        </p:nvGrpSpPr>
        <p:grpSpPr bwMode="auto">
          <a:xfrm>
            <a:off x="2895600" y="2362200"/>
            <a:ext cx="3886200" cy="2590800"/>
            <a:chOff x="4280" y="2200"/>
            <a:chExt cx="4020" cy="2100"/>
          </a:xfrm>
        </p:grpSpPr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4280" y="2200"/>
              <a:ext cx="0" cy="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4300" y="4300"/>
              <a:ext cx="4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Carrying Capacity Curve – </a:t>
            </a:r>
            <a:r>
              <a:rPr lang="en-US" sz="3200" dirty="0" smtClean="0">
                <a:solidFill>
                  <a:srgbClr val="FF0000"/>
                </a:solidFill>
              </a:rPr>
              <a:t>S </a:t>
            </a:r>
            <a:r>
              <a:rPr lang="en-US" sz="3200" dirty="0" smtClean="0"/>
              <a:t>Shape Curve</a:t>
            </a:r>
          </a:p>
          <a:p>
            <a:r>
              <a:rPr lang="en-US" sz="3200" dirty="0" smtClean="0"/>
              <a:t> </a:t>
            </a:r>
            <a:endParaRPr lang="en-US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895600" y="2362200"/>
            <a:ext cx="3886200" cy="2590800"/>
            <a:chOff x="4280" y="2200"/>
            <a:chExt cx="4020" cy="2100"/>
          </a:xfrm>
        </p:grpSpPr>
        <p:sp>
          <p:nvSpPr>
            <p:cNvPr id="5" name="Line 49"/>
            <p:cNvSpPr>
              <a:spLocks noChangeShapeType="1"/>
            </p:cNvSpPr>
            <p:nvPr/>
          </p:nvSpPr>
          <p:spPr bwMode="auto">
            <a:xfrm>
              <a:off x="4280" y="2200"/>
              <a:ext cx="0" cy="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0"/>
            <p:cNvSpPr>
              <a:spLocks noChangeShapeType="1"/>
            </p:cNvSpPr>
            <p:nvPr/>
          </p:nvSpPr>
          <p:spPr bwMode="auto">
            <a:xfrm>
              <a:off x="4300" y="4300"/>
              <a:ext cx="4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number</a:t>
            </a:r>
            <a:r>
              <a:rPr lang="en-US" sz="3200" dirty="0" smtClean="0"/>
              <a:t> of a species the </a:t>
            </a:r>
            <a:r>
              <a:rPr lang="en-US" sz="3200" dirty="0" smtClean="0">
                <a:solidFill>
                  <a:srgbClr val="FF0000"/>
                </a:solidFill>
              </a:rPr>
              <a:t>habitat </a:t>
            </a:r>
            <a:r>
              <a:rPr lang="en-US" sz="3200" dirty="0" smtClean="0"/>
              <a:t>can hold</a:t>
            </a:r>
          </a:p>
          <a:p>
            <a:pPr lvl="0"/>
            <a:r>
              <a:rPr lang="en-US" sz="3200" dirty="0" smtClean="0"/>
              <a:t>Limiting Factors:  anything that </a:t>
            </a:r>
            <a:r>
              <a:rPr lang="en-US" sz="3200" dirty="0" smtClean="0">
                <a:solidFill>
                  <a:srgbClr val="FF0000"/>
                </a:solidFill>
              </a:rPr>
              <a:t>prevents</a:t>
            </a:r>
            <a:r>
              <a:rPr lang="en-US" sz="3200" dirty="0" smtClean="0"/>
              <a:t> a population from growing</a:t>
            </a:r>
          </a:p>
          <a:p>
            <a:pPr lvl="1"/>
            <a:r>
              <a:rPr lang="en-US" sz="2800" dirty="0" smtClean="0"/>
              <a:t>Density Dependent</a:t>
            </a:r>
          </a:p>
          <a:p>
            <a:pPr lvl="2"/>
            <a:r>
              <a:rPr lang="en-US" sz="2400" dirty="0" smtClean="0"/>
              <a:t>Mostly</a:t>
            </a:r>
            <a:r>
              <a:rPr lang="en-US" sz="2400" dirty="0" smtClean="0">
                <a:solidFill>
                  <a:srgbClr val="FF0000"/>
                </a:solidFill>
              </a:rPr>
              <a:t> Biotic</a:t>
            </a:r>
            <a:r>
              <a:rPr lang="en-US" sz="2400" dirty="0" smtClean="0"/>
              <a:t> factors</a:t>
            </a:r>
          </a:p>
          <a:p>
            <a:pPr lvl="2"/>
            <a:r>
              <a:rPr lang="en-US" sz="2400" dirty="0" smtClean="0"/>
              <a:t>Examples:  </a:t>
            </a:r>
            <a:r>
              <a:rPr lang="en-US" sz="2400" dirty="0" smtClean="0">
                <a:solidFill>
                  <a:srgbClr val="FF0000"/>
                </a:solidFill>
              </a:rPr>
              <a:t>availability of predators, food, disease, shelter, water</a:t>
            </a:r>
          </a:p>
          <a:p>
            <a:r>
              <a:rPr lang="en-US" sz="3200" dirty="0" smtClean="0"/>
              <a:t> </a:t>
            </a:r>
            <a:r>
              <a:rPr lang="en-US" sz="2800" dirty="0" smtClean="0"/>
              <a:t>Density Independent</a:t>
            </a:r>
          </a:p>
          <a:p>
            <a:pPr lvl="2"/>
            <a:r>
              <a:rPr lang="en-US" sz="2400" dirty="0" smtClean="0"/>
              <a:t>Mostly</a:t>
            </a:r>
            <a:r>
              <a:rPr lang="en-US" sz="2400" dirty="0" smtClean="0">
                <a:solidFill>
                  <a:srgbClr val="FF0000"/>
                </a:solidFill>
              </a:rPr>
              <a:t> abiotic</a:t>
            </a:r>
            <a:r>
              <a:rPr lang="en-US" sz="2400" dirty="0" smtClean="0"/>
              <a:t> factors</a:t>
            </a:r>
          </a:p>
          <a:p>
            <a:pPr lvl="2"/>
            <a:r>
              <a:rPr lang="en-US" sz="2400" dirty="0" smtClean="0"/>
              <a:t>Examples:  </a:t>
            </a:r>
            <a:r>
              <a:rPr lang="en-US" sz="2400" dirty="0" smtClean="0">
                <a:solidFill>
                  <a:srgbClr val="FF0000"/>
                </a:solidFill>
              </a:rPr>
              <a:t>sunlight, humidity, temperature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Predator/Prey Graph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Prey:  </a:t>
            </a:r>
            <a:r>
              <a:rPr lang="en-US" dirty="0">
                <a:solidFill>
                  <a:srgbClr val="FF0000"/>
                </a:solidFill>
              </a:rPr>
              <a:t>rises when the </a:t>
            </a:r>
            <a:r>
              <a:rPr lang="en-US" dirty="0" smtClean="0">
                <a:solidFill>
                  <a:srgbClr val="FF0000"/>
                </a:solidFill>
              </a:rPr>
              <a:t>predator falls</a:t>
            </a:r>
          </a:p>
          <a:p>
            <a:pPr>
              <a:buNone/>
            </a:pPr>
            <a:r>
              <a:rPr lang="en-US" dirty="0" smtClean="0"/>
              <a:t>Predator:  </a:t>
            </a:r>
            <a:r>
              <a:rPr lang="en-US" dirty="0" smtClean="0">
                <a:solidFill>
                  <a:srgbClr val="FF0000"/>
                </a:solidFill>
              </a:rPr>
              <a:t>rises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prey rises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57350" name="Group 57"/>
          <p:cNvGrpSpPr>
            <a:grpSpLocks/>
          </p:cNvGrpSpPr>
          <p:nvPr/>
        </p:nvGrpSpPr>
        <p:grpSpPr bwMode="auto">
          <a:xfrm>
            <a:off x="1676400" y="2133600"/>
            <a:ext cx="3810000" cy="2209800"/>
            <a:chOff x="4280" y="2200"/>
            <a:chExt cx="4020" cy="2100"/>
          </a:xfrm>
        </p:grpSpPr>
        <p:sp>
          <p:nvSpPr>
            <p:cNvPr id="4" name="Line 58"/>
            <p:cNvSpPr>
              <a:spLocks noChangeShapeType="1"/>
            </p:cNvSpPr>
            <p:nvPr/>
          </p:nvSpPr>
          <p:spPr bwMode="auto">
            <a:xfrm>
              <a:off x="4280" y="2200"/>
              <a:ext cx="0" cy="2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59"/>
            <p:cNvSpPr>
              <a:spLocks noChangeShapeType="1"/>
            </p:cNvSpPr>
            <p:nvPr/>
          </p:nvSpPr>
          <p:spPr bwMode="auto">
            <a:xfrm>
              <a:off x="4300" y="4300"/>
              <a:ext cx="4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Each bar corresponds to a </a:t>
            </a:r>
            <a:r>
              <a:rPr lang="en-US" dirty="0" smtClean="0">
                <a:solidFill>
                  <a:srgbClr val="FF0000"/>
                </a:solidFill>
              </a:rPr>
              <a:t>percentage </a:t>
            </a:r>
            <a:r>
              <a:rPr lang="en-US" dirty="0" smtClean="0"/>
              <a:t>of </a:t>
            </a:r>
            <a:r>
              <a:rPr lang="en-US" dirty="0"/>
              <a:t>the population, the left side is always </a:t>
            </a:r>
            <a:r>
              <a:rPr lang="en-US" dirty="0" smtClean="0">
                <a:solidFill>
                  <a:srgbClr val="FF0000"/>
                </a:solidFill>
              </a:rPr>
              <a:t>males</a:t>
            </a:r>
            <a:r>
              <a:rPr lang="en-US" dirty="0" smtClean="0"/>
              <a:t> the </a:t>
            </a:r>
            <a:r>
              <a:rPr lang="en-US" dirty="0"/>
              <a:t>right always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If there is a graph such as the one for India above, then the population is </a:t>
            </a:r>
            <a:r>
              <a:rPr lang="en-US" dirty="0" smtClean="0">
                <a:solidFill>
                  <a:srgbClr val="FF0000"/>
                </a:solidFill>
              </a:rPr>
              <a:t>increasing. </a:t>
            </a:r>
            <a:r>
              <a:rPr lang="en-US" dirty="0" smtClean="0"/>
              <a:t>This </a:t>
            </a:r>
            <a:r>
              <a:rPr lang="en-US" dirty="0"/>
              <a:t>is because for every elderly person that dies, 2-3 times more babies are being born to replace them.</a:t>
            </a:r>
          </a:p>
          <a:p>
            <a:pPr lvl="0"/>
            <a:r>
              <a:rPr lang="en-US" dirty="0"/>
              <a:t>If there are roughly equal numbers of each age range, then the population is either </a:t>
            </a:r>
            <a:r>
              <a:rPr lang="en-US" dirty="0" smtClean="0">
                <a:solidFill>
                  <a:srgbClr val="FF0000"/>
                </a:solidFill>
              </a:rPr>
              <a:t>slowly increasing </a:t>
            </a:r>
            <a:r>
              <a:rPr lang="en-US" dirty="0" smtClean="0"/>
              <a:t>or </a:t>
            </a:r>
            <a:r>
              <a:rPr lang="en-US" dirty="0"/>
              <a:t>has </a:t>
            </a:r>
            <a:r>
              <a:rPr lang="en-US" dirty="0" smtClean="0">
                <a:solidFill>
                  <a:srgbClr val="FF0000"/>
                </a:solidFill>
              </a:rPr>
              <a:t>stopped increasing.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If there are fewer individuals in the 0-20 range than the 25-40 range then the population </a:t>
            </a:r>
            <a:r>
              <a:rPr lang="en-US"/>
              <a:t>is </a:t>
            </a:r>
            <a:r>
              <a:rPr lang="en-US" smtClean="0">
                <a:solidFill>
                  <a:srgbClr val="FF0000"/>
                </a:solidFill>
              </a:rPr>
              <a:t>decreasing.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population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irc_mi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524000"/>
            <a:ext cx="8001000" cy="51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1/04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Draw a carrying capacity curve.  Label the area of exponential growth and the area where the graph reaches carrying capacity.</a:t>
            </a:r>
          </a:p>
          <a:p>
            <a:r>
              <a:rPr lang="en-US" sz="3200" dirty="0" smtClean="0"/>
              <a:t>What factors contribute to the exponential growth of the curve?</a:t>
            </a:r>
          </a:p>
          <a:p>
            <a:r>
              <a:rPr lang="en-US" sz="3200" dirty="0" smtClean="0"/>
              <a:t>What factors contribute to the reason for the carrying capacity?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99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Describe 3 of the human impacts in the video.  </a:t>
            </a:r>
          </a:p>
          <a:p>
            <a:pPr lvl="1"/>
            <a:r>
              <a:rPr lang="en-US" sz="3600" dirty="0" smtClean="0"/>
              <a:t>Definition for each</a:t>
            </a:r>
          </a:p>
          <a:p>
            <a:pPr lvl="1"/>
            <a:r>
              <a:rPr lang="en-US" sz="3600" dirty="0" smtClean="0"/>
              <a:t>Action humans are doing to cause it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8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Biotic:  </a:t>
            </a:r>
            <a:r>
              <a:rPr lang="en-US" dirty="0" smtClean="0">
                <a:solidFill>
                  <a:srgbClr val="FF0000"/>
                </a:solidFill>
              </a:rPr>
              <a:t>living things that affect population size</a:t>
            </a:r>
          </a:p>
          <a:p>
            <a:r>
              <a:rPr lang="en-US" dirty="0" smtClean="0"/>
              <a:t>Abiotic:  </a:t>
            </a:r>
            <a:r>
              <a:rPr lang="en-US" dirty="0" smtClean="0">
                <a:solidFill>
                  <a:srgbClr val="FF0000"/>
                </a:solidFill>
              </a:rPr>
              <a:t>non-living things that affect population size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Limiting Factors</a:t>
            </a:r>
          </a:p>
          <a:p>
            <a:pPr lvl="1"/>
            <a:r>
              <a:rPr lang="en-US" dirty="0" smtClean="0"/>
              <a:t>Limits the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of a population and prevents it from growing </a:t>
            </a:r>
            <a:r>
              <a:rPr lang="en-US" dirty="0" smtClean="0">
                <a:solidFill>
                  <a:srgbClr val="FF0000"/>
                </a:solidFill>
              </a:rPr>
              <a:t>larger</a:t>
            </a:r>
          </a:p>
          <a:p>
            <a:pPr lvl="1"/>
            <a:r>
              <a:rPr lang="en-US" dirty="0" smtClean="0"/>
              <a:t>They can be </a:t>
            </a:r>
            <a:r>
              <a:rPr lang="en-US" dirty="0" smtClean="0">
                <a:solidFill>
                  <a:srgbClr val="FF0000"/>
                </a:solidFill>
              </a:rPr>
              <a:t>biotic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abiotic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Population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 Population </a:t>
            </a:r>
            <a:r>
              <a:rPr lang="en-US" dirty="0" smtClean="0">
                <a:sym typeface="Wingdings" panose="05000000000000000000" pitchFamily="2" charset="2"/>
              </a:rPr>
              <a:t> 7.5 billion people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Influence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100" dirty="0" smtClean="0"/>
              <a:t>Natural Factors:</a:t>
            </a:r>
            <a:endParaRPr lang="en-US" dirty="0" smtClean="0"/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Birth Rate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Death Rate/Diseases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Amount of food and water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Amount of space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800" dirty="0" smtClean="0"/>
              <a:t>The medical revolution of the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sz="2400" dirty="0" smtClean="0"/>
              <a:t>The </a:t>
            </a:r>
            <a:r>
              <a:rPr lang="en-US" sz="2400" dirty="0"/>
              <a:t>medical revolution of the last 200 years has drastically extended the lifespan of the average human.  Major contributors include</a:t>
            </a:r>
            <a:endParaRPr lang="en-US" dirty="0"/>
          </a:p>
          <a:p>
            <a:pPr lvl="3"/>
            <a:r>
              <a:rPr lang="en-US" dirty="0">
                <a:solidFill>
                  <a:srgbClr val="FF0000"/>
                </a:solidFill>
              </a:rPr>
              <a:t>Better sanitation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Access to better healthcare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More education on living healthy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Better medicines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Vaccines and antibiotics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Extermination of smallpox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population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populationeducation.org/sites/default/files/resources/JCurve5_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3" y="1219200"/>
            <a:ext cx="893670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 growing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Overpopulation:  </a:t>
            </a:r>
            <a:r>
              <a:rPr lang="en-US" sz="3100" dirty="0" smtClean="0"/>
              <a:t>the more people that are on the planet, the more resources they will need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3100" i="1" dirty="0" smtClean="0"/>
              <a:t>Eutrophication</a:t>
            </a:r>
            <a:r>
              <a:rPr lang="en-US" sz="3100" dirty="0" smtClean="0"/>
              <a:t>:  addition of chemicals such as </a:t>
            </a:r>
            <a:r>
              <a:rPr lang="en-US" sz="3100" dirty="0" smtClean="0">
                <a:solidFill>
                  <a:srgbClr val="FF0000"/>
                </a:solidFill>
              </a:rPr>
              <a:t>nitrates</a:t>
            </a:r>
            <a:r>
              <a:rPr lang="en-US" sz="3100" dirty="0" smtClean="0"/>
              <a:t> and </a:t>
            </a:r>
            <a:r>
              <a:rPr lang="en-US" sz="3100" dirty="0" smtClean="0">
                <a:solidFill>
                  <a:srgbClr val="FF0000"/>
                </a:solidFill>
              </a:rPr>
              <a:t>phosphates</a:t>
            </a:r>
            <a:r>
              <a:rPr lang="en-US" sz="3100" dirty="0" smtClean="0"/>
              <a:t> into </a:t>
            </a:r>
            <a:r>
              <a:rPr lang="en-US" sz="3100" dirty="0" smtClean="0">
                <a:solidFill>
                  <a:srgbClr val="FF0000"/>
                </a:solidFill>
              </a:rPr>
              <a:t>water</a:t>
            </a:r>
            <a:r>
              <a:rPr lang="en-US" sz="3100" dirty="0" smtClean="0"/>
              <a:t> supplies</a:t>
            </a:r>
          </a:p>
          <a:p>
            <a:r>
              <a:rPr lang="en-US" sz="3100" dirty="0" smtClean="0"/>
              <a:t>Acid Rain:  </a:t>
            </a:r>
            <a:r>
              <a:rPr lang="en-US" sz="3100" dirty="0" smtClean="0">
                <a:solidFill>
                  <a:srgbClr val="FF0000"/>
                </a:solidFill>
              </a:rPr>
              <a:t>acidic</a:t>
            </a:r>
            <a:r>
              <a:rPr lang="en-US" sz="3100" dirty="0" smtClean="0"/>
              <a:t> rainfall that is more common in mountain areas which destroys the vegetation in the area, caused by </a:t>
            </a:r>
            <a:r>
              <a:rPr lang="en-US" sz="3100" dirty="0" smtClean="0">
                <a:solidFill>
                  <a:srgbClr val="FF0000"/>
                </a:solidFill>
              </a:rPr>
              <a:t>carbon dioxide </a:t>
            </a:r>
            <a:r>
              <a:rPr lang="en-US" sz="3100" dirty="0" smtClean="0"/>
              <a:t>emissions from cars and factories</a:t>
            </a:r>
            <a:endParaRPr lang="en-US" dirty="0" smtClean="0"/>
          </a:p>
          <a:p>
            <a:r>
              <a:rPr lang="en-US" sz="3100" i="1" dirty="0" smtClean="0"/>
              <a:t>Beach Erosion:  Loss of </a:t>
            </a:r>
            <a:r>
              <a:rPr lang="en-US" sz="3100" i="1" dirty="0" smtClean="0">
                <a:solidFill>
                  <a:srgbClr val="FF0000"/>
                </a:solidFill>
              </a:rPr>
              <a:t>sand</a:t>
            </a:r>
            <a:r>
              <a:rPr lang="en-US" sz="3100" i="1" dirty="0" smtClean="0"/>
              <a:t> caused by </a:t>
            </a:r>
            <a:r>
              <a:rPr lang="en-US" sz="3100" i="1" dirty="0" smtClean="0">
                <a:solidFill>
                  <a:srgbClr val="FF0000"/>
                </a:solidFill>
              </a:rPr>
              <a:t>building houses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i="1" dirty="0"/>
              <a:t>Deforestation</a:t>
            </a:r>
            <a:r>
              <a:rPr lang="en-US" sz="2800" dirty="0"/>
              <a:t>:  cutting </a:t>
            </a:r>
            <a:r>
              <a:rPr lang="en-US" sz="2800" dirty="0">
                <a:solidFill>
                  <a:srgbClr val="FF0000"/>
                </a:solidFill>
              </a:rPr>
              <a:t>trees</a:t>
            </a:r>
            <a:r>
              <a:rPr lang="en-US" sz="2800" dirty="0"/>
              <a:t> for </a:t>
            </a:r>
            <a:r>
              <a:rPr lang="en-US" sz="2800" dirty="0">
                <a:solidFill>
                  <a:srgbClr val="FF0000"/>
                </a:solidFill>
              </a:rPr>
              <a:t>commercial</a:t>
            </a:r>
            <a:r>
              <a:rPr lang="en-US" sz="2800" dirty="0"/>
              <a:t> </a:t>
            </a:r>
            <a:r>
              <a:rPr lang="en-US" sz="2800" dirty="0" smtClean="0"/>
              <a:t>use</a:t>
            </a:r>
            <a:endParaRPr lang="en-US" dirty="0" smtClean="0"/>
          </a:p>
          <a:p>
            <a:r>
              <a:rPr lang="en-US" dirty="0" smtClean="0"/>
              <a:t>Urban Development:  </a:t>
            </a:r>
            <a:r>
              <a:rPr lang="en-US" dirty="0" smtClean="0">
                <a:solidFill>
                  <a:srgbClr val="FF0000"/>
                </a:solidFill>
              </a:rPr>
              <a:t>destruction</a:t>
            </a:r>
            <a:r>
              <a:rPr lang="en-US" dirty="0" smtClean="0"/>
              <a:t> of habitats so humans can build </a:t>
            </a:r>
            <a:r>
              <a:rPr lang="en-US" dirty="0" smtClean="0">
                <a:solidFill>
                  <a:srgbClr val="FF0000"/>
                </a:solidFill>
              </a:rPr>
              <a:t>homes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factories</a:t>
            </a:r>
          </a:p>
          <a:p>
            <a:r>
              <a:rPr lang="en-US" dirty="0" smtClean="0"/>
              <a:t>Waste Lagoons:  pollution of the water supply due to massive amounts of animal waste being improperly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Climate Change </a:t>
            </a:r>
            <a:endParaRPr lang="en-US" dirty="0" smtClean="0"/>
          </a:p>
          <a:p>
            <a:pPr lvl="1"/>
            <a:r>
              <a:rPr lang="en-US" sz="2700" i="1" dirty="0" smtClean="0"/>
              <a:t>Global Warming</a:t>
            </a:r>
            <a:r>
              <a:rPr lang="en-US" sz="2700" dirty="0" smtClean="0"/>
              <a:t>:  increase in global </a:t>
            </a:r>
            <a:r>
              <a:rPr lang="en-US" sz="2700" dirty="0" smtClean="0">
                <a:solidFill>
                  <a:srgbClr val="FF0000"/>
                </a:solidFill>
              </a:rPr>
              <a:t>temperature</a:t>
            </a:r>
            <a:r>
              <a:rPr lang="en-US" sz="2700" dirty="0" smtClean="0"/>
              <a:t> as a result of increased amounts of </a:t>
            </a:r>
            <a:r>
              <a:rPr lang="en-US" sz="2700" dirty="0" smtClean="0">
                <a:solidFill>
                  <a:srgbClr val="FF0000"/>
                </a:solidFill>
              </a:rPr>
              <a:t>CO2</a:t>
            </a:r>
            <a:r>
              <a:rPr lang="en-US" sz="2700" dirty="0" smtClean="0"/>
              <a:t> in the atmosphere</a:t>
            </a:r>
            <a:endParaRPr lang="en-US" dirty="0" smtClean="0"/>
          </a:p>
          <a:p>
            <a:pPr lvl="2"/>
            <a:r>
              <a:rPr lang="en-US" dirty="0" smtClean="0"/>
              <a:t>mainly a result of burning </a:t>
            </a:r>
            <a:r>
              <a:rPr lang="en-US" dirty="0" smtClean="0">
                <a:solidFill>
                  <a:srgbClr val="FF0000"/>
                </a:solidFill>
              </a:rPr>
              <a:t>fossil fuels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Bioaccumulation:  build up of </a:t>
            </a:r>
            <a:r>
              <a:rPr lang="en-US" sz="3100" dirty="0" smtClean="0">
                <a:solidFill>
                  <a:srgbClr val="FF0000"/>
                </a:solidFill>
              </a:rPr>
              <a:t>pesticides</a:t>
            </a:r>
            <a:r>
              <a:rPr lang="en-US" sz="3100" dirty="0" smtClean="0"/>
              <a:t> in organisms</a:t>
            </a:r>
          </a:p>
          <a:p>
            <a:r>
              <a:rPr lang="en-US" sz="3100" dirty="0" err="1" smtClean="0"/>
              <a:t>Biomagnification</a:t>
            </a:r>
            <a:r>
              <a:rPr lang="en-US" sz="3100" dirty="0" smtClean="0"/>
              <a:t>:  </a:t>
            </a:r>
            <a:r>
              <a:rPr lang="en-US" sz="3100" dirty="0" smtClean="0">
                <a:solidFill>
                  <a:srgbClr val="FF0000"/>
                </a:solidFill>
              </a:rPr>
              <a:t>pesticide accumulation </a:t>
            </a:r>
            <a:r>
              <a:rPr lang="en-US" sz="3100" dirty="0" smtClean="0"/>
              <a:t>is more dangerous for top predators because they eat a lot of individuals which have eaten </a:t>
            </a:r>
            <a:r>
              <a:rPr lang="en-US" sz="3100" dirty="0" smtClean="0">
                <a:solidFill>
                  <a:srgbClr val="FF0000"/>
                </a:solidFill>
              </a:rPr>
              <a:t>pesticides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100" dirty="0"/>
              <a:t>Invasive Species:  species which have been brought over to America from </a:t>
            </a:r>
            <a:r>
              <a:rPr lang="en-US" sz="3100" dirty="0">
                <a:solidFill>
                  <a:srgbClr val="FF0000"/>
                </a:solidFill>
              </a:rPr>
              <a:t>other countries </a:t>
            </a:r>
            <a:r>
              <a:rPr lang="en-US" sz="3100" dirty="0"/>
              <a:t>which </a:t>
            </a:r>
            <a:r>
              <a:rPr lang="en-US" sz="3100" dirty="0">
                <a:solidFill>
                  <a:srgbClr val="FF0000"/>
                </a:solidFill>
              </a:rPr>
              <a:t>kill </a:t>
            </a:r>
            <a:r>
              <a:rPr lang="en-US" sz="3100" dirty="0"/>
              <a:t>the </a:t>
            </a:r>
            <a:r>
              <a:rPr lang="en-US" sz="3100" dirty="0">
                <a:solidFill>
                  <a:srgbClr val="FF0000"/>
                </a:solidFill>
              </a:rPr>
              <a:t>native species </a:t>
            </a:r>
            <a:r>
              <a:rPr lang="en-US" sz="3100" dirty="0"/>
              <a:t>and damage the ecosystem</a:t>
            </a:r>
          </a:p>
          <a:p>
            <a:pPr lvl="1"/>
            <a:r>
              <a:rPr lang="en-US" dirty="0"/>
              <a:t>Examples:   </a:t>
            </a:r>
            <a:r>
              <a:rPr lang="en-US" dirty="0">
                <a:solidFill>
                  <a:srgbClr val="FF0000"/>
                </a:solidFill>
              </a:rPr>
              <a:t>Kudzu in NC, pythons in FL, Zebra </a:t>
            </a:r>
            <a:r>
              <a:rPr lang="en-US" dirty="0" err="1">
                <a:solidFill>
                  <a:srgbClr val="FF0000"/>
                </a:solidFill>
              </a:rPr>
              <a:t>mussles</a:t>
            </a:r>
            <a:r>
              <a:rPr lang="en-US" dirty="0">
                <a:solidFill>
                  <a:srgbClr val="FF0000"/>
                </a:solidFill>
              </a:rPr>
              <a:t> in the Great Lakes, Snakehead fish in the Mississippi 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Niche:  </a:t>
            </a:r>
            <a:r>
              <a:rPr lang="en-US" dirty="0" smtClean="0">
                <a:solidFill>
                  <a:srgbClr val="FF0000"/>
                </a:solidFill>
              </a:rPr>
              <a:t>an organism’s job in its habitat</a:t>
            </a:r>
          </a:p>
          <a:p>
            <a:r>
              <a:rPr lang="en-US" dirty="0" smtClean="0"/>
              <a:t>Habitat:  </a:t>
            </a:r>
            <a:r>
              <a:rPr lang="en-US" dirty="0" smtClean="0">
                <a:solidFill>
                  <a:srgbClr val="FF0000"/>
                </a:solidFill>
              </a:rPr>
              <a:t>place where multiple populations live and interact with each other</a:t>
            </a:r>
          </a:p>
          <a:p>
            <a:r>
              <a:rPr lang="en-US" dirty="0" smtClean="0"/>
              <a:t>Competition:  </a:t>
            </a:r>
            <a:r>
              <a:rPr lang="en-US" dirty="0" smtClean="0">
                <a:solidFill>
                  <a:srgbClr val="FF0000"/>
                </a:solidFill>
              </a:rPr>
              <a:t>what results when 2 species of the same niche attempt to occupy the same habitat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Primary reasons for competition include food, homes, mates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91480" y="5771160"/>
              <a:ext cx="5754960" cy="25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2120" y="5761800"/>
                <a:ext cx="5773680" cy="27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need to add this!  (I’m </a:t>
            </a:r>
            <a:r>
              <a:rPr lang="en-US" dirty="0" err="1" smtClean="0"/>
              <a:t>gonna</a:t>
            </a:r>
            <a:r>
              <a:rPr lang="en-US" dirty="0" smtClean="0"/>
              <a:t> go hide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Chlorofluorocarbons:  </a:t>
            </a:r>
          </a:p>
          <a:p>
            <a:pPr lvl="1"/>
            <a:r>
              <a:rPr lang="en-US" dirty="0" smtClean="0"/>
              <a:t>Also called CFCs</a:t>
            </a:r>
          </a:p>
          <a:p>
            <a:pPr lvl="1"/>
            <a:r>
              <a:rPr lang="en-US" dirty="0" smtClean="0"/>
              <a:t>Gas released by aerosol cans and cooling units (AC, frig,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Destroys the ozone layer of earth, increases the amount of UV rays that come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5/22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eutrophication?</a:t>
            </a:r>
          </a:p>
          <a:p>
            <a:endParaRPr lang="en-US" dirty="0" smtClean="0"/>
          </a:p>
          <a:p>
            <a:r>
              <a:rPr lang="en-US" dirty="0" smtClean="0"/>
              <a:t>What causes global warming?</a:t>
            </a:r>
          </a:p>
          <a:p>
            <a:endParaRPr lang="en-US" dirty="0" smtClean="0"/>
          </a:p>
          <a:p>
            <a:r>
              <a:rPr lang="en-US" dirty="0" smtClean="0"/>
              <a:t>What is the major contributor to human impacts?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care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Using </a:t>
            </a:r>
            <a:r>
              <a:rPr lang="en-US" sz="2800" dirty="0" smtClean="0">
                <a:solidFill>
                  <a:srgbClr val="FF0000"/>
                </a:solidFill>
              </a:rPr>
              <a:t>renewable sources of </a:t>
            </a:r>
            <a:r>
              <a:rPr lang="en-US" sz="2800" dirty="0" smtClean="0"/>
              <a:t>energy to get power</a:t>
            </a:r>
          </a:p>
          <a:p>
            <a:pPr lvl="1"/>
            <a:r>
              <a:rPr lang="en-US" sz="2800" dirty="0" smtClean="0"/>
              <a:t>Reducing the amount of </a:t>
            </a:r>
            <a:r>
              <a:rPr lang="en-US" sz="2800" dirty="0" smtClean="0">
                <a:solidFill>
                  <a:srgbClr val="FF0000"/>
                </a:solidFill>
              </a:rPr>
              <a:t>carbon dioxide </a:t>
            </a:r>
            <a:r>
              <a:rPr lang="en-US" sz="2800" dirty="0" smtClean="0"/>
              <a:t>that is put into the air</a:t>
            </a:r>
          </a:p>
          <a:p>
            <a:pPr lvl="1"/>
            <a:r>
              <a:rPr lang="en-US" sz="2800" dirty="0" smtClean="0"/>
              <a:t>Use more renewable resources</a:t>
            </a:r>
          </a:p>
          <a:p>
            <a:pPr lvl="2"/>
            <a:r>
              <a:rPr lang="en-US" sz="2500" dirty="0" smtClean="0"/>
              <a:t>Renewable Resources:  </a:t>
            </a:r>
            <a:r>
              <a:rPr lang="en-US" sz="2500" dirty="0" smtClean="0">
                <a:solidFill>
                  <a:srgbClr val="FF0000"/>
                </a:solidFill>
              </a:rPr>
              <a:t>resources</a:t>
            </a:r>
            <a:r>
              <a:rPr lang="en-US" sz="2500" dirty="0" smtClean="0"/>
              <a:t> we can replenish in our lifetime</a:t>
            </a:r>
          </a:p>
          <a:p>
            <a:pPr lvl="3"/>
            <a:r>
              <a:rPr lang="en-US" sz="2200" dirty="0" smtClean="0"/>
              <a:t>EX:  </a:t>
            </a:r>
            <a:r>
              <a:rPr lang="en-US" sz="2200" dirty="0" smtClean="0">
                <a:solidFill>
                  <a:srgbClr val="FF0000"/>
                </a:solidFill>
              </a:rPr>
              <a:t>trees, solar energy, wind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sz="2500" dirty="0"/>
              <a:t>Non-renewable Resources:  </a:t>
            </a:r>
            <a:r>
              <a:rPr lang="en-US" sz="2500" dirty="0">
                <a:solidFill>
                  <a:srgbClr val="FF0000"/>
                </a:solidFill>
              </a:rPr>
              <a:t>resources</a:t>
            </a:r>
            <a:r>
              <a:rPr lang="en-US" sz="2500" dirty="0"/>
              <a:t> we </a:t>
            </a:r>
            <a:r>
              <a:rPr lang="en-US" sz="2500" dirty="0">
                <a:solidFill>
                  <a:srgbClr val="FF0000"/>
                </a:solidFill>
              </a:rPr>
              <a:t>absolutely</a:t>
            </a:r>
            <a:r>
              <a:rPr lang="en-US" sz="2500" dirty="0"/>
              <a:t> cannot replenish in our lifetime</a:t>
            </a:r>
          </a:p>
          <a:p>
            <a:pPr lvl="3"/>
            <a:r>
              <a:rPr lang="en-US" sz="2200" dirty="0"/>
              <a:t>EX:  </a:t>
            </a:r>
            <a:r>
              <a:rPr lang="en-US" sz="2200" dirty="0">
                <a:solidFill>
                  <a:srgbClr val="FF0000"/>
                </a:solidFill>
              </a:rPr>
              <a:t>fossil fuels</a:t>
            </a:r>
          </a:p>
          <a:p>
            <a:pPr lvl="1"/>
            <a:r>
              <a:rPr lang="en-US" sz="2800" dirty="0"/>
              <a:t>Reduce the use of </a:t>
            </a:r>
            <a:r>
              <a:rPr lang="en-US" sz="2800" dirty="0">
                <a:solidFill>
                  <a:srgbClr val="FF0000"/>
                </a:solidFill>
              </a:rPr>
              <a:t>nonrenewable resources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need to add this!  (</a:t>
            </a:r>
            <a:r>
              <a:rPr lang="en-US" dirty="0" err="1" smtClean="0"/>
              <a:t>Gonna</a:t>
            </a:r>
            <a:r>
              <a:rPr lang="en-US" dirty="0" smtClean="0"/>
              <a:t> go hide 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Crop Rotation:  splitting the field into quarters and growing different crops in each quarter.  Every year you change which crop is grown in each quarter</a:t>
            </a:r>
          </a:p>
          <a:p>
            <a:pPr lvl="1"/>
            <a:r>
              <a:rPr lang="en-US" dirty="0" smtClean="0"/>
              <a:t>Prevents the depletion of nutrients in the soil</a:t>
            </a:r>
          </a:p>
          <a:p>
            <a:r>
              <a:rPr lang="en-US" dirty="0" smtClean="0"/>
              <a:t>Replant trees and other plants</a:t>
            </a:r>
          </a:p>
          <a:p>
            <a:pPr lvl="1"/>
            <a:r>
              <a:rPr lang="en-US" dirty="0" smtClean="0"/>
              <a:t>Prevents soil and beach erosion.  Removes CO2 from the atmosphere</a:t>
            </a:r>
          </a:p>
          <a:p>
            <a:r>
              <a:rPr lang="en-US" dirty="0" smtClean="0"/>
              <a:t>Be careful with the water supply.  </a:t>
            </a:r>
          </a:p>
          <a:p>
            <a:pPr lvl="1"/>
            <a:r>
              <a:rPr lang="en-US" dirty="0" smtClean="0"/>
              <a:t>Prevents </a:t>
            </a:r>
            <a:r>
              <a:rPr lang="en-US" smtClean="0"/>
              <a:t>eutrification</a:t>
            </a:r>
            <a:r>
              <a:rPr lang="en-US" dirty="0" smtClean="0"/>
              <a:t>.  Prevents the bacteria from waste lagoons from getting into the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Weekend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each of the human impacts (Overpopulation-Chlorofluorocarbons) give a solution that we as humans could do to prevent the impact or even reverse the effect.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42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5/23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type of graph shows only growth?</a:t>
            </a:r>
          </a:p>
          <a:p>
            <a:endParaRPr lang="en-US" dirty="0" smtClean="0"/>
          </a:p>
          <a:p>
            <a:r>
              <a:rPr lang="en-US" dirty="0" smtClean="0"/>
              <a:t>What is a carrying capacity?</a:t>
            </a:r>
          </a:p>
          <a:p>
            <a:endParaRPr lang="en-US" dirty="0" smtClean="0"/>
          </a:p>
          <a:p>
            <a:r>
              <a:rPr lang="en-US" dirty="0" smtClean="0"/>
              <a:t>What sets the carrying capacity?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What is the difference between biotic and </a:t>
            </a:r>
            <a:r>
              <a:rPr lang="en-US" dirty="0" err="1" smtClean="0"/>
              <a:t>abiotic</a:t>
            </a:r>
            <a:r>
              <a:rPr lang="en-US" dirty="0" smtClean="0"/>
              <a:t> factors?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2.1.4:  Population Graphs</a:t>
            </a:r>
          </a:p>
          <a:p>
            <a:pPr lvl="1"/>
            <a:r>
              <a:rPr lang="en-US" sz="4800" dirty="0" smtClean="0"/>
              <a:t>DA5KU4</a:t>
            </a:r>
          </a:p>
          <a:p>
            <a:r>
              <a:rPr lang="en-US" sz="5400" dirty="0" smtClean="0"/>
              <a:t>2.2:  Human Impacts</a:t>
            </a:r>
          </a:p>
          <a:p>
            <a:pPr lvl="1"/>
            <a:r>
              <a:rPr lang="en-US" sz="4800" dirty="0" smtClean="0"/>
              <a:t>FU3SU6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95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MSB Video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There are 3 mutualistic relationships in the video and 1 parasitic relationship.  Identify them and describe the benefits/harm each party involved gets.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19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Draw a diagram of the nitrogen cycle including how nitrogen is removed and replaced and the organisms that do each.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896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5893454"/>
              </p:ext>
            </p:extLst>
          </p:nvPr>
        </p:nvGraphicFramePr>
        <p:xfrm>
          <a:off x="2438400" y="1905000"/>
          <a:ext cx="3887419" cy="432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1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Warmup 5/17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purpose of a decomposer?</a:t>
            </a:r>
          </a:p>
          <a:p>
            <a:r>
              <a:rPr lang="en-US" sz="4000" dirty="0" smtClean="0"/>
              <a:t>What is the importance of nitrogen for living organisms?</a:t>
            </a:r>
          </a:p>
          <a:p>
            <a:r>
              <a:rPr lang="en-US" sz="4000" dirty="0" smtClean="0"/>
              <a:t>What happens when decomposition is removed from the carbon cycle?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77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5/18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mutualistic relationship?</a:t>
            </a:r>
          </a:p>
          <a:p>
            <a:r>
              <a:rPr lang="en-US" sz="3600" dirty="0" smtClean="0"/>
              <a:t>What is transpiration?</a:t>
            </a:r>
          </a:p>
          <a:p>
            <a:r>
              <a:rPr lang="en-US" sz="3600" dirty="0" smtClean="0"/>
              <a:t>What is a limiting factor?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39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Geochemical Cycles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1026" name="irc_mi" descr="wa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2" y="1600200"/>
            <a:ext cx="74666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17106</TotalTime>
  <Words>2096</Words>
  <Application>Microsoft Office PowerPoint</Application>
  <PresentationFormat>On-screen Show (4:3)</PresentationFormat>
  <Paragraphs>290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Calibri</vt:lpstr>
      <vt:lpstr>Comic Sans MS</vt:lpstr>
      <vt:lpstr>Times New Roman</vt:lpstr>
      <vt:lpstr>Tw Cen MT</vt:lpstr>
      <vt:lpstr>Wingdings</vt:lpstr>
      <vt:lpstr>Wingdings 2</vt:lpstr>
      <vt:lpstr>Median</vt:lpstr>
      <vt:lpstr>Warmup  5/06</vt:lpstr>
      <vt:lpstr>Warmup 5/07</vt:lpstr>
      <vt:lpstr>Ecology</vt:lpstr>
      <vt:lpstr>What is Ecology?</vt:lpstr>
      <vt:lpstr>PowerPoint Presentation</vt:lpstr>
      <vt:lpstr>PowerPoint Presentation</vt:lpstr>
      <vt:lpstr>PowerPoint Presentation</vt:lpstr>
      <vt:lpstr>Geochemical Cycles</vt:lpstr>
      <vt:lpstr>Water Cycle</vt:lpstr>
      <vt:lpstr>Carbon Cycle</vt:lpstr>
      <vt:lpstr>Carbon Cycle</vt:lpstr>
      <vt:lpstr>PowerPoint Presentation</vt:lpstr>
      <vt:lpstr>PowerPoint Presentation</vt:lpstr>
      <vt:lpstr>What is the use of carbon in the atmosphere?</vt:lpstr>
      <vt:lpstr>How have humans messed it up?</vt:lpstr>
      <vt:lpstr>PowerPoint Presentation</vt:lpstr>
      <vt:lpstr>PowerPoint Presentation</vt:lpstr>
      <vt:lpstr>Nitrogen cycle</vt:lpstr>
      <vt:lpstr>Crash Course video Questions</vt:lpstr>
      <vt:lpstr>Warmup 12/17</vt:lpstr>
      <vt:lpstr>Energy Transfer</vt:lpstr>
      <vt:lpstr>Food Chains/Food Webs</vt:lpstr>
      <vt:lpstr>Terms for Trophic Levels</vt:lpstr>
      <vt:lpstr>Other terms to know</vt:lpstr>
      <vt:lpstr>Ecological Pyramid</vt:lpstr>
      <vt:lpstr>PowerPoint Presentation</vt:lpstr>
      <vt:lpstr>The assignment</vt:lpstr>
      <vt:lpstr>Warmup 5/09</vt:lpstr>
      <vt:lpstr>Symbiotic Relationships</vt:lpstr>
      <vt:lpstr>Symbiotic Relationships</vt:lpstr>
      <vt:lpstr>PowerPoint Presentation</vt:lpstr>
      <vt:lpstr>Commensalism</vt:lpstr>
      <vt:lpstr>Commensalism</vt:lpstr>
      <vt:lpstr>PowerPoint Presentation</vt:lpstr>
      <vt:lpstr>Mutualism</vt:lpstr>
      <vt:lpstr>PowerPoint Presentation</vt:lpstr>
      <vt:lpstr>Parasitism</vt:lpstr>
      <vt:lpstr>PowerPoint Presentation</vt:lpstr>
      <vt:lpstr>Warmup 1/03</vt:lpstr>
      <vt:lpstr>Video Questions</vt:lpstr>
      <vt:lpstr>Population Ecology</vt:lpstr>
      <vt:lpstr>PowerPoint Presentation</vt:lpstr>
      <vt:lpstr>PowerPoint Presentation</vt:lpstr>
      <vt:lpstr>Carrying Capacity</vt:lpstr>
      <vt:lpstr>PowerPoint Presentation</vt:lpstr>
      <vt:lpstr>PowerPoint Presentation</vt:lpstr>
      <vt:lpstr>Interpreting population graphs</vt:lpstr>
      <vt:lpstr>Warmup 1/04</vt:lpstr>
      <vt:lpstr>Video Questions</vt:lpstr>
      <vt:lpstr>Human Population</vt:lpstr>
      <vt:lpstr>Human Population</vt:lpstr>
      <vt:lpstr>Factors that Influence Population Size</vt:lpstr>
      <vt:lpstr>The medical revolution of the 19th and 20th centuries</vt:lpstr>
      <vt:lpstr>Interpreting population graphs</vt:lpstr>
      <vt:lpstr>Effects of a growing population</vt:lpstr>
      <vt:lpstr>PowerPoint Presentation</vt:lpstr>
      <vt:lpstr>PowerPoint Presentation</vt:lpstr>
      <vt:lpstr>PowerPoint Presentation</vt:lpstr>
      <vt:lpstr>PowerPoint Presentation</vt:lpstr>
      <vt:lpstr>You need to add this!  (I’m gonna go hide now)</vt:lpstr>
      <vt:lpstr>Warmup 5/22</vt:lpstr>
      <vt:lpstr>Taking care of the earth</vt:lpstr>
      <vt:lpstr>PowerPoint Presentation</vt:lpstr>
      <vt:lpstr>You need to add this!  (Gonna go hide again)</vt:lpstr>
      <vt:lpstr>Weekend Homework</vt:lpstr>
      <vt:lpstr>Warmup 5/23</vt:lpstr>
      <vt:lpstr>Test Codes</vt:lpstr>
      <vt:lpstr>MSB Video Questions</vt:lpstr>
      <vt:lpstr>PowerPoint Presentation</vt:lpstr>
      <vt:lpstr>Warmup 5/17</vt:lpstr>
      <vt:lpstr>Warmup 5/18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erict.nebel</dc:creator>
  <cp:lastModifiedBy>Nebel, Eric T.</cp:lastModifiedBy>
  <cp:revision>139</cp:revision>
  <dcterms:created xsi:type="dcterms:W3CDTF">2014-05-12T11:56:35Z</dcterms:created>
  <dcterms:modified xsi:type="dcterms:W3CDTF">2019-05-09T18:56:29Z</dcterms:modified>
</cp:coreProperties>
</file>