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335" r:id="rId3"/>
    <p:sldId id="294" r:id="rId4"/>
    <p:sldId id="256" r:id="rId5"/>
    <p:sldId id="329" r:id="rId6"/>
    <p:sldId id="317" r:id="rId7"/>
    <p:sldId id="316" r:id="rId8"/>
    <p:sldId id="318" r:id="rId9"/>
    <p:sldId id="319" r:id="rId10"/>
    <p:sldId id="321" r:id="rId11"/>
    <p:sldId id="257" r:id="rId12"/>
    <p:sldId id="258" r:id="rId13"/>
    <p:sldId id="261" r:id="rId14"/>
    <p:sldId id="307" r:id="rId15"/>
    <p:sldId id="339" r:id="rId16"/>
    <p:sldId id="315" r:id="rId17"/>
    <p:sldId id="336" r:id="rId18"/>
    <p:sldId id="337" r:id="rId19"/>
    <p:sldId id="338" r:id="rId20"/>
    <p:sldId id="292" r:id="rId21"/>
    <p:sldId id="310" r:id="rId22"/>
    <p:sldId id="293" r:id="rId23"/>
    <p:sldId id="320" r:id="rId24"/>
    <p:sldId id="303" r:id="rId25"/>
    <p:sldId id="313" r:id="rId26"/>
    <p:sldId id="340" r:id="rId27"/>
    <p:sldId id="314" r:id="rId28"/>
    <p:sldId id="295" r:id="rId29"/>
    <p:sldId id="264" r:id="rId30"/>
    <p:sldId id="333" r:id="rId31"/>
    <p:sldId id="265" r:id="rId32"/>
    <p:sldId id="287" r:id="rId33"/>
    <p:sldId id="286" r:id="rId34"/>
    <p:sldId id="322" r:id="rId35"/>
    <p:sldId id="267" r:id="rId36"/>
    <p:sldId id="268" r:id="rId37"/>
    <p:sldId id="308" r:id="rId38"/>
    <p:sldId id="288" r:id="rId39"/>
    <p:sldId id="290" r:id="rId40"/>
    <p:sldId id="291" r:id="rId41"/>
    <p:sldId id="341" r:id="rId42"/>
    <p:sldId id="331" r:id="rId43"/>
    <p:sldId id="332" r:id="rId44"/>
    <p:sldId id="309" r:id="rId45"/>
    <p:sldId id="325" r:id="rId46"/>
    <p:sldId id="326" r:id="rId47"/>
    <p:sldId id="327" r:id="rId48"/>
    <p:sldId id="328" r:id="rId49"/>
    <p:sldId id="259" r:id="rId50"/>
    <p:sldId id="323" r:id="rId51"/>
    <p:sldId id="260" r:id="rId52"/>
    <p:sldId id="324" r:id="rId53"/>
    <p:sldId id="285" r:id="rId54"/>
    <p:sldId id="289" r:id="rId55"/>
    <p:sldId id="306" r:id="rId56"/>
    <p:sldId id="296" r:id="rId57"/>
    <p:sldId id="301" r:id="rId58"/>
    <p:sldId id="302" r:id="rId59"/>
    <p:sldId id="300" r:id="rId60"/>
    <p:sldId id="304" r:id="rId61"/>
    <p:sldId id="312" r:id="rId62"/>
    <p:sldId id="305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4" autoAdjust="0"/>
    <p:restoredTop sz="94660"/>
  </p:normalViewPr>
  <p:slideViewPr>
    <p:cSldViewPr>
      <p:cViewPr varScale="1">
        <p:scale>
          <a:sx n="69" d="100"/>
          <a:sy n="69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1C9F24-C8DD-44F8-BA67-70A9849331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55D0EB-FFF3-4BFC-87B3-BD52BC3A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you are done with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 to the class website (nebelbiology.weebly.com)</a:t>
            </a:r>
          </a:p>
          <a:p>
            <a:pPr lvl="1"/>
            <a:r>
              <a:rPr lang="en-US" dirty="0" smtClean="0"/>
              <a:t>Click on Honors Biology at the bottom</a:t>
            </a:r>
          </a:p>
          <a:p>
            <a:r>
              <a:rPr lang="en-US" dirty="0" smtClean="0"/>
              <a:t>Click on the link called </a:t>
            </a:r>
            <a:r>
              <a:rPr lang="en-US" b="1" dirty="0" smtClean="0"/>
              <a:t>“Modifying the Human Genome”</a:t>
            </a:r>
          </a:p>
          <a:p>
            <a:r>
              <a:rPr lang="en-US" dirty="0" smtClean="0"/>
              <a:t>Read the article</a:t>
            </a:r>
          </a:p>
          <a:p>
            <a:r>
              <a:rPr lang="en-US" dirty="0" smtClean="0"/>
              <a:t>Write an opinion essay (3 paragraph) on whether you think it would be a good idea or not.  You must use 3 pieces of evidence from the article to justify your answer.</a:t>
            </a:r>
          </a:p>
          <a:p>
            <a:r>
              <a:rPr lang="en-US" dirty="0" smtClean="0"/>
              <a:t>There’s not a right or wrong answer in my mind for this, your grade is based on how well you justify your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Genome Project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Genome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 Map of </a:t>
            </a:r>
            <a:r>
              <a:rPr lang="en-US" dirty="0">
                <a:solidFill>
                  <a:srgbClr val="FF0000"/>
                </a:solidFill>
              </a:rPr>
              <a:t>all the DNA in a human</a:t>
            </a:r>
          </a:p>
          <a:p>
            <a:r>
              <a:rPr lang="en-US" dirty="0"/>
              <a:t>Each segment or </a:t>
            </a:r>
            <a:r>
              <a:rPr lang="en-US" dirty="0">
                <a:solidFill>
                  <a:srgbClr val="FF0000"/>
                </a:solidFill>
              </a:rPr>
              <a:t>gene</a:t>
            </a:r>
            <a:r>
              <a:rPr lang="en-US" dirty="0"/>
              <a:t> codes for a </a:t>
            </a:r>
            <a:r>
              <a:rPr lang="en-US" dirty="0">
                <a:solidFill>
                  <a:srgbClr val="FF0000"/>
                </a:solidFill>
              </a:rPr>
              <a:t>protein</a:t>
            </a:r>
          </a:p>
          <a:p>
            <a:r>
              <a:rPr lang="en-US" dirty="0"/>
              <a:t>There are </a:t>
            </a:r>
            <a:r>
              <a:rPr lang="en-US" dirty="0">
                <a:solidFill>
                  <a:srgbClr val="FF0000"/>
                </a:solidFill>
              </a:rPr>
              <a:t>30,000</a:t>
            </a:r>
            <a:r>
              <a:rPr lang="en-US" dirty="0"/>
              <a:t> genes in the human body</a:t>
            </a:r>
          </a:p>
          <a:p>
            <a:r>
              <a:rPr lang="en-US" dirty="0">
                <a:solidFill>
                  <a:srgbClr val="FF0000"/>
                </a:solidFill>
              </a:rPr>
              <a:t>Took 13 years to complete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Genome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does this help us?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Now that we know where harmful genes are, we can check to see if a person has it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cbi.nlm.nih.gov/SCIENCE96/IMG/WallChart.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599"/>
            <a:ext cx="6781800" cy="647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11/16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gene therapy happen?  (What are the steps?)</a:t>
            </a:r>
          </a:p>
          <a:p>
            <a:r>
              <a:rPr lang="en-US" dirty="0" smtClean="0"/>
              <a:t>What are the pros and cons of gene therapy?</a:t>
            </a:r>
          </a:p>
          <a:p>
            <a:r>
              <a:rPr lang="en-US" dirty="0" smtClean="0"/>
              <a:t>What was the purpose of the Human Genome Project?</a:t>
            </a:r>
          </a:p>
          <a:p>
            <a:r>
              <a:rPr lang="en-US" dirty="0" smtClean="0"/>
              <a:t>What is the connection between the HGP and gene therapy?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11/19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stem cells?</a:t>
            </a:r>
          </a:p>
          <a:p>
            <a:r>
              <a:rPr lang="en-US" sz="3600" dirty="0" smtClean="0"/>
              <a:t>What are ways that stem cells can be used to help humans?</a:t>
            </a:r>
          </a:p>
          <a:p>
            <a:r>
              <a:rPr lang="en-US" sz="3600" dirty="0" smtClean="0"/>
              <a:t>What is the controversy surrounding embryonic stem cells?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97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 Cells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Go to the class web page and click the link at the bottom called “Applications of Stem Cells”</a:t>
            </a:r>
          </a:p>
          <a:p>
            <a:r>
              <a:rPr lang="en-US" sz="3000" dirty="0" smtClean="0"/>
              <a:t>List 5 human diseases that stem cells could be used to treat.</a:t>
            </a:r>
          </a:p>
          <a:p>
            <a:r>
              <a:rPr lang="en-US" sz="3000" dirty="0" smtClean="0"/>
              <a:t>Using Google, write down what the disease is</a:t>
            </a:r>
          </a:p>
          <a:p>
            <a:r>
              <a:rPr lang="en-US" sz="3000" dirty="0" smtClean="0"/>
              <a:t>Using Google, write down what cells the stem cells would be used to replace.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7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Questions about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the ethical question behind stem cell research?</a:t>
            </a:r>
          </a:p>
          <a:p>
            <a:r>
              <a:rPr lang="en-US" sz="3600" dirty="0" smtClean="0"/>
              <a:t>Where do scientists get a lot of their stem cells?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16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Share among your group members your opinion about stem cell research.</a:t>
            </a:r>
          </a:p>
          <a:p>
            <a:pPr lvl="1"/>
            <a:r>
              <a:rPr lang="en-US" sz="3200" dirty="0"/>
              <a:t>Provide your group with the reason for why you think this way</a:t>
            </a:r>
          </a:p>
          <a:p>
            <a:pPr lvl="1"/>
            <a:r>
              <a:rPr lang="en-US" sz="3200" dirty="0" smtClean="0"/>
              <a:t>Remember that everyone’s opinion is very personal and should not be made fun of</a:t>
            </a:r>
          </a:p>
        </p:txBody>
      </p:sp>
    </p:spTree>
    <p:extLst>
      <p:ext uri="{BB962C8B-B14F-4D97-AF65-F5344CB8AC3E}">
        <p14:creationId xmlns:p14="http://schemas.microsoft.com/office/powerpoint/2010/main" val="8034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in and find your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Find a person with a different color card than you.  This is your </a:t>
            </a:r>
            <a:r>
              <a:rPr lang="en-US" sz="3200" dirty="0" err="1" smtClean="0"/>
              <a:t>Accountabilibuddy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Find a POD to sit in.  </a:t>
            </a:r>
          </a:p>
          <a:p>
            <a:r>
              <a:rPr lang="en-US" sz="3200" dirty="0" smtClean="0"/>
              <a:t>Write your name on the sticky note</a:t>
            </a:r>
          </a:p>
          <a:p>
            <a:r>
              <a:rPr lang="en-US" sz="3200" dirty="0" smtClean="0"/>
              <a:t>There can be 1 group of 3, they need to sit at the POD that has 5 desks.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44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Cells and Gene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Stem Cells:  cells in an organism that </a:t>
            </a:r>
            <a:r>
              <a:rPr lang="en-US" sz="3600" dirty="0" smtClean="0">
                <a:solidFill>
                  <a:srgbClr val="FF0000"/>
                </a:solidFill>
              </a:rPr>
              <a:t>do not have a specific function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can become any cell </a:t>
            </a:r>
            <a:r>
              <a:rPr lang="en-US" sz="3600" dirty="0" smtClean="0"/>
              <a:t>in the organism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</a:t>
            </a:r>
            <a:r>
              <a:rPr lang="en-US" dirty="0" smtClean="0">
                <a:solidFill>
                  <a:srgbClr val="FF0000"/>
                </a:solidFill>
              </a:rPr>
              <a:t>undifferentiated</a:t>
            </a:r>
            <a:r>
              <a:rPr lang="en-US" dirty="0" smtClean="0"/>
              <a:t> cells:  they don’t have a job yet</a:t>
            </a:r>
          </a:p>
          <a:p>
            <a:r>
              <a:rPr lang="en-US" dirty="0" smtClean="0"/>
              <a:t>Stem cells are given a job with </a:t>
            </a:r>
            <a:r>
              <a:rPr lang="en-US" dirty="0" smtClean="0">
                <a:solidFill>
                  <a:srgbClr val="FF0000"/>
                </a:solidFill>
              </a:rPr>
              <a:t>cell differentiation </a:t>
            </a:r>
            <a:r>
              <a:rPr lang="en-US" dirty="0" smtClean="0"/>
              <a:t>(go back to your cell notes)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Only </a:t>
            </a:r>
            <a:r>
              <a:rPr lang="en-US" dirty="0" smtClean="0">
                <a:solidFill>
                  <a:srgbClr val="FF0000"/>
                </a:solidFill>
              </a:rPr>
              <a:t>certain genes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activated</a:t>
            </a:r>
            <a:r>
              <a:rPr lang="en-US" dirty="0" smtClean="0"/>
              <a:t> in the cell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. If the cell is to become a liver cell, it only activates the DNA/genes necessary to become a liver cell, the rest of the DNA remains inactive but still present.  </a:t>
            </a:r>
          </a:p>
        </p:txBody>
      </p:sp>
    </p:spTree>
    <p:extLst>
      <p:ext uri="{BB962C8B-B14F-4D97-AF65-F5344CB8AC3E}">
        <p14:creationId xmlns:p14="http://schemas.microsoft.com/office/powerpoint/2010/main" val="39851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Autofit/>
          </a:bodyPr>
          <a:lstStyle/>
          <a:p>
            <a:r>
              <a:rPr lang="en-US" sz="3200" dirty="0" smtClean="0"/>
              <a:t>Applications</a:t>
            </a:r>
          </a:p>
          <a:p>
            <a:pPr lvl="1"/>
            <a:r>
              <a:rPr lang="en-US" sz="2800" dirty="0" smtClean="0"/>
              <a:t>Cure </a:t>
            </a:r>
            <a:r>
              <a:rPr lang="en-US" sz="2800" dirty="0" smtClean="0">
                <a:solidFill>
                  <a:srgbClr val="FF0000"/>
                </a:solidFill>
              </a:rPr>
              <a:t>Alzheimer’s Disease </a:t>
            </a:r>
            <a:r>
              <a:rPr lang="en-US" sz="2800" dirty="0" smtClean="0"/>
              <a:t>by </a:t>
            </a:r>
            <a:r>
              <a:rPr lang="en-US" sz="2800" dirty="0" err="1" smtClean="0"/>
              <a:t>regrowing</a:t>
            </a:r>
            <a:r>
              <a:rPr lang="en-US" sz="2800" dirty="0" smtClean="0"/>
              <a:t> damaged </a:t>
            </a:r>
            <a:r>
              <a:rPr lang="en-US" sz="2800" dirty="0" smtClean="0">
                <a:solidFill>
                  <a:srgbClr val="FF0000"/>
                </a:solidFill>
              </a:rPr>
              <a:t>brain cells</a:t>
            </a:r>
          </a:p>
          <a:p>
            <a:pPr lvl="1"/>
            <a:r>
              <a:rPr lang="en-US" sz="2800" dirty="0" smtClean="0"/>
              <a:t>Cure</a:t>
            </a:r>
            <a:r>
              <a:rPr lang="en-US" sz="2800" dirty="0" smtClean="0">
                <a:solidFill>
                  <a:srgbClr val="FF0000"/>
                </a:solidFill>
              </a:rPr>
              <a:t> paralysis </a:t>
            </a:r>
            <a:r>
              <a:rPr lang="en-US" sz="2800" dirty="0" smtClean="0"/>
              <a:t>by </a:t>
            </a:r>
            <a:r>
              <a:rPr lang="en-US" sz="2800" dirty="0" err="1" smtClean="0"/>
              <a:t>regrowing</a:t>
            </a:r>
            <a:r>
              <a:rPr lang="en-US" sz="2800" dirty="0" smtClean="0"/>
              <a:t> new </a:t>
            </a:r>
            <a:r>
              <a:rPr lang="en-US" sz="2800" dirty="0" smtClean="0">
                <a:solidFill>
                  <a:srgbClr val="FF0000"/>
                </a:solidFill>
              </a:rPr>
              <a:t>motor nerves</a:t>
            </a:r>
          </a:p>
          <a:p>
            <a:pPr lvl="1"/>
            <a:r>
              <a:rPr lang="en-US" sz="2800" dirty="0" smtClean="0"/>
              <a:t>Cure</a:t>
            </a:r>
            <a:r>
              <a:rPr lang="en-US" sz="2800" dirty="0" smtClean="0">
                <a:solidFill>
                  <a:srgbClr val="FF0000"/>
                </a:solidFill>
              </a:rPr>
              <a:t> diabetes </a:t>
            </a:r>
            <a:r>
              <a:rPr lang="en-US" sz="2800" dirty="0" smtClean="0"/>
              <a:t>by growing new cells that produce</a:t>
            </a:r>
            <a:r>
              <a:rPr lang="en-US" sz="2800" dirty="0" smtClean="0">
                <a:solidFill>
                  <a:srgbClr val="FF0000"/>
                </a:solidFill>
              </a:rPr>
              <a:t> insulin</a:t>
            </a:r>
          </a:p>
          <a:p>
            <a:pPr lvl="1"/>
            <a:r>
              <a:rPr lang="en-US" sz="2800" dirty="0" smtClean="0"/>
              <a:t>Grow various </a:t>
            </a:r>
            <a:r>
              <a:rPr lang="en-US" sz="2800" dirty="0" smtClean="0">
                <a:solidFill>
                  <a:srgbClr val="FF0000"/>
                </a:solidFill>
              </a:rPr>
              <a:t>organs </a:t>
            </a:r>
            <a:r>
              <a:rPr lang="en-US" sz="2800" dirty="0" smtClean="0"/>
              <a:t>for those people who need </a:t>
            </a:r>
            <a:r>
              <a:rPr lang="en-US" sz="2800" dirty="0" smtClean="0">
                <a:solidFill>
                  <a:srgbClr val="FF0000"/>
                </a:solidFill>
              </a:rPr>
              <a:t>transplants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Clone various organisms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Cloning:  the process of making </a:t>
            </a:r>
            <a:r>
              <a:rPr lang="en-US" dirty="0" smtClean="0">
                <a:solidFill>
                  <a:srgbClr val="FF0000"/>
                </a:solidFill>
              </a:rPr>
              <a:t>an exact copy</a:t>
            </a:r>
            <a:r>
              <a:rPr lang="en-US" dirty="0" smtClean="0"/>
              <a:t> of the organism</a:t>
            </a:r>
          </a:p>
          <a:p>
            <a:r>
              <a:rPr lang="en-US" dirty="0" smtClean="0"/>
              <a:t>Uses of cloning</a:t>
            </a:r>
          </a:p>
          <a:p>
            <a:pPr lvl="1"/>
            <a:r>
              <a:rPr lang="en-US" dirty="0" smtClean="0"/>
              <a:t>Preserve </a:t>
            </a:r>
            <a:r>
              <a:rPr lang="en-US" dirty="0" smtClean="0">
                <a:solidFill>
                  <a:srgbClr val="FF0000"/>
                </a:solidFill>
              </a:rPr>
              <a:t>endangered species</a:t>
            </a:r>
          </a:p>
          <a:p>
            <a:pPr lvl="1"/>
            <a:r>
              <a:rPr lang="en-US" dirty="0" smtClean="0"/>
              <a:t>Clone organisms for </a:t>
            </a:r>
            <a:r>
              <a:rPr lang="en-US" dirty="0" smtClean="0">
                <a:solidFill>
                  <a:srgbClr val="FF0000"/>
                </a:solidFill>
              </a:rPr>
              <a:t>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Ethics of cloning</a:t>
            </a:r>
          </a:p>
          <a:p>
            <a:pPr lvl="1"/>
            <a:r>
              <a:rPr lang="en-US" dirty="0" smtClean="0"/>
              <a:t>People are worried that we are playing </a:t>
            </a:r>
            <a:r>
              <a:rPr lang="en-US" dirty="0" smtClean="0">
                <a:solidFill>
                  <a:srgbClr val="FF0000"/>
                </a:solidFill>
              </a:rPr>
              <a:t>God</a:t>
            </a:r>
          </a:p>
          <a:p>
            <a:pPr lvl="1"/>
            <a:r>
              <a:rPr lang="en-US" dirty="0" smtClean="0"/>
              <a:t>We may mess up the organisms that we are cloning for food and make them </a:t>
            </a:r>
            <a:r>
              <a:rPr lang="en-US" dirty="0" smtClean="0">
                <a:solidFill>
                  <a:srgbClr val="FF0000"/>
                </a:solidFill>
              </a:rPr>
              <a:t>unhealthy</a:t>
            </a:r>
          </a:p>
          <a:p>
            <a:pPr lvl="1"/>
            <a:r>
              <a:rPr lang="en-US" dirty="0" smtClean="0"/>
              <a:t>We would be able to clone </a:t>
            </a:r>
            <a:r>
              <a:rPr lang="en-US" dirty="0" smtClean="0">
                <a:solidFill>
                  <a:srgbClr val="FF0000"/>
                </a:solidFill>
              </a:rPr>
              <a:t>humans</a:t>
            </a:r>
          </a:p>
          <a:p>
            <a:pPr lvl="1"/>
            <a:r>
              <a:rPr lang="en-US" dirty="0" smtClean="0"/>
              <a:t>People wo want to clone organisms may not understand that the new organism won’t have the original’s memories so it won’t be like they were brought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 Goat 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 you tell the difference you can see with the appearance of the spider goats and normal goats?</a:t>
            </a:r>
          </a:p>
          <a:p>
            <a:r>
              <a:rPr lang="en-US" sz="3200" dirty="0" smtClean="0"/>
              <a:t>How did they turn the normal goat into a spider goat?</a:t>
            </a:r>
          </a:p>
          <a:p>
            <a:r>
              <a:rPr lang="en-US" sz="3200" dirty="0" smtClean="0"/>
              <a:t>Does the goat produce the silk protein in all of its cells?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91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</a:t>
            </a:r>
            <a:r>
              <a:rPr lang="en-US" dirty="0" smtClean="0"/>
              <a:t>11/20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</a:t>
            </a:r>
            <a:r>
              <a:rPr lang="en-US" sz="3600" dirty="0" smtClean="0"/>
              <a:t>are </a:t>
            </a:r>
            <a:r>
              <a:rPr lang="en-US" sz="3600" dirty="0"/>
              <a:t>3</a:t>
            </a:r>
            <a:r>
              <a:rPr lang="en-US" sz="3600" dirty="0" smtClean="0"/>
              <a:t> </a:t>
            </a:r>
            <a:r>
              <a:rPr lang="en-US" sz="3600" dirty="0" smtClean="0"/>
              <a:t>applications of cloning</a:t>
            </a:r>
            <a:r>
              <a:rPr lang="en-US" sz="3600" dirty="0" smtClean="0"/>
              <a:t>?</a:t>
            </a:r>
          </a:p>
          <a:p>
            <a:endParaRPr lang="en-US" sz="3600" dirty="0"/>
          </a:p>
          <a:p>
            <a:r>
              <a:rPr lang="en-US" sz="3600" dirty="0" smtClean="0"/>
              <a:t>How do you use stem cells in cloning?</a:t>
            </a:r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91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Transgenics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Transgenic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Engineering</a:t>
            </a:r>
            <a:r>
              <a:rPr lang="en-US" dirty="0" smtClean="0">
                <a:solidFill>
                  <a:srgbClr val="FF0000"/>
                </a:solidFill>
              </a:rPr>
              <a:t>: modification of organisms DNA </a:t>
            </a:r>
            <a:r>
              <a:rPr lang="en-US" dirty="0" smtClean="0"/>
              <a:t>by humans so the organism will </a:t>
            </a:r>
            <a:r>
              <a:rPr lang="en-US" dirty="0" smtClean="0">
                <a:solidFill>
                  <a:srgbClr val="FF0000"/>
                </a:solidFill>
              </a:rPr>
              <a:t>have a trait we want</a:t>
            </a:r>
          </a:p>
          <a:p>
            <a:r>
              <a:rPr lang="en-US" dirty="0" smtClean="0"/>
              <a:t>Recombinant DNA:  </a:t>
            </a:r>
            <a:r>
              <a:rPr lang="en-US" dirty="0" smtClean="0">
                <a:solidFill>
                  <a:srgbClr val="FF0000"/>
                </a:solidFill>
              </a:rPr>
              <a:t>DNA that has been taken from 2 different organisms and combined into one chromosome.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11/15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is the difference in DNA shape of prokaryotes and eukaryotes?</a:t>
            </a:r>
          </a:p>
          <a:p>
            <a:pPr lvl="0"/>
            <a:r>
              <a:rPr lang="en-US" dirty="0" smtClean="0"/>
              <a:t>What is similar between DNA of different species?</a:t>
            </a:r>
          </a:p>
          <a:p>
            <a:pPr lvl="0"/>
            <a:r>
              <a:rPr lang="en-US" dirty="0" smtClean="0"/>
              <a:t>What is different in the DNA between different species?</a:t>
            </a:r>
          </a:p>
          <a:p>
            <a:pPr lvl="0"/>
            <a:r>
              <a:rPr lang="en-US" dirty="0" smtClean="0"/>
              <a:t>How are transcription, translation, and </a:t>
            </a:r>
            <a:r>
              <a:rPr lang="en-US" smtClean="0"/>
              <a:t>genes related?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 </a:t>
            </a:r>
            <a:r>
              <a:rPr lang="en-US" dirty="0" err="1" smtClean="0"/>
              <a:t>T</a:t>
            </a:r>
            <a:r>
              <a:rPr lang="en-US" dirty="0" smtClean="0"/>
              <a:t> A T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A C A T A T A T G </a:t>
            </a:r>
            <a:r>
              <a:rPr lang="en-US" dirty="0" err="1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G</a:t>
            </a:r>
            <a:r>
              <a:rPr lang="en-US" dirty="0" smtClean="0"/>
              <a:t> 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 T </a:t>
            </a:r>
            <a:r>
              <a:rPr lang="en-US" dirty="0" err="1"/>
              <a:t>T</a:t>
            </a:r>
            <a:r>
              <a:rPr lang="en-US" dirty="0"/>
              <a:t> A T </a:t>
            </a:r>
            <a:r>
              <a:rPr lang="en-US" dirty="0" err="1"/>
              <a:t>T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dirty="0"/>
              <a:t> A C A T A T A T G </a:t>
            </a:r>
            <a:r>
              <a:rPr lang="en-US" dirty="0" err="1"/>
              <a:t>G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dirty="0"/>
              <a:t>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it made?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Restriction Enzymes </a:t>
            </a:r>
            <a:r>
              <a:rPr lang="en-US" dirty="0" smtClean="0"/>
              <a:t>are used to cut DNA at </a:t>
            </a:r>
            <a:r>
              <a:rPr lang="en-US" dirty="0" smtClean="0">
                <a:solidFill>
                  <a:srgbClr val="FF0000"/>
                </a:solidFill>
              </a:rPr>
              <a:t>specific spots</a:t>
            </a:r>
          </a:p>
          <a:p>
            <a:pPr lvl="1"/>
            <a:r>
              <a:rPr lang="en-US" dirty="0" smtClean="0"/>
              <a:t>The cut DNA is moved to </a:t>
            </a:r>
            <a:r>
              <a:rPr lang="en-US" dirty="0" smtClean="0">
                <a:solidFill>
                  <a:srgbClr val="FF0000"/>
                </a:solidFill>
              </a:rPr>
              <a:t>another piece of DNA </a:t>
            </a:r>
            <a:r>
              <a:rPr lang="en-US" dirty="0" smtClean="0"/>
              <a:t>and is inserted using an enzyme called DNA </a:t>
            </a:r>
            <a:r>
              <a:rPr lang="en-US" dirty="0" err="1" smtClean="0"/>
              <a:t>synthase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goldiesroom.org/Multimedia/Bio_Images/20%20Molecular%20Genetics/32%20Recombinant%20D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845295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Transgenic Organism: Organism with the DNA of another species inside it (</a:t>
            </a:r>
            <a:r>
              <a:rPr lang="en-US" dirty="0" smtClean="0">
                <a:solidFill>
                  <a:srgbClr val="FF0000"/>
                </a:solidFill>
              </a:rPr>
              <a:t>it has recombinant DNA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it is made</a:t>
            </a:r>
          </a:p>
          <a:p>
            <a:pPr lvl="1"/>
            <a:r>
              <a:rPr lang="en-US" dirty="0" smtClean="0"/>
              <a:t>Remove a targeted gene from one organism (</a:t>
            </a:r>
            <a:r>
              <a:rPr lang="en-US" dirty="0" err="1" smtClean="0"/>
              <a:t>ie</a:t>
            </a:r>
            <a:r>
              <a:rPr lang="en-US" dirty="0" smtClean="0"/>
              <a:t> the insulin gene from a human cell)</a:t>
            </a:r>
          </a:p>
          <a:p>
            <a:pPr lvl="1"/>
            <a:r>
              <a:rPr lang="en-US" dirty="0" smtClean="0"/>
              <a:t>Insert the gene into the DNA of another organism (the bacterial DNA)</a:t>
            </a:r>
          </a:p>
          <a:p>
            <a:pPr lvl="2"/>
            <a:r>
              <a:rPr lang="en-US" dirty="0" smtClean="0"/>
              <a:t>If that DNA belongs to a bacteria it is called a </a:t>
            </a:r>
            <a:r>
              <a:rPr lang="en-US" dirty="0" smtClean="0">
                <a:solidFill>
                  <a:srgbClr val="FF0000"/>
                </a:solidFill>
              </a:rPr>
              <a:t>plasmid</a:t>
            </a:r>
            <a:endParaRPr lang="en-US" dirty="0" smtClean="0"/>
          </a:p>
          <a:p>
            <a:pPr lvl="2"/>
            <a:r>
              <a:rPr lang="en-US" dirty="0" smtClean="0"/>
              <a:t>If that DNA belongs to any organism other than a bacterial it is called a </a:t>
            </a:r>
            <a:r>
              <a:rPr lang="en-US" dirty="0" smtClean="0">
                <a:solidFill>
                  <a:srgbClr val="FF0000"/>
                </a:solidFill>
              </a:rPr>
              <a:t>chromosome</a:t>
            </a:r>
          </a:p>
          <a:p>
            <a:pPr lvl="1"/>
            <a:r>
              <a:rPr lang="en-US" dirty="0" smtClean="0"/>
              <a:t>Now that organism (bacteria) can do what the first organism was able to (make insulin)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Produce </a:t>
            </a:r>
            <a:r>
              <a:rPr lang="en-US" dirty="0" smtClean="0">
                <a:solidFill>
                  <a:srgbClr val="FF0000"/>
                </a:solidFill>
              </a:rPr>
              <a:t>insulin</a:t>
            </a:r>
            <a:r>
              <a:rPr lang="en-US" dirty="0" smtClean="0"/>
              <a:t> for diabetics </a:t>
            </a:r>
          </a:p>
          <a:p>
            <a:pPr lvl="1"/>
            <a:r>
              <a:rPr lang="en-US" dirty="0" smtClean="0"/>
              <a:t>Produce </a:t>
            </a:r>
            <a:r>
              <a:rPr lang="en-US" dirty="0" smtClean="0">
                <a:solidFill>
                  <a:srgbClr val="FF0000"/>
                </a:solidFill>
              </a:rPr>
              <a:t>growth hormone for dwarfs</a:t>
            </a:r>
          </a:p>
          <a:p>
            <a:pPr lvl="1"/>
            <a:r>
              <a:rPr lang="en-US" dirty="0" smtClean="0"/>
              <a:t>Produce </a:t>
            </a:r>
            <a:r>
              <a:rPr lang="en-US" dirty="0" smtClean="0">
                <a:solidFill>
                  <a:srgbClr val="FF0000"/>
                </a:solidFill>
              </a:rPr>
              <a:t>vaccines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Make crops resistant to </a:t>
            </a:r>
            <a:r>
              <a:rPr lang="en-US" dirty="0" smtClean="0">
                <a:solidFill>
                  <a:srgbClr val="FF0000"/>
                </a:solidFill>
              </a:rPr>
              <a:t>herbicides and repel insects</a:t>
            </a:r>
          </a:p>
          <a:p>
            <a:pPr lvl="1"/>
            <a:r>
              <a:rPr lang="en-US" dirty="0" smtClean="0"/>
              <a:t>Increase the </a:t>
            </a:r>
            <a:r>
              <a:rPr lang="en-US" dirty="0" smtClean="0">
                <a:solidFill>
                  <a:srgbClr val="FF0000"/>
                </a:solidFill>
              </a:rPr>
              <a:t>quality </a:t>
            </a:r>
            <a:r>
              <a:rPr lang="en-US" dirty="0" smtClean="0"/>
              <a:t>of the crops (more vitamins, minerals,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Increase the </a:t>
            </a:r>
            <a:r>
              <a:rPr lang="en-US" dirty="0" smtClean="0">
                <a:solidFill>
                  <a:srgbClr val="FF0000"/>
                </a:solidFill>
              </a:rPr>
              <a:t>quantity </a:t>
            </a:r>
            <a:r>
              <a:rPr lang="en-US" dirty="0" smtClean="0"/>
              <a:t>of the crops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Application</a:t>
            </a:r>
          </a:p>
          <a:p>
            <a:pPr lvl="1"/>
            <a:r>
              <a:rPr lang="en-US" dirty="0" smtClean="0"/>
              <a:t>Removing </a:t>
            </a:r>
            <a:r>
              <a:rPr lang="en-US" dirty="0" smtClean="0">
                <a:solidFill>
                  <a:srgbClr val="FF0000"/>
                </a:solidFill>
              </a:rPr>
              <a:t>metal ores </a:t>
            </a:r>
            <a:r>
              <a:rPr lang="en-US" dirty="0" smtClean="0"/>
              <a:t>from rocks</a:t>
            </a:r>
          </a:p>
          <a:p>
            <a:pPr lvl="1"/>
            <a:r>
              <a:rPr lang="en-US" dirty="0" smtClean="0"/>
              <a:t>Cleaning up </a:t>
            </a:r>
            <a:r>
              <a:rPr lang="en-US" dirty="0" smtClean="0">
                <a:solidFill>
                  <a:srgbClr val="FF0000"/>
                </a:solidFill>
              </a:rPr>
              <a:t>oil spills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3200" dirty="0" smtClean="0"/>
              <a:t>Genetically Modified Organism:  organism that has been </a:t>
            </a:r>
            <a:r>
              <a:rPr lang="en-US" sz="3200" dirty="0" smtClean="0">
                <a:solidFill>
                  <a:srgbClr val="FF0000"/>
                </a:solidFill>
              </a:rPr>
              <a:t>modified by humans </a:t>
            </a:r>
            <a:r>
              <a:rPr lang="en-US" sz="3200" dirty="0" smtClean="0"/>
              <a:t>to better </a:t>
            </a:r>
            <a:r>
              <a:rPr lang="en-US" sz="3200" dirty="0" smtClean="0">
                <a:solidFill>
                  <a:srgbClr val="FF0000"/>
                </a:solidFill>
              </a:rPr>
              <a:t>fulfill our needs</a:t>
            </a:r>
          </a:p>
          <a:p>
            <a:pPr marL="342900" lvl="2" indent="-342900"/>
            <a:endParaRPr lang="en-US" sz="3200" dirty="0">
              <a:solidFill>
                <a:srgbClr val="FF0000"/>
              </a:solidFill>
            </a:endParaRPr>
          </a:p>
          <a:p>
            <a:pPr marL="342900" lvl="2" indent="-342900"/>
            <a:r>
              <a:rPr lang="en-US" sz="3200" dirty="0" smtClean="0">
                <a:solidFill>
                  <a:srgbClr val="FF0000"/>
                </a:solidFill>
              </a:rPr>
              <a:t>All </a:t>
            </a:r>
            <a:r>
              <a:rPr lang="en-US" sz="3200" dirty="0" err="1" smtClean="0">
                <a:solidFill>
                  <a:srgbClr val="FF0000"/>
                </a:solidFill>
              </a:rPr>
              <a:t>transgenics</a:t>
            </a:r>
            <a:r>
              <a:rPr lang="en-US" sz="3200" dirty="0" smtClean="0">
                <a:solidFill>
                  <a:srgbClr val="FF0000"/>
                </a:solidFill>
              </a:rPr>
              <a:t> are GMOs but not all GMOs are transgenic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of </a:t>
            </a:r>
            <a:r>
              <a:rPr lang="en-US" dirty="0" err="1" smtClean="0"/>
              <a:t>Transgenics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  </a:t>
            </a:r>
          </a:p>
          <a:p>
            <a:pPr lvl="1"/>
            <a:r>
              <a:rPr lang="en-US" dirty="0" smtClean="0"/>
              <a:t>The GMOs we make </a:t>
            </a:r>
            <a:r>
              <a:rPr lang="en-US" dirty="0" smtClean="0">
                <a:solidFill>
                  <a:srgbClr val="FF0000"/>
                </a:solidFill>
              </a:rPr>
              <a:t>produce more food, are juicier, have more vitamins</a:t>
            </a:r>
            <a:r>
              <a:rPr lang="en-US" dirty="0" smtClean="0"/>
              <a:t> that their normal counterpart</a:t>
            </a:r>
          </a:p>
          <a:p>
            <a:pPr lvl="1"/>
            <a:r>
              <a:rPr lang="en-US" dirty="0" smtClean="0"/>
              <a:t>The GMOs are more </a:t>
            </a:r>
            <a:r>
              <a:rPr lang="en-US" dirty="0" smtClean="0">
                <a:solidFill>
                  <a:srgbClr val="FF0000"/>
                </a:solidFill>
              </a:rPr>
              <a:t>resistant to pests, drought, and herbicides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While no problems have been reported yet, many people are unsure if GMOs will have unforeseen long-term consequences</a:t>
            </a:r>
          </a:p>
          <a:p>
            <a:pPr lvl="1"/>
            <a:r>
              <a:rPr lang="en-US" dirty="0" smtClean="0"/>
              <a:t>People are not told that the food they are buying is a GMO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safe?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have humans been genetically modifying organisms for thousands of years?</a:t>
            </a:r>
          </a:p>
          <a:p>
            <a:r>
              <a:rPr lang="en-US" dirty="0" smtClean="0"/>
              <a:t>What is an example of a way we use </a:t>
            </a:r>
            <a:r>
              <a:rPr lang="en-US" dirty="0" err="1" smtClean="0"/>
              <a:t>transgenics</a:t>
            </a:r>
            <a:r>
              <a:rPr lang="en-US" dirty="0" smtClean="0"/>
              <a:t> in medicine?</a:t>
            </a:r>
          </a:p>
          <a:p>
            <a:r>
              <a:rPr lang="en-US" dirty="0" smtClean="0"/>
              <a:t>Are transgenic foods dangerous for humans?</a:t>
            </a:r>
          </a:p>
          <a:p>
            <a:r>
              <a:rPr lang="en-US" dirty="0" smtClean="0"/>
              <a:t>Are transgenic foods dangerous for the environment?</a:t>
            </a:r>
          </a:p>
          <a:p>
            <a:r>
              <a:rPr lang="en-US" dirty="0" smtClean="0"/>
              <a:t>How have GMOs improved the life of humans?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4/19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controversy over stem cells?</a:t>
            </a:r>
          </a:p>
          <a:p>
            <a:r>
              <a:rPr lang="en-US" sz="4000" dirty="0" smtClean="0"/>
              <a:t>What are the applications for cloning?</a:t>
            </a:r>
          </a:p>
          <a:p>
            <a:r>
              <a:rPr lang="en-US" sz="4000" dirty="0" smtClean="0"/>
              <a:t>How are stem cells linked with cloning?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5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4/20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 transgenic organism?</a:t>
            </a:r>
          </a:p>
          <a:p>
            <a:r>
              <a:rPr lang="en-US" sz="4400" dirty="0" smtClean="0"/>
              <a:t>What are the controversies over </a:t>
            </a:r>
            <a:r>
              <a:rPr lang="en-US" sz="4400" dirty="0" err="1" smtClean="0"/>
              <a:t>transgenics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14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4/23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3 applications of transgenic organisms?</a:t>
            </a:r>
          </a:p>
          <a:p>
            <a:r>
              <a:rPr lang="en-US" sz="3600" dirty="0" smtClean="0"/>
              <a:t>How is Golden Rice different from regular rice?</a:t>
            </a:r>
          </a:p>
          <a:p>
            <a:r>
              <a:rPr lang="en-US" sz="3600" dirty="0" smtClean="0"/>
              <a:t>What was the purpose of Golden Rice?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78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gel electrophoresis practice problem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5" t="17390" r="47495" b="3048"/>
          <a:stretch/>
        </p:blipFill>
        <p:spPr bwMode="auto">
          <a:xfrm>
            <a:off x="1905000" y="838200"/>
            <a:ext cx="3505200" cy="5486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46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crime scene gel electrophores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5257800" cy="480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14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crime scene gel electrophoresi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76"/>
          <a:stretch/>
        </p:blipFill>
        <p:spPr bwMode="auto">
          <a:xfrm>
            <a:off x="2133600" y="914400"/>
            <a:ext cx="4572000" cy="5120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09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gel electrophoresis evolu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5410199" cy="5349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88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Gel Electrophoresis (DNA Fingerprinting)</a:t>
            </a:r>
            <a:endParaRPr lang="en-US" dirty="0"/>
          </a:p>
        </p:txBody>
      </p:sp>
      <p:pic>
        <p:nvPicPr>
          <p:cNvPr id="4" name="Picture 3" descr="http://biochem.co/wp-content/uploads/2008/08/electrophoresis-dna-sequencing1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2"/>
          <a:stretch/>
        </p:blipFill>
        <p:spPr bwMode="auto">
          <a:xfrm>
            <a:off x="3810000" y="533400"/>
            <a:ext cx="3810000" cy="4495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are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Working </a:t>
            </a:r>
            <a:r>
              <a:rPr lang="en-US" sz="3200" dirty="0" smtClean="0"/>
              <a:t>with a partner, on one sheet of paper with both your names on it…</a:t>
            </a:r>
          </a:p>
          <a:p>
            <a:pPr lvl="1"/>
            <a:r>
              <a:rPr lang="en-US" sz="2800" dirty="0" smtClean="0"/>
              <a:t>Write out the steps of gene therapy</a:t>
            </a:r>
          </a:p>
          <a:p>
            <a:pPr lvl="1"/>
            <a:r>
              <a:rPr lang="en-US" sz="2800" dirty="0" smtClean="0"/>
              <a:t>Write down what the purpose of gene therapy is</a:t>
            </a:r>
          </a:p>
          <a:p>
            <a:pPr lvl="1"/>
            <a:r>
              <a:rPr lang="en-US" sz="2800" dirty="0" smtClean="0"/>
              <a:t>Write down what are some drawbacks to the technology in its current state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89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el electrophor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57200"/>
            <a:ext cx="7997099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4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Gel electrophoresis is a technique that </a:t>
            </a:r>
            <a:r>
              <a:rPr lang="en-US" dirty="0" smtClean="0">
                <a:solidFill>
                  <a:srgbClr val="FF0000"/>
                </a:solidFill>
              </a:rPr>
              <a:t>separates</a:t>
            </a:r>
            <a:r>
              <a:rPr lang="en-US" dirty="0" smtClean="0"/>
              <a:t> DNA into </a:t>
            </a:r>
            <a:r>
              <a:rPr lang="en-US" dirty="0" smtClean="0">
                <a:solidFill>
                  <a:srgbClr val="FF0000"/>
                </a:solidFill>
              </a:rPr>
              <a:t>different sized</a:t>
            </a:r>
            <a:r>
              <a:rPr lang="en-US" dirty="0"/>
              <a:t> </a:t>
            </a:r>
            <a:r>
              <a:rPr lang="en-US" dirty="0" smtClean="0"/>
              <a:t>pieces and then </a:t>
            </a:r>
            <a:r>
              <a:rPr lang="en-US" dirty="0" smtClean="0">
                <a:solidFill>
                  <a:srgbClr val="FF0000"/>
                </a:solidFill>
              </a:rPr>
              <a:t>moves them through the gel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It forms a </a:t>
            </a:r>
            <a:r>
              <a:rPr lang="en-US" dirty="0" smtClean="0">
                <a:solidFill>
                  <a:srgbClr val="FF0000"/>
                </a:solidFill>
              </a:rPr>
              <a:t>DNA pattern</a:t>
            </a:r>
            <a:r>
              <a:rPr lang="en-US" dirty="0" smtClean="0"/>
              <a:t> that is </a:t>
            </a:r>
            <a:r>
              <a:rPr lang="en-US" dirty="0" smtClean="0">
                <a:solidFill>
                  <a:srgbClr val="FF0000"/>
                </a:solidFill>
              </a:rPr>
              <a:t>unique</a:t>
            </a:r>
            <a:r>
              <a:rPr lang="en-US" dirty="0" smtClean="0"/>
              <a:t> to each individual</a:t>
            </a:r>
          </a:p>
          <a:p>
            <a:r>
              <a:rPr lang="en-US" dirty="0" smtClean="0"/>
              <a:t>The more similar the banding pattern is, the </a:t>
            </a:r>
            <a:r>
              <a:rPr lang="en-US" dirty="0" smtClean="0">
                <a:solidFill>
                  <a:srgbClr val="FF0000"/>
                </a:solidFill>
              </a:rPr>
              <a:t>more related the organisms are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Restriction enzymes are used to </a:t>
            </a:r>
            <a:r>
              <a:rPr lang="en-US" sz="3200" dirty="0" smtClean="0">
                <a:solidFill>
                  <a:srgbClr val="FF0000"/>
                </a:solidFill>
              </a:rPr>
              <a:t>cut DNA</a:t>
            </a:r>
          </a:p>
          <a:p>
            <a:r>
              <a:rPr lang="en-US" sz="3200" dirty="0" smtClean="0"/>
              <a:t>The DNA is placed into the gel and an electrical current is run through it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current separates the DNA pieces (RFLPs) by size. The shorter go farther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20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who your biological parents are:  only </a:t>
            </a:r>
            <a:r>
              <a:rPr lang="en-US" dirty="0" smtClean="0">
                <a:solidFill>
                  <a:srgbClr val="FF0000"/>
                </a:solidFill>
              </a:rPr>
              <a:t>½ of the DNA will match mom</a:t>
            </a:r>
            <a:r>
              <a:rPr lang="en-US" dirty="0" smtClean="0"/>
              <a:t>, the other </a:t>
            </a:r>
            <a:r>
              <a:rPr lang="en-US" dirty="0" smtClean="0">
                <a:solidFill>
                  <a:srgbClr val="FF0000"/>
                </a:solidFill>
              </a:rPr>
              <a:t>½ matches dad</a:t>
            </a:r>
          </a:p>
          <a:p>
            <a:pPr lvl="1"/>
            <a:r>
              <a:rPr lang="en-US" dirty="0" smtClean="0"/>
              <a:t>Maternity testing:  </a:t>
            </a:r>
            <a:r>
              <a:rPr lang="en-US" dirty="0" smtClean="0">
                <a:solidFill>
                  <a:srgbClr val="FF0000"/>
                </a:solidFill>
              </a:rPr>
              <a:t>mother</a:t>
            </a:r>
          </a:p>
          <a:p>
            <a:pPr lvl="1"/>
            <a:r>
              <a:rPr lang="en-US" dirty="0" smtClean="0"/>
              <a:t>Paternity Testing:  </a:t>
            </a:r>
            <a:r>
              <a:rPr lang="en-US" dirty="0" smtClean="0">
                <a:solidFill>
                  <a:srgbClr val="FF0000"/>
                </a:solidFill>
              </a:rPr>
              <a:t>Father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Scene Investigation:  </a:t>
            </a:r>
            <a:r>
              <a:rPr lang="en-US" dirty="0" smtClean="0">
                <a:solidFill>
                  <a:srgbClr val="FF0000"/>
                </a:solidFill>
              </a:rPr>
              <a:t>all of the DNA </a:t>
            </a:r>
            <a:r>
              <a:rPr lang="en-US" dirty="0" smtClean="0"/>
              <a:t>should match	</a:t>
            </a:r>
          </a:p>
          <a:p>
            <a:pPr lvl="1"/>
            <a:r>
              <a:rPr lang="en-US" dirty="0" smtClean="0"/>
              <a:t>Matching </a:t>
            </a:r>
            <a:r>
              <a:rPr lang="en-US" dirty="0" smtClean="0">
                <a:solidFill>
                  <a:srgbClr val="FF0000"/>
                </a:solidFill>
              </a:rPr>
              <a:t>DNA found at the crime scene to suspects</a:t>
            </a:r>
          </a:p>
          <a:p>
            <a:r>
              <a:rPr lang="en-US" dirty="0" smtClean="0"/>
              <a:t>Natural Selection Evidence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more bands organisms share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more related </a:t>
            </a:r>
            <a:r>
              <a:rPr lang="en-US" dirty="0" smtClean="0"/>
              <a:t>they 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Warmup</a:t>
            </a:r>
            <a:r>
              <a:rPr lang="en-US" smtClean="0"/>
              <a:t> 11/06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2 organisms are most closely related?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6" name="AutoShape 2" descr="https://www.learningpod.com/apiproxy/content/751158cf-5db8-4c0a-b18a-90a72a4d23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www.learningpod.com/apiproxy/content/751158cf-5db8-4c0a-b18a-90a72a4d23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295400"/>
            <a:ext cx="3600450" cy="398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2/19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are 3 ways we can use a gel electrophoresis?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is the role of a restriction enzyme?</a:t>
            </a:r>
            <a:endParaRPr lang="en-US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causes the bands of a DNA fingerprint to separate?  Which size travels the least?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questions 8-12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Transgenics</a:t>
            </a:r>
            <a:r>
              <a:rPr lang="en-US" dirty="0" smtClean="0"/>
              <a:t> are made when you </a:t>
            </a:r>
            <a:r>
              <a:rPr lang="en-US" dirty="0" err="1" smtClean="0"/>
              <a:t>pinsert</a:t>
            </a:r>
            <a:r>
              <a:rPr lang="en-US" dirty="0" smtClean="0"/>
              <a:t> the DNA of one organism into another organism.</a:t>
            </a:r>
          </a:p>
          <a:p>
            <a:pPr marL="514350" indent="-514350">
              <a:buNone/>
            </a:pPr>
            <a:r>
              <a:rPr lang="en-US" dirty="0" smtClean="0"/>
              <a:t>9. Two agricultural uses of </a:t>
            </a:r>
            <a:r>
              <a:rPr lang="en-US" dirty="0" err="1" smtClean="0"/>
              <a:t>transgenics</a:t>
            </a:r>
            <a:r>
              <a:rPr lang="en-US" dirty="0" smtClean="0"/>
              <a:t> are increasing the quality of the food (vitamins, size, etc) and making them resistant to insects.</a:t>
            </a:r>
          </a:p>
          <a:p>
            <a:pPr marL="514350" indent="-514350">
              <a:buNone/>
            </a:pPr>
            <a:r>
              <a:rPr lang="en-US" dirty="0" smtClean="0"/>
              <a:t>10.  Skip this question.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7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11. Two medical uses of </a:t>
            </a:r>
            <a:r>
              <a:rPr lang="en-US" dirty="0" err="1" smtClean="0"/>
              <a:t>transgenics</a:t>
            </a:r>
            <a:r>
              <a:rPr lang="en-US" dirty="0" smtClean="0"/>
              <a:t> are to create insulin and growth hormone.</a:t>
            </a:r>
          </a:p>
          <a:p>
            <a:r>
              <a:rPr lang="en-US" dirty="0" smtClean="0"/>
              <a:t>12. Insulin is produced by inserting the human gene for insulin into a bacteria, allowing the bacteria to grow and produce the insulin, then harvesting the insulin.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11/01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is recombinant DNA?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is recombinant DNA used in DNA technology?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is a transgenic organism? </a:t>
            </a:r>
            <a:r>
              <a:rPr lang="en-US" smtClean="0"/>
              <a:t>Give 1 example.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 Therapy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11/03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is a stem cell?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is the controversy over stem cells?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does the term undifferentiated mean?</a:t>
            </a:r>
          </a:p>
          <a:p>
            <a:pPr lvl="0"/>
            <a:endParaRPr lang="en-US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4/24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was the goal of the Human Genome Project?</a:t>
            </a:r>
          </a:p>
          <a:p>
            <a:endParaRPr lang="en-US" dirty="0"/>
          </a:p>
          <a:p>
            <a:r>
              <a:rPr lang="en-US" dirty="0" smtClean="0"/>
              <a:t>How many genes were found in the human genome?</a:t>
            </a:r>
          </a:p>
          <a:p>
            <a:endParaRPr lang="en-US" dirty="0"/>
          </a:p>
          <a:p>
            <a:r>
              <a:rPr lang="en-US" dirty="0" smtClean="0"/>
              <a:t>How are segments of DNA separated in a gel electrophoresis?</a:t>
            </a:r>
          </a:p>
          <a:p>
            <a:endParaRPr lang="en-US" dirty="0"/>
          </a:p>
          <a:p>
            <a:r>
              <a:rPr lang="en-US" dirty="0" smtClean="0"/>
              <a:t>What are the applications for gel electrophoresis?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 13-17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13. The goal of the HGP was to map out the genes on human DNA.</a:t>
            </a:r>
          </a:p>
          <a:p>
            <a:r>
              <a:rPr lang="en-US" dirty="0" smtClean="0"/>
              <a:t>14.  There were approximately 30,000 genes sequences by the HGP</a:t>
            </a:r>
          </a:p>
          <a:p>
            <a:r>
              <a:rPr lang="en-US" dirty="0" smtClean="0"/>
              <a:t>15.  One use of gene therapy that has resulted from the HGP is the cure for ALD.</a:t>
            </a:r>
          </a:p>
          <a:p>
            <a:r>
              <a:rPr lang="en-US" dirty="0" smtClean="0"/>
              <a:t>16.  The ethical dilemmas associated with gene therapy center around the retrieval of embryonic stem cells.</a:t>
            </a:r>
          </a:p>
          <a:p>
            <a:r>
              <a:rPr lang="en-US" dirty="0" smtClean="0"/>
              <a:t>17.  Stem cells are cells that are unspecialized.  They can be used to </a:t>
            </a:r>
            <a:r>
              <a:rPr lang="en-US" dirty="0" err="1" smtClean="0"/>
              <a:t>regrow</a:t>
            </a:r>
            <a:r>
              <a:rPr lang="en-US" dirty="0" smtClean="0"/>
              <a:t> cells/tissues/organs that have degenerated.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 Therapy:  </a:t>
            </a:r>
            <a:r>
              <a:rPr lang="en-US" sz="3600" dirty="0">
                <a:solidFill>
                  <a:srgbClr val="FF0000"/>
                </a:solidFill>
              </a:rPr>
              <a:t>changing the DNA </a:t>
            </a:r>
            <a:r>
              <a:rPr lang="en-US" sz="3600" dirty="0"/>
              <a:t>of humans with </a:t>
            </a:r>
            <a:r>
              <a:rPr lang="en-US" sz="3600" dirty="0">
                <a:solidFill>
                  <a:srgbClr val="FF0000"/>
                </a:solidFill>
              </a:rPr>
              <a:t>disorders</a:t>
            </a:r>
          </a:p>
          <a:p>
            <a:pPr lvl="1"/>
            <a:r>
              <a:rPr lang="en-US" sz="3200" dirty="0"/>
              <a:t>We have cured </a:t>
            </a:r>
            <a:r>
              <a:rPr lang="en-US" sz="3200" dirty="0">
                <a:solidFill>
                  <a:srgbClr val="FF0000"/>
                </a:solidFill>
              </a:rPr>
              <a:t>Severe Combined Immune Deficiency</a:t>
            </a:r>
            <a:r>
              <a:rPr lang="en-US" sz="3200" dirty="0"/>
              <a:t> (SCID)</a:t>
            </a:r>
          </a:p>
          <a:p>
            <a:pPr lvl="1"/>
            <a:r>
              <a:rPr lang="en-US" sz="3200" dirty="0"/>
              <a:t>Involves the use of </a:t>
            </a:r>
            <a:r>
              <a:rPr lang="en-US" sz="3200" dirty="0" smtClean="0"/>
              <a:t>viruses to transfer “healthy DNA” to the unhealthy cells</a:t>
            </a:r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24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We hope to cure other genetic disorders such as 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Cystic Fibrosis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Sickle Cell</a:t>
            </a:r>
          </a:p>
          <a:p>
            <a:pPr lvl="1"/>
            <a:r>
              <a:rPr lang="en-US" sz="2800" dirty="0" err="1" smtClean="0">
                <a:solidFill>
                  <a:srgbClr val="FF0000"/>
                </a:solidFill>
              </a:rPr>
              <a:t>Huntingtons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PKU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Hemophilia</a:t>
            </a:r>
          </a:p>
          <a:p>
            <a:pPr lvl="1"/>
            <a:r>
              <a:rPr lang="en-US" sz="2800" dirty="0" err="1" smtClean="0">
                <a:solidFill>
                  <a:srgbClr val="FF0000"/>
                </a:solidFill>
              </a:rPr>
              <a:t>Tay</a:t>
            </a:r>
            <a:r>
              <a:rPr lang="en-US" sz="2800" dirty="0" smtClean="0">
                <a:solidFill>
                  <a:srgbClr val="FF0000"/>
                </a:solidFill>
              </a:rPr>
              <a:t> Sachs</a:t>
            </a:r>
          </a:p>
          <a:p>
            <a:r>
              <a:rPr lang="en-US" sz="3200" dirty="0"/>
              <a:t>Research is being done on these but </a:t>
            </a:r>
            <a:r>
              <a:rPr lang="en-US" sz="3200" dirty="0">
                <a:solidFill>
                  <a:srgbClr val="FF0000"/>
                </a:solidFill>
              </a:rPr>
              <a:t>there is no cure yet</a:t>
            </a:r>
            <a:endParaRPr lang="en-US" sz="3200" dirty="0"/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can also combine this with the use of stem cells</a:t>
            </a:r>
          </a:p>
          <a:p>
            <a:pPr lvl="1"/>
            <a:r>
              <a:rPr lang="en-US" dirty="0" smtClean="0"/>
              <a:t>When using stem cells to grow a new organ or tissue that is damaged by a </a:t>
            </a:r>
            <a:r>
              <a:rPr lang="en-US" dirty="0" smtClean="0">
                <a:solidFill>
                  <a:srgbClr val="FF0000"/>
                </a:solidFill>
              </a:rPr>
              <a:t>genetic disorder</a:t>
            </a:r>
            <a:r>
              <a:rPr lang="en-US" dirty="0" smtClean="0"/>
              <a:t> (</a:t>
            </a:r>
            <a:r>
              <a:rPr lang="en-US" dirty="0" err="1" smtClean="0"/>
              <a:t>ie</a:t>
            </a:r>
            <a:r>
              <a:rPr lang="en-US" dirty="0" smtClean="0"/>
              <a:t>. Heart failure) the new organ will </a:t>
            </a:r>
            <a:r>
              <a:rPr lang="en-US" dirty="0" smtClean="0">
                <a:solidFill>
                  <a:srgbClr val="FF0000"/>
                </a:solidFill>
              </a:rPr>
              <a:t>have the same problem</a:t>
            </a:r>
            <a:r>
              <a:rPr lang="en-US" dirty="0" smtClean="0"/>
              <a:t> with the DNA and will </a:t>
            </a:r>
            <a:r>
              <a:rPr lang="en-US" dirty="0" err="1" smtClean="0"/>
              <a:t>eventuall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fail again</a:t>
            </a:r>
          </a:p>
          <a:p>
            <a:pPr lvl="1"/>
            <a:r>
              <a:rPr lang="en-US" dirty="0" smtClean="0"/>
              <a:t>Use gene therapy on the stem cells </a:t>
            </a:r>
            <a:r>
              <a:rPr lang="en-US" dirty="0" smtClean="0">
                <a:solidFill>
                  <a:srgbClr val="FF0000"/>
                </a:solidFill>
              </a:rPr>
              <a:t>before cloning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FF0000"/>
                </a:solidFill>
              </a:rPr>
              <a:t> “fix” </a:t>
            </a:r>
            <a:r>
              <a:rPr lang="en-US" dirty="0" smtClean="0"/>
              <a:t>the DNA and the regrown organ will </a:t>
            </a:r>
            <a:r>
              <a:rPr lang="en-US" dirty="0" smtClean="0">
                <a:solidFill>
                  <a:srgbClr val="FF0000"/>
                </a:solidFill>
              </a:rPr>
              <a:t>not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10532</TotalTime>
  <Words>1889</Words>
  <Application>Microsoft Office PowerPoint</Application>
  <PresentationFormat>On-screen Show (4:3)</PresentationFormat>
  <Paragraphs>217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Verdana</vt:lpstr>
      <vt:lpstr>Wingdings 2</vt:lpstr>
      <vt:lpstr>Aspect</vt:lpstr>
      <vt:lpstr>When you are done with the test</vt:lpstr>
      <vt:lpstr>Come in and find your partner</vt:lpstr>
      <vt:lpstr>Warmup 11/15</vt:lpstr>
      <vt:lpstr>DNA Technology</vt:lpstr>
      <vt:lpstr>When you are done</vt:lpstr>
      <vt:lpstr>Gene Therapy</vt:lpstr>
      <vt:lpstr>PowerPoint Presentation</vt:lpstr>
      <vt:lpstr>PowerPoint Presentation</vt:lpstr>
      <vt:lpstr>PowerPoint Presentation</vt:lpstr>
      <vt:lpstr>Human Genome Project</vt:lpstr>
      <vt:lpstr>Human Genome Project</vt:lpstr>
      <vt:lpstr>Human Genome Project</vt:lpstr>
      <vt:lpstr>PowerPoint Presentation</vt:lpstr>
      <vt:lpstr>Warmup 11/16</vt:lpstr>
      <vt:lpstr>Warmup 11/19</vt:lpstr>
      <vt:lpstr>Stem Cells</vt:lpstr>
      <vt:lpstr>Research </vt:lpstr>
      <vt:lpstr>Ethical Questions about Stem Cells</vt:lpstr>
      <vt:lpstr>Stem Cell Discussion</vt:lpstr>
      <vt:lpstr>Stem Cells and Gene Therapy</vt:lpstr>
      <vt:lpstr>PowerPoint Presentation</vt:lpstr>
      <vt:lpstr>Applications</vt:lpstr>
      <vt:lpstr>Cloning</vt:lpstr>
      <vt:lpstr>Cloning</vt:lpstr>
      <vt:lpstr>PowerPoint Presentation</vt:lpstr>
      <vt:lpstr>Spider Goat Video Questions</vt:lpstr>
      <vt:lpstr>Warmup 11/20</vt:lpstr>
      <vt:lpstr>Transgenics</vt:lpstr>
      <vt:lpstr>Transgenic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is it used?</vt:lpstr>
      <vt:lpstr>PowerPoint Presentation</vt:lpstr>
      <vt:lpstr>PowerPoint Presentation</vt:lpstr>
      <vt:lpstr>PowerPoint Presentation</vt:lpstr>
      <vt:lpstr>Ethics of Transgenics</vt:lpstr>
      <vt:lpstr>PowerPoint Presentation</vt:lpstr>
      <vt:lpstr>Are they safe?</vt:lpstr>
      <vt:lpstr>Warmup 4/19</vt:lpstr>
      <vt:lpstr>Warmup 4/20</vt:lpstr>
      <vt:lpstr>Warmup 4/23</vt:lpstr>
      <vt:lpstr>PowerPoint Presentation</vt:lpstr>
      <vt:lpstr>PowerPoint Presentation</vt:lpstr>
      <vt:lpstr>PowerPoint Presentation</vt:lpstr>
      <vt:lpstr>PowerPoint Presentation</vt:lpstr>
      <vt:lpstr>Gel Electrophoresis (DNA Fingerprinting)</vt:lpstr>
      <vt:lpstr>PowerPoint Presentation</vt:lpstr>
      <vt:lpstr>How does it work?</vt:lpstr>
      <vt:lpstr>How does it work?</vt:lpstr>
      <vt:lpstr>Real World Application</vt:lpstr>
      <vt:lpstr>PowerPoint Presentation</vt:lpstr>
      <vt:lpstr>Warmup 11/06</vt:lpstr>
      <vt:lpstr>Warmup 2/19</vt:lpstr>
      <vt:lpstr>Answers to questions 8-12</vt:lpstr>
      <vt:lpstr>PowerPoint Presentation</vt:lpstr>
      <vt:lpstr>Warmup 11/01</vt:lpstr>
      <vt:lpstr>Warmup 11/03</vt:lpstr>
      <vt:lpstr>Warmup 4/24</vt:lpstr>
      <vt:lpstr>SG 13-17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Technology</dc:title>
  <dc:creator>erict.nebel</dc:creator>
  <cp:lastModifiedBy>Nebel, Eric T.</cp:lastModifiedBy>
  <cp:revision>113</cp:revision>
  <dcterms:created xsi:type="dcterms:W3CDTF">2012-11-13T11:46:44Z</dcterms:created>
  <dcterms:modified xsi:type="dcterms:W3CDTF">2018-11-20T21:18:42Z</dcterms:modified>
</cp:coreProperties>
</file>