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303" r:id="rId8"/>
    <p:sldId id="262" r:id="rId9"/>
    <p:sldId id="265" r:id="rId10"/>
    <p:sldId id="268" r:id="rId11"/>
    <p:sldId id="271" r:id="rId12"/>
    <p:sldId id="272" r:id="rId13"/>
    <p:sldId id="304" r:id="rId14"/>
    <p:sldId id="273" r:id="rId15"/>
    <p:sldId id="305" r:id="rId16"/>
    <p:sldId id="274" r:id="rId17"/>
    <p:sldId id="277" r:id="rId18"/>
    <p:sldId id="275" r:id="rId19"/>
    <p:sldId id="278" r:id="rId2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4EC20-00A6-4DCD-8814-7BB2CC9A9A8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E7F2-29FF-4DDD-B788-3EBB50DE6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5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E9628-9090-48B0-8F5E-F60E05757133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9CEB-BEFD-468D-95A8-5876474324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0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9CEB-BEFD-468D-95A8-5876474324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6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5" y="4114800"/>
            <a:ext cx="7543800" cy="2593975"/>
          </a:xfrm>
        </p:spPr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pic>
        <p:nvPicPr>
          <p:cNvPr id="1026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92074"/>
            <a:ext cx="7192433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49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the nitrogen bases are arranged are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Unique to the species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Unique to the individual</a:t>
            </a:r>
          </a:p>
          <a:p>
            <a:r>
              <a:rPr lang="en-US" sz="3200" dirty="0" smtClean="0"/>
              <a:t>The more </a:t>
            </a:r>
            <a:r>
              <a:rPr lang="en-US" sz="3200" dirty="0" smtClean="0">
                <a:solidFill>
                  <a:srgbClr val="FF0000"/>
                </a:solidFill>
              </a:rPr>
              <a:t>similar</a:t>
            </a:r>
            <a:r>
              <a:rPr lang="en-US" sz="3200" dirty="0" smtClean="0"/>
              <a:t> the sequence of DNA is, the more closely </a:t>
            </a:r>
            <a:r>
              <a:rPr lang="en-US" sz="3200" dirty="0" smtClean="0">
                <a:solidFill>
                  <a:srgbClr val="FF0000"/>
                </a:solidFill>
              </a:rPr>
              <a:t>related</a:t>
            </a:r>
            <a:r>
              <a:rPr lang="en-US" sz="3200" dirty="0" smtClean="0"/>
              <a:t> the two species are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Replication:  process of making </a:t>
            </a:r>
            <a:r>
              <a:rPr lang="en-US" sz="4000" dirty="0" smtClean="0">
                <a:solidFill>
                  <a:srgbClr val="FF0000"/>
                </a:solidFill>
              </a:rPr>
              <a:t>an exact copy</a:t>
            </a:r>
          </a:p>
          <a:p>
            <a:pPr lvl="1"/>
            <a:endParaRPr lang="en-US" sz="4800" dirty="0"/>
          </a:p>
          <a:p>
            <a:endParaRPr lang="en-US" sz="4800" dirty="0"/>
          </a:p>
        </p:txBody>
      </p:sp>
      <p:pic>
        <p:nvPicPr>
          <p:cNvPr id="1026" name="Picture 2" descr="http://gigaom2.files.wordpress.com/2011/02/dna-teleport.jpeg?w=6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2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Start Cell Division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Tissue growth and/or repair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5026152" cy="4495800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We </a:t>
            </a:r>
            <a:r>
              <a:rPr lang="en-US" sz="3400" dirty="0"/>
              <a:t>use the </a:t>
            </a:r>
            <a:r>
              <a:rPr lang="en-US" sz="3400" dirty="0">
                <a:solidFill>
                  <a:srgbClr val="FF0000"/>
                </a:solidFill>
              </a:rPr>
              <a:t>semi-conservative model</a:t>
            </a:r>
          </a:p>
          <a:p>
            <a:pPr lvl="1"/>
            <a:r>
              <a:rPr lang="en-US" sz="2800" dirty="0" smtClean="0"/>
              <a:t>You will use the original piece of DNA as a </a:t>
            </a:r>
            <a:r>
              <a:rPr lang="en-US" sz="2800" dirty="0" smtClean="0">
                <a:solidFill>
                  <a:srgbClr val="FF0000"/>
                </a:solidFill>
              </a:rPr>
              <a:t>template</a:t>
            </a:r>
            <a:r>
              <a:rPr lang="en-US" sz="2800" dirty="0" smtClean="0"/>
              <a:t> (half the old DNA will be used in the new DNA strand)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right</a:t>
            </a:r>
            <a:r>
              <a:rPr lang="en-US" sz="2400" dirty="0" smtClean="0"/>
              <a:t> strand will form one new piece of DNA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left</a:t>
            </a:r>
            <a:r>
              <a:rPr lang="en-US" sz="2400" dirty="0" smtClean="0"/>
              <a:t> strand will form another new piece of DNA</a:t>
            </a:r>
          </a:p>
          <a:p>
            <a:pPr lvl="1"/>
            <a:endParaRPr lang="en-US" sz="3200" dirty="0" smtClean="0"/>
          </a:p>
          <a:p>
            <a:endParaRPr lang="en-US" sz="3200" dirty="0"/>
          </a:p>
        </p:txBody>
      </p:sp>
      <p:pic>
        <p:nvPicPr>
          <p:cNvPr id="2050" name="Picture 2" descr="http://ghr.nlm.nih.gov/handbook/illustrations/dnastru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291" y="1905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8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dirty="0" smtClean="0"/>
              <a:t>Remember that A pairs with T and C pairs with G</a:t>
            </a:r>
          </a:p>
          <a:p>
            <a:pPr lvl="2"/>
            <a:r>
              <a:rPr lang="en-US" sz="4000" dirty="0" smtClean="0"/>
              <a:t>Each strand is </a:t>
            </a:r>
            <a:r>
              <a:rPr lang="en-US" sz="4000" dirty="0" smtClean="0">
                <a:solidFill>
                  <a:srgbClr val="FF0000"/>
                </a:solidFill>
              </a:rPr>
              <a:t>complementary to the other </a:t>
            </a:r>
            <a:r>
              <a:rPr lang="en-US" sz="4000" dirty="0" smtClean="0"/>
              <a:t>(it matches)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1:  </a:t>
            </a:r>
            <a:r>
              <a:rPr lang="en-US" sz="2800" dirty="0" smtClean="0">
                <a:solidFill>
                  <a:srgbClr val="FF0000"/>
                </a:solidFill>
              </a:rPr>
              <a:t>DNA unwinds</a:t>
            </a:r>
          </a:p>
          <a:p>
            <a:pPr lvl="1"/>
            <a:r>
              <a:rPr lang="en-US" sz="2800" dirty="0" smtClean="0"/>
              <a:t>Uses an enzyme called </a:t>
            </a:r>
            <a:r>
              <a:rPr lang="en-US" sz="2800" dirty="0" err="1" smtClean="0">
                <a:solidFill>
                  <a:srgbClr val="FF0000"/>
                </a:solidFill>
              </a:rPr>
              <a:t>helicase</a:t>
            </a:r>
            <a:endParaRPr lang="en-US" sz="2800" dirty="0" smtClean="0"/>
          </a:p>
          <a:p>
            <a:pPr lvl="1"/>
            <a:r>
              <a:rPr lang="en-US" sz="2800" dirty="0" smtClean="0"/>
              <a:t>You need the weak Hydrogen Bonds so you can pull the DNA apart easier</a:t>
            </a:r>
          </a:p>
          <a:p>
            <a:endParaRPr lang="en-US" sz="2800" dirty="0"/>
          </a:p>
        </p:txBody>
      </p:sp>
      <p:pic>
        <p:nvPicPr>
          <p:cNvPr id="3074" name="Picture 2" descr="http://www.nature.com/scitable/content/ne0000/ne0000/ne0000/ne0000/6508783/EssGen1-3_Primase_SQUARE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5715000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7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our DNA longer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2">
              <a:buClr>
                <a:schemeClr val="accent1"/>
              </a:buClr>
            </a:pPr>
            <a:r>
              <a:rPr lang="en-US" sz="3200" dirty="0" smtClean="0"/>
              <a:t>Step 2:  Add </a:t>
            </a:r>
            <a:r>
              <a:rPr lang="en-US" sz="3200" dirty="0" smtClean="0">
                <a:solidFill>
                  <a:srgbClr val="FF0000"/>
                </a:solidFill>
              </a:rPr>
              <a:t>new nucleotides </a:t>
            </a:r>
            <a:r>
              <a:rPr lang="en-US" sz="3200" dirty="0" smtClean="0"/>
              <a:t>to the </a:t>
            </a:r>
            <a:r>
              <a:rPr lang="en-US" sz="3200" dirty="0" smtClean="0">
                <a:solidFill>
                  <a:srgbClr val="FF0000"/>
                </a:solidFill>
              </a:rPr>
              <a:t>original</a:t>
            </a:r>
            <a:r>
              <a:rPr lang="en-US" sz="3200" dirty="0" smtClean="0"/>
              <a:t> DNA strands</a:t>
            </a:r>
          </a:p>
          <a:p>
            <a:pPr lvl="1"/>
            <a:r>
              <a:rPr lang="en-US" sz="3000" dirty="0" smtClean="0"/>
              <a:t>Proteins called </a:t>
            </a:r>
            <a:r>
              <a:rPr lang="en-US" sz="3000" dirty="0" smtClean="0">
                <a:solidFill>
                  <a:srgbClr val="FF0000"/>
                </a:solidFill>
              </a:rPr>
              <a:t>DNA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polymerases</a:t>
            </a:r>
            <a:r>
              <a:rPr lang="en-US" sz="3000" dirty="0" smtClean="0"/>
              <a:t> help add the new nucleotides</a:t>
            </a:r>
          </a:p>
          <a:p>
            <a:endParaRPr lang="en-US" sz="3200" dirty="0"/>
          </a:p>
        </p:txBody>
      </p:sp>
      <p:pic>
        <p:nvPicPr>
          <p:cNvPr id="5122" name="Picture 2" descr="http://www.neb.com/nebecomm/productfiles/1790/images/phusion_rakenne_v1_0000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38100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DNA Replication</a:t>
            </a:r>
            <a:endParaRPr lang="en-US" dirty="0"/>
          </a:p>
        </p:txBody>
      </p:sp>
      <p:pic>
        <p:nvPicPr>
          <p:cNvPr id="4098" name="Picture 2" descr="http://www.phschool.com/science/biology_place/biocoach/images/dnarep/repmode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4" r="33122"/>
          <a:stretch>
            <a:fillRect/>
          </a:stretch>
        </p:blipFill>
        <p:spPr bwMode="auto">
          <a:xfrm>
            <a:off x="2057400" y="1676400"/>
            <a:ext cx="4953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Example:</a:t>
            </a:r>
          </a:p>
          <a:p>
            <a:pPr lvl="1"/>
            <a:r>
              <a:rPr lang="en-US" sz="2800" dirty="0"/>
              <a:t>Original piece of DNA:   </a:t>
            </a:r>
            <a:r>
              <a:rPr lang="en-US" sz="2800" dirty="0" smtClean="0"/>
              <a:t>   </a:t>
            </a:r>
            <a:r>
              <a:rPr lang="en-US" sz="2800" b="1" dirty="0"/>
              <a:t>A  T  G  C  T  G  T  </a:t>
            </a:r>
            <a:r>
              <a:rPr lang="en-US" sz="2800" b="1" dirty="0" err="1"/>
              <a:t>T</a:t>
            </a:r>
            <a:r>
              <a:rPr lang="en-US" sz="2800" b="1" dirty="0"/>
              <a:t>  A  </a:t>
            </a:r>
            <a:endParaRPr lang="en-US" sz="2800" dirty="0"/>
          </a:p>
          <a:p>
            <a:pPr lvl="1"/>
            <a:r>
              <a:rPr lang="en-US" sz="2800" dirty="0"/>
              <a:t>Complementary piece: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9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7620000" cy="480060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What is DNA?</a:t>
            </a:r>
          </a:p>
          <a:p>
            <a:pPr lvl="2"/>
            <a:r>
              <a:rPr lang="en-US" sz="2800" dirty="0" err="1">
                <a:solidFill>
                  <a:srgbClr val="FF0000"/>
                </a:solidFill>
              </a:rPr>
              <a:t>Deoxyribosenucleic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Acid</a:t>
            </a:r>
          </a:p>
          <a:p>
            <a:pPr lvl="2"/>
            <a:r>
              <a:rPr lang="en-US" sz="2800" dirty="0" smtClean="0"/>
              <a:t>Located in the </a:t>
            </a:r>
            <a:r>
              <a:rPr lang="en-US" sz="2800" dirty="0" smtClean="0">
                <a:solidFill>
                  <a:srgbClr val="FF0000"/>
                </a:solidFill>
              </a:rPr>
              <a:t>nucleus </a:t>
            </a:r>
            <a:r>
              <a:rPr lang="en-US" sz="2800" dirty="0" smtClean="0"/>
              <a:t>of a cell</a:t>
            </a:r>
            <a:endParaRPr lang="en-US" sz="2800" dirty="0"/>
          </a:p>
          <a:p>
            <a:pPr lvl="2"/>
            <a:r>
              <a:rPr lang="en-US" sz="2800" dirty="0"/>
              <a:t>DNA is a nucleic acid</a:t>
            </a:r>
          </a:p>
          <a:p>
            <a:pPr lvl="3"/>
            <a:r>
              <a:rPr lang="en-US" sz="2400" dirty="0">
                <a:solidFill>
                  <a:srgbClr val="FF0000"/>
                </a:solidFill>
              </a:rPr>
              <a:t>DNA is made of nucleotides</a:t>
            </a:r>
          </a:p>
          <a:p>
            <a:endParaRPr lang="en-US" sz="3200" dirty="0"/>
          </a:p>
        </p:txBody>
      </p:sp>
      <p:pic>
        <p:nvPicPr>
          <p:cNvPr id="2050" name="Picture 2" descr="http://www.thednastore.com/images/mousepads/DNA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20" y="3810000"/>
            <a:ext cx="3358288" cy="28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1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Made of three things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Phosphate Groups</a:t>
            </a:r>
          </a:p>
          <a:p>
            <a:pPr lvl="1"/>
            <a:r>
              <a:rPr lang="en-US" sz="2800" dirty="0" err="1">
                <a:solidFill>
                  <a:srgbClr val="FF0000"/>
                </a:solidFill>
              </a:rPr>
              <a:t>Deoxyribose</a:t>
            </a:r>
            <a:r>
              <a:rPr lang="en-US" sz="2800" dirty="0">
                <a:solidFill>
                  <a:srgbClr val="FF0000"/>
                </a:solidFill>
              </a:rPr>
              <a:t> sugar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Nitrogen Base</a:t>
            </a:r>
          </a:p>
          <a:p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84431" y="3886200"/>
            <a:ext cx="5568969" cy="2438400"/>
            <a:chOff x="0" y="0"/>
            <a:chExt cx="3506598" cy="1283515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662730" cy="755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Regular Pentagon 5"/>
            <p:cNvSpPr/>
            <p:nvPr/>
          </p:nvSpPr>
          <p:spPr>
            <a:xfrm>
              <a:off x="1040234" y="520117"/>
              <a:ext cx="637564" cy="763398"/>
            </a:xfrm>
            <a:prstGeom prst="pen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80469" y="218114"/>
              <a:ext cx="1426129" cy="4026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 flipV="1">
              <a:off x="662730" y="377504"/>
              <a:ext cx="377929" cy="42783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669409" y="620785"/>
              <a:ext cx="410739" cy="18415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44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Nitrogen Bases</a:t>
            </a:r>
          </a:p>
          <a:p>
            <a:pPr lvl="1"/>
            <a:r>
              <a:rPr lang="en-US" sz="2800" dirty="0"/>
              <a:t>Two bases are called </a:t>
            </a:r>
            <a:r>
              <a:rPr lang="en-US" sz="2800" dirty="0">
                <a:solidFill>
                  <a:srgbClr val="FF0000"/>
                </a:solidFill>
              </a:rPr>
              <a:t>purines</a:t>
            </a:r>
            <a:r>
              <a:rPr lang="en-US" sz="2800" dirty="0"/>
              <a:t> (larger)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Adenine</a:t>
            </a:r>
            <a:r>
              <a:rPr lang="en-US" sz="2400" dirty="0"/>
              <a:t> (A)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Guanine</a:t>
            </a:r>
            <a:r>
              <a:rPr lang="en-US" sz="2400" dirty="0"/>
              <a:t> (G)</a:t>
            </a:r>
          </a:p>
          <a:p>
            <a:pPr lvl="1"/>
            <a:r>
              <a:rPr lang="en-US" sz="2800" dirty="0"/>
              <a:t>Two bases are </a:t>
            </a:r>
            <a:r>
              <a:rPr lang="en-US" sz="2800" dirty="0" err="1">
                <a:solidFill>
                  <a:srgbClr val="FF0000"/>
                </a:solidFill>
              </a:rPr>
              <a:t>pyrimidines</a:t>
            </a:r>
            <a:r>
              <a:rPr lang="en-US" sz="2800" dirty="0"/>
              <a:t> (smaller)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Thymine</a:t>
            </a:r>
            <a:r>
              <a:rPr lang="en-US" sz="2400" dirty="0"/>
              <a:t> (T) (only found in </a:t>
            </a:r>
            <a:r>
              <a:rPr lang="en-US" sz="2400" dirty="0">
                <a:solidFill>
                  <a:srgbClr val="FF0000"/>
                </a:solidFill>
              </a:rPr>
              <a:t>DNA</a:t>
            </a:r>
            <a:r>
              <a:rPr lang="en-US" sz="2400" dirty="0"/>
              <a:t>)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Cytosine</a:t>
            </a:r>
            <a:r>
              <a:rPr lang="en-US" sz="2400" dirty="0" smtClean="0"/>
              <a:t> </a:t>
            </a:r>
            <a:r>
              <a:rPr lang="en-US" sz="2400" dirty="0"/>
              <a:t>(C)</a:t>
            </a:r>
          </a:p>
          <a:p>
            <a:endParaRPr lang="en-US" sz="2800" dirty="0"/>
          </a:p>
        </p:txBody>
      </p:sp>
      <p:pic>
        <p:nvPicPr>
          <p:cNvPr id="3074" name="Picture 2" descr="http://www.bmrb.wisc.edu/metabolomics/standards/adenine/lit/344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5734">
            <a:off x="5885766" y="399366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0.tqn.com/d/chemistry/1/0/a/m/guan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7161">
            <a:off x="6040020" y="3450653"/>
            <a:ext cx="1722747" cy="142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upload.wikimedia.org/wikipedia/commons/thumb/8/8b/Cytosine_chemical_structure.svg/301px-Cytosine_chemical_structur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7040">
            <a:off x="1048282" y="4359836"/>
            <a:ext cx="148294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ontent.answcdn.com/main/content/img/oxford/oxfordBiochemistry/0198529171.thymine.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02521"/>
            <a:ext cx="1637813" cy="149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6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4864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Chargaff’s Rule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Adenine only pairs with Thymine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Guanine only pairs with Cytosine</a:t>
            </a:r>
          </a:p>
          <a:p>
            <a:pPr lvl="1"/>
            <a:r>
              <a:rPr lang="en-US" sz="3200" dirty="0"/>
              <a:t>Therefore, for every </a:t>
            </a: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 there is a 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en-US" sz="3200" dirty="0"/>
              <a:t> and for every </a:t>
            </a:r>
            <a:r>
              <a:rPr lang="en-US" sz="3200" dirty="0">
                <a:solidFill>
                  <a:srgbClr val="FF0000"/>
                </a:solidFill>
              </a:rPr>
              <a:t>G</a:t>
            </a:r>
            <a:r>
              <a:rPr lang="en-US" sz="3200" dirty="0"/>
              <a:t> there is a </a:t>
            </a:r>
            <a:r>
              <a:rPr lang="en-US" sz="3200" dirty="0">
                <a:solidFill>
                  <a:srgbClr val="FF0000"/>
                </a:solidFill>
              </a:rPr>
              <a:t>C</a:t>
            </a:r>
          </a:p>
          <a:p>
            <a:endParaRPr lang="en-US" sz="3200" dirty="0"/>
          </a:p>
        </p:txBody>
      </p:sp>
      <p:pic>
        <p:nvPicPr>
          <p:cNvPr id="4098" name="Picture 2" descr="http://2.bp.blogspot.com/_T-ZaNqYdy-Q/SfWRZ-v_0EI/AAAAAAAAADE/-sRYG1cAmDU/s400/DNA_STR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19200"/>
            <a:ext cx="242887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7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648200" cy="4800600"/>
          </a:xfrm>
        </p:spPr>
        <p:txBody>
          <a:bodyPr>
            <a:noAutofit/>
          </a:bodyPr>
          <a:lstStyle/>
          <a:p>
            <a:r>
              <a:rPr lang="en-US" sz="2800" dirty="0"/>
              <a:t>The DNA has a characteristic </a:t>
            </a:r>
            <a:r>
              <a:rPr lang="en-US" sz="2800" dirty="0">
                <a:solidFill>
                  <a:srgbClr val="FF0000"/>
                </a:solidFill>
              </a:rPr>
              <a:t>double helix</a:t>
            </a:r>
          </a:p>
          <a:p>
            <a:pPr lvl="1"/>
            <a:r>
              <a:rPr lang="en-US" sz="2800" dirty="0"/>
              <a:t>Double because there are two sides</a:t>
            </a:r>
          </a:p>
          <a:p>
            <a:pPr lvl="1"/>
            <a:r>
              <a:rPr lang="en-US" sz="2800" dirty="0"/>
              <a:t>Helix because </a:t>
            </a:r>
            <a:r>
              <a:rPr lang="en-US" sz="2800" dirty="0" smtClean="0"/>
              <a:t>it </a:t>
            </a:r>
            <a:r>
              <a:rPr lang="en-US" sz="2800" dirty="0" smtClean="0">
                <a:solidFill>
                  <a:srgbClr val="FF0000"/>
                </a:solidFill>
              </a:rPr>
              <a:t>forms a spiral</a:t>
            </a:r>
            <a:endParaRPr lang="en-US" sz="2800" dirty="0">
              <a:solidFill>
                <a:srgbClr val="FF0000"/>
              </a:solidFill>
            </a:endParaRPr>
          </a:p>
          <a:p>
            <a:pPr lvl="2"/>
            <a:r>
              <a:rPr lang="en-US" sz="2400" dirty="0"/>
              <a:t>Resembles a </a:t>
            </a:r>
            <a:r>
              <a:rPr lang="en-US" sz="2400" dirty="0">
                <a:solidFill>
                  <a:srgbClr val="FF0000"/>
                </a:solidFill>
              </a:rPr>
              <a:t>twisted </a:t>
            </a:r>
            <a:r>
              <a:rPr lang="en-US" sz="2400" dirty="0" smtClean="0">
                <a:solidFill>
                  <a:srgbClr val="FF0000"/>
                </a:solidFill>
              </a:rPr>
              <a:t>ladder</a:t>
            </a:r>
          </a:p>
          <a:p>
            <a:pPr lvl="2"/>
            <a:endParaRPr lang="en-US" sz="2400" dirty="0"/>
          </a:p>
          <a:p>
            <a:endParaRPr lang="en-US" sz="2800" dirty="0"/>
          </a:p>
        </p:txBody>
      </p:sp>
      <p:pic>
        <p:nvPicPr>
          <p:cNvPr id="5122" name="Picture 2" descr="http://www.astrochem.org/sci_img/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44" y="1205345"/>
            <a:ext cx="3252355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7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structure was discovered by </a:t>
            </a:r>
            <a:r>
              <a:rPr lang="en-US" sz="3600" dirty="0" smtClean="0">
                <a:solidFill>
                  <a:srgbClr val="FF0000"/>
                </a:solidFill>
              </a:rPr>
              <a:t>Watson and Crick</a:t>
            </a:r>
          </a:p>
          <a:p>
            <a:pPr lvl="1"/>
            <a:r>
              <a:rPr lang="en-US" sz="3200" dirty="0" smtClean="0"/>
              <a:t>Contributions were made by </a:t>
            </a:r>
            <a:r>
              <a:rPr lang="en-US" sz="3200" dirty="0" smtClean="0">
                <a:solidFill>
                  <a:srgbClr val="FF0000"/>
                </a:solidFill>
              </a:rPr>
              <a:t>Pauling, Franklin, and Wilkins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nitrogen bases are held together by </a:t>
            </a:r>
            <a:r>
              <a:rPr lang="en-US" sz="2800" dirty="0">
                <a:solidFill>
                  <a:srgbClr val="FF0000"/>
                </a:solidFill>
              </a:rPr>
              <a:t>Hydrogen Bonds</a:t>
            </a:r>
          </a:p>
          <a:p>
            <a:endParaRPr lang="en-US" sz="2800" dirty="0"/>
          </a:p>
        </p:txBody>
      </p:sp>
      <p:pic>
        <p:nvPicPr>
          <p:cNvPr id="6146" name="Picture 2" descr="http://www.chemguide.co.uk/organicprops/aminoacids/dnachain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466326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8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Hydrogen bonds are attractions between hydrogen atoms on 1 molecule and oxygen atoms on another.  </a:t>
            </a:r>
            <a:r>
              <a:rPr lang="en-US" sz="3600" dirty="0" smtClean="0">
                <a:solidFill>
                  <a:srgbClr val="FF0000"/>
                </a:solidFill>
              </a:rPr>
              <a:t>Like a magnet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Very weak bonds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lbl.gov/images/MicroWorlds/H2OH-bo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657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3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14941</TotalTime>
  <Words>398</Words>
  <Application>Microsoft Office PowerPoint</Application>
  <PresentationFormat>On-screen Show (4:3)</PresentationFormat>
  <Paragraphs>68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Adjacency</vt:lpstr>
      <vt:lpstr>DNA Structure</vt:lpstr>
      <vt:lpstr>What is it?</vt:lpstr>
      <vt:lpstr>Nitrogen Bases</vt:lpstr>
      <vt:lpstr>Nitrogen Bases</vt:lpstr>
      <vt:lpstr>Nitrogen Bases</vt:lpstr>
      <vt:lpstr>Structure</vt:lpstr>
      <vt:lpstr>PowerPoint Presentation</vt:lpstr>
      <vt:lpstr>Structure</vt:lpstr>
      <vt:lpstr>Hydrogen Bond</vt:lpstr>
      <vt:lpstr>Sequence</vt:lpstr>
      <vt:lpstr>DNA Replication</vt:lpstr>
      <vt:lpstr>Making A Copy</vt:lpstr>
      <vt:lpstr>Reasons for DNA Replication</vt:lpstr>
      <vt:lpstr>Steps of DNA Replication</vt:lpstr>
      <vt:lpstr>PowerPoint Presentation</vt:lpstr>
      <vt:lpstr>Helicase</vt:lpstr>
      <vt:lpstr>Making our DNA longer</vt:lpstr>
      <vt:lpstr>Models of DNA Replication</vt:lpstr>
      <vt:lpstr>Example of Replication</vt:lpstr>
    </vt:vector>
  </TitlesOfParts>
  <Company>Union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Structure</dc:title>
  <dc:creator>Patricia Perkoski</dc:creator>
  <cp:lastModifiedBy>Nebel, Eric T.</cp:lastModifiedBy>
  <cp:revision>229</cp:revision>
  <cp:lastPrinted>2012-02-29T23:51:41Z</cp:lastPrinted>
  <dcterms:created xsi:type="dcterms:W3CDTF">2012-02-29T11:12:34Z</dcterms:created>
  <dcterms:modified xsi:type="dcterms:W3CDTF">2018-10-25T13:58:25Z</dcterms:modified>
</cp:coreProperties>
</file>