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35" r:id="rId2"/>
    <p:sldId id="256" r:id="rId3"/>
    <p:sldId id="257" r:id="rId4"/>
    <p:sldId id="258" r:id="rId5"/>
    <p:sldId id="259" r:id="rId6"/>
    <p:sldId id="260" r:id="rId7"/>
    <p:sldId id="261" r:id="rId8"/>
    <p:sldId id="262" r:id="rId9"/>
    <p:sldId id="333" r:id="rId10"/>
    <p:sldId id="334" r:id="rId11"/>
    <p:sldId id="263"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267" r:id="rId34"/>
    <p:sldId id="268" r:id="rId35"/>
    <p:sldId id="269" r:id="rId36"/>
    <p:sldId id="277" r:id="rId37"/>
    <p:sldId id="270" r:id="rId38"/>
    <p:sldId id="278" r:id="rId39"/>
    <p:sldId id="271" r:id="rId40"/>
    <p:sldId id="279" r:id="rId41"/>
    <p:sldId id="272" r:id="rId42"/>
    <p:sldId id="280" r:id="rId43"/>
    <p:sldId id="273" r:id="rId44"/>
    <p:sldId id="274" r:id="rId45"/>
    <p:sldId id="281" r:id="rId46"/>
    <p:sldId id="275" r:id="rId47"/>
    <p:sldId id="282" r:id="rId48"/>
    <p:sldId id="276" r:id="rId49"/>
    <p:sldId id="283" r:id="rId50"/>
    <p:sldId id="285" r:id="rId51"/>
    <p:sldId id="286" r:id="rId52"/>
    <p:sldId id="287" r:id="rId53"/>
    <p:sldId id="288" r:id="rId54"/>
    <p:sldId id="289" r:id="rId55"/>
    <p:sldId id="291" r:id="rId56"/>
    <p:sldId id="290" r:id="rId57"/>
    <p:sldId id="292" r:id="rId58"/>
    <p:sldId id="293" r:id="rId59"/>
    <p:sldId id="296" r:id="rId60"/>
    <p:sldId id="294" r:id="rId61"/>
    <p:sldId id="295" r:id="rId62"/>
    <p:sldId id="298" r:id="rId63"/>
    <p:sldId id="299" r:id="rId64"/>
    <p:sldId id="300" r:id="rId65"/>
    <p:sldId id="301" r:id="rId66"/>
    <p:sldId id="303" r:id="rId67"/>
    <p:sldId id="304" r:id="rId68"/>
    <p:sldId id="305" r:id="rId69"/>
    <p:sldId id="306" r:id="rId70"/>
    <p:sldId id="309" r:id="rId71"/>
    <p:sldId id="307" r:id="rId72"/>
    <p:sldId id="308" r:id="rId73"/>
    <p:sldId id="31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190951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8421E-E6B3-429D-9787-87ECA5BD730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397091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119866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154281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239895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18421E-E6B3-429D-9787-87ECA5BD7304}"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75653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18421E-E6B3-429D-9787-87ECA5BD7304}" type="datetimeFigureOut">
              <a:rPr lang="en-US" smtClean="0"/>
              <a:t>5/4/2018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227346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3763638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411621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336266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8421E-E6B3-429D-9787-87ECA5BD730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179100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8421E-E6B3-429D-9787-87ECA5BD730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104781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8421E-E6B3-429D-9787-87ECA5BD7304}"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33051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8421E-E6B3-429D-9787-87ECA5BD7304}"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350336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8421E-E6B3-429D-9787-87ECA5BD7304}"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28829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8421E-E6B3-429D-9787-87ECA5BD730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111179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8421E-E6B3-429D-9787-87ECA5BD730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1E9F8C-9B82-470A-8CB8-D8D308A91BCF}" type="slidenum">
              <a:rPr lang="en-US" smtClean="0"/>
              <a:t>‹#›</a:t>
            </a:fld>
            <a:endParaRPr lang="en-US"/>
          </a:p>
        </p:txBody>
      </p:sp>
    </p:spTree>
    <p:extLst>
      <p:ext uri="{BB962C8B-B14F-4D97-AF65-F5344CB8AC3E}">
        <p14:creationId xmlns:p14="http://schemas.microsoft.com/office/powerpoint/2010/main" val="207091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18421E-E6B3-429D-9787-87ECA5BD7304}" type="datetimeFigureOut">
              <a:rPr lang="en-US" smtClean="0"/>
              <a:t>5/4/2018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1E9F8C-9B82-470A-8CB8-D8D308A91BCF}" type="slidenum">
              <a:rPr lang="en-US" smtClean="0"/>
              <a:t>‹#›</a:t>
            </a:fld>
            <a:endParaRPr lang="en-US"/>
          </a:p>
        </p:txBody>
      </p:sp>
    </p:spTree>
    <p:extLst>
      <p:ext uri="{BB962C8B-B14F-4D97-AF65-F5344CB8AC3E}">
        <p14:creationId xmlns:p14="http://schemas.microsoft.com/office/powerpoint/2010/main" val="12775615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5/04</a:t>
            </a:r>
            <a:endParaRPr lang="en-US" dirty="0"/>
          </a:p>
        </p:txBody>
      </p:sp>
      <p:sp>
        <p:nvSpPr>
          <p:cNvPr id="3" name="Content Placeholder 2"/>
          <p:cNvSpPr>
            <a:spLocks noGrp="1"/>
          </p:cNvSpPr>
          <p:nvPr>
            <p:ph idx="1"/>
          </p:nvPr>
        </p:nvSpPr>
        <p:spPr/>
        <p:txBody>
          <a:bodyPr>
            <a:normAutofit/>
          </a:bodyPr>
          <a:lstStyle/>
          <a:p>
            <a:r>
              <a:rPr lang="en-US" sz="3200" dirty="0" smtClean="0"/>
              <a:t>What is the similarity between classical conditioning, operant conditioning, and habituation?</a:t>
            </a:r>
          </a:p>
          <a:p>
            <a:r>
              <a:rPr lang="en-US" sz="3200" dirty="0" smtClean="0"/>
              <a:t>What is the difference between the 3?</a:t>
            </a:r>
            <a:endParaRPr lang="en-US" sz="3200" dirty="0"/>
          </a:p>
        </p:txBody>
      </p:sp>
    </p:spTree>
    <p:extLst>
      <p:ext uri="{BB962C8B-B14F-4D97-AF65-F5344CB8AC3E}">
        <p14:creationId xmlns:p14="http://schemas.microsoft.com/office/powerpoint/2010/main" val="32895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Image result for levels of dna fo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4" y="665162"/>
            <a:ext cx="4365625" cy="599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8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for denaturing </a:t>
            </a:r>
            <a:r>
              <a:rPr lang="en-US" dirty="0" smtClean="0"/>
              <a:t>DNA</a:t>
            </a:r>
            <a:endParaRPr lang="en-US" dirty="0"/>
          </a:p>
        </p:txBody>
      </p:sp>
      <p:sp>
        <p:nvSpPr>
          <p:cNvPr id="3" name="Content Placeholder 2"/>
          <p:cNvSpPr>
            <a:spLocks noGrp="1"/>
          </p:cNvSpPr>
          <p:nvPr>
            <p:ph idx="1"/>
          </p:nvPr>
        </p:nvSpPr>
        <p:spPr/>
        <p:txBody>
          <a:bodyPr>
            <a:normAutofit/>
          </a:bodyPr>
          <a:lstStyle/>
          <a:p>
            <a:r>
              <a:rPr lang="en-US" sz="3600" dirty="0" smtClean="0"/>
              <a:t>Decrease </a:t>
            </a:r>
            <a:r>
              <a:rPr lang="en-US" sz="3600" dirty="0"/>
              <a:t>the pH</a:t>
            </a:r>
          </a:p>
          <a:p>
            <a:r>
              <a:rPr lang="en-US" sz="3600" dirty="0" smtClean="0"/>
              <a:t>Increase </a:t>
            </a:r>
            <a:r>
              <a:rPr lang="en-US" sz="3600" dirty="0"/>
              <a:t>the heat</a:t>
            </a:r>
          </a:p>
          <a:p>
            <a:r>
              <a:rPr lang="en-US" sz="3600" dirty="0" smtClean="0"/>
              <a:t>Free </a:t>
            </a:r>
            <a:r>
              <a:rPr lang="en-US" sz="3600" dirty="0"/>
              <a:t>radicals</a:t>
            </a:r>
          </a:p>
          <a:p>
            <a:r>
              <a:rPr lang="en-US" sz="3600" dirty="0" smtClean="0"/>
              <a:t>All </a:t>
            </a:r>
            <a:r>
              <a:rPr lang="en-US" sz="3600" dirty="0"/>
              <a:t>will make the H</a:t>
            </a:r>
            <a:r>
              <a:rPr lang="en-US" sz="3600" baseline="30000" dirty="0"/>
              <a:t>+</a:t>
            </a:r>
            <a:r>
              <a:rPr lang="en-US" sz="3600" dirty="0"/>
              <a:t> bonds break.</a:t>
            </a:r>
          </a:p>
        </p:txBody>
      </p:sp>
    </p:spTree>
    <p:extLst>
      <p:ext uri="{BB962C8B-B14F-4D97-AF65-F5344CB8AC3E}">
        <p14:creationId xmlns:p14="http://schemas.microsoft.com/office/powerpoint/2010/main" val="117879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Replication</a:t>
            </a:r>
            <a:endParaRPr lang="en-US" dirty="0"/>
          </a:p>
        </p:txBody>
      </p:sp>
      <p:sp>
        <p:nvSpPr>
          <p:cNvPr id="5" name="Subtitle 4"/>
          <p:cNvSpPr>
            <a:spLocks noGrp="1"/>
          </p:cNvSpPr>
          <p:nvPr>
            <p:ph type="subTitle" idx="1"/>
          </p:nvPr>
        </p:nvSpPr>
        <p:spPr/>
        <p:txBody>
          <a:bodyPr/>
          <a:lstStyle/>
          <a:p>
            <a:r>
              <a:rPr lang="en-US" dirty="0" smtClean="0"/>
              <a:t>This won’t be the exact same as in your notes because I cannot find the original </a:t>
            </a:r>
            <a:r>
              <a:rPr lang="en-US" dirty="0" err="1" smtClean="0"/>
              <a:t>powerpoint</a:t>
            </a:r>
            <a:endParaRPr lang="en-US" dirty="0"/>
          </a:p>
        </p:txBody>
      </p:sp>
    </p:spTree>
    <p:extLst>
      <p:ext uri="{BB962C8B-B14F-4D97-AF65-F5344CB8AC3E}">
        <p14:creationId xmlns:p14="http://schemas.microsoft.com/office/powerpoint/2010/main" val="67980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0621" y="2603500"/>
            <a:ext cx="10799379" cy="3416300"/>
          </a:xfrm>
        </p:spPr>
        <p:txBody>
          <a:bodyPr>
            <a:noAutofit/>
          </a:bodyPr>
          <a:lstStyle/>
          <a:p>
            <a:r>
              <a:rPr lang="en-US" sz="2800" dirty="0" smtClean="0"/>
              <a:t>DNA Replication is the process that makes an exact copy of the DNA in an organism</a:t>
            </a:r>
          </a:p>
          <a:p>
            <a:r>
              <a:rPr lang="en-US" sz="2800" dirty="0" smtClean="0"/>
              <a:t>Replication occurs using the Semi-Conservative Method</a:t>
            </a:r>
          </a:p>
          <a:p>
            <a:pPr lvl="1"/>
            <a:r>
              <a:rPr lang="en-US" sz="2400" dirty="0" smtClean="0"/>
              <a:t>This method means that the original DNA splits into 2 single helices and then the 2 old strands are used as a template to add the new complementary nucleotides to turn the DNA back into 2 double helixes that are identical to each other and to the original starting DNA</a:t>
            </a:r>
          </a:p>
          <a:p>
            <a:pPr lvl="1"/>
            <a:endParaRPr lang="en-US" sz="2400" dirty="0"/>
          </a:p>
        </p:txBody>
      </p:sp>
    </p:spTree>
    <p:extLst>
      <p:ext uri="{BB962C8B-B14F-4D97-AF65-F5344CB8AC3E}">
        <p14:creationId xmlns:p14="http://schemas.microsoft.com/office/powerpoint/2010/main" val="61309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mi conservative model dna"/>
          <p:cNvPicPr>
            <a:picLocks noChangeAspect="1" noChangeArrowheads="1"/>
          </p:cNvPicPr>
          <p:nvPr/>
        </p:nvPicPr>
        <p:blipFill rotWithShape="1">
          <a:blip r:embed="rId2">
            <a:extLst>
              <a:ext uri="{28A0092B-C50C-407E-A947-70E740481C1C}">
                <a14:useLocalDpi xmlns:a14="http://schemas.microsoft.com/office/drawing/2010/main" val="0"/>
              </a:ext>
            </a:extLst>
          </a:blip>
          <a:srcRect l="33003" r="33294"/>
          <a:stretch/>
        </p:blipFill>
        <p:spPr bwMode="auto">
          <a:xfrm>
            <a:off x="2979682" y="448057"/>
            <a:ext cx="5628290" cy="58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2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Steps</a:t>
            </a:r>
            <a:endParaRPr lang="en-US" dirty="0"/>
          </a:p>
        </p:txBody>
      </p:sp>
      <p:sp>
        <p:nvSpPr>
          <p:cNvPr id="3" name="Content Placeholder 2"/>
          <p:cNvSpPr>
            <a:spLocks noGrp="1"/>
          </p:cNvSpPr>
          <p:nvPr>
            <p:ph idx="1"/>
          </p:nvPr>
        </p:nvSpPr>
        <p:spPr>
          <a:xfrm>
            <a:off x="1154954" y="2461610"/>
            <a:ext cx="10275046" cy="3416300"/>
          </a:xfrm>
        </p:spPr>
        <p:txBody>
          <a:bodyPr>
            <a:noAutofit/>
          </a:bodyPr>
          <a:lstStyle/>
          <a:p>
            <a:r>
              <a:rPr lang="en-US" sz="2800" dirty="0" smtClean="0"/>
              <a:t>The place where DNA replication begins is called the Origin of Replication.  This is where the first enzyme Topoisomerase binds.  Topoisomerase runs down the length of DNA in a 5’ </a:t>
            </a:r>
            <a:r>
              <a:rPr lang="en-US" sz="2800" dirty="0" smtClean="0">
                <a:sym typeface="Wingdings" panose="05000000000000000000" pitchFamily="2" charset="2"/>
              </a:rPr>
              <a:t> 3’ direction weakening the hydrogen bonds between the nitrogen bases</a:t>
            </a:r>
          </a:p>
          <a:p>
            <a:r>
              <a:rPr lang="en-US" sz="2800" dirty="0" smtClean="0">
                <a:sym typeface="Wingdings" panose="05000000000000000000" pitchFamily="2" charset="2"/>
              </a:rPr>
              <a:t>Helicase follows the Topoisomerase and actually breaks the hydrogen bonds. </a:t>
            </a:r>
          </a:p>
          <a:p>
            <a:r>
              <a:rPr lang="en-US" sz="2800" dirty="0" smtClean="0">
                <a:sym typeface="Wingdings" panose="05000000000000000000" pitchFamily="2" charset="2"/>
              </a:rPr>
              <a:t>Where the DNA is splitting is called the replication fork</a:t>
            </a:r>
            <a:endParaRPr lang="en-US" sz="2800" dirty="0"/>
          </a:p>
        </p:txBody>
      </p:sp>
    </p:spTree>
    <p:extLst>
      <p:ext uri="{BB962C8B-B14F-4D97-AF65-F5344CB8AC3E}">
        <p14:creationId xmlns:p14="http://schemas.microsoft.com/office/powerpoint/2010/main" val="371603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opoisomerase"/>
          <p:cNvPicPr>
            <a:picLocks noChangeAspect="1" noChangeArrowheads="1"/>
          </p:cNvPicPr>
          <p:nvPr/>
        </p:nvPicPr>
        <p:blipFill rotWithShape="1">
          <a:blip r:embed="rId2">
            <a:extLst>
              <a:ext uri="{28A0092B-C50C-407E-A947-70E740481C1C}">
                <a14:useLocalDpi xmlns:a14="http://schemas.microsoft.com/office/drawing/2010/main" val="0"/>
              </a:ext>
            </a:extLst>
          </a:blip>
          <a:srcRect l="46041" t="20423" b="11654"/>
          <a:stretch/>
        </p:blipFill>
        <p:spPr bwMode="auto">
          <a:xfrm>
            <a:off x="1860329" y="772509"/>
            <a:ext cx="7945823" cy="486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8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na replication f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92" y="545081"/>
            <a:ext cx="9401175" cy="528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0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To prevent the 2 single strands of DNA from recombining, small proteins attach to each strand called Single-Strand Binding Proteins.  These prevent the attractive nature of the hydrogen bond from undoing the work of helicase</a:t>
            </a:r>
            <a:endParaRPr lang="en-US" sz="2800" dirty="0"/>
          </a:p>
        </p:txBody>
      </p:sp>
    </p:spTree>
    <p:extLst>
      <p:ext uri="{BB962C8B-B14F-4D97-AF65-F5344CB8AC3E}">
        <p14:creationId xmlns:p14="http://schemas.microsoft.com/office/powerpoint/2010/main" val="96495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ingle strand binding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78029"/>
            <a:ext cx="8858250" cy="529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12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 and Protein Synthesis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1915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smtClean="0"/>
              <a:t>Once the DNA has been split another enzyme called Primase attaches to the 3’ end of the DNA and attaches a small sequence of RNA nucleotides called the primer.  </a:t>
            </a:r>
          </a:p>
          <a:p>
            <a:r>
              <a:rPr lang="en-US" sz="2800" dirty="0" smtClean="0"/>
              <a:t>The primer allows the next enzyme DNA polymerase to bind to the DNA.  DNA Polymerase can only bind to the DNA at a primer.</a:t>
            </a:r>
            <a:endParaRPr lang="en-US" sz="2800" dirty="0"/>
          </a:p>
        </p:txBody>
      </p:sp>
    </p:spTree>
    <p:extLst>
      <p:ext uri="{BB962C8B-B14F-4D97-AF65-F5344CB8AC3E}">
        <p14:creationId xmlns:p14="http://schemas.microsoft.com/office/powerpoint/2010/main" val="272974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na primer"/>
          <p:cNvPicPr>
            <a:picLocks noChangeAspect="1" noChangeArrowheads="1"/>
          </p:cNvPicPr>
          <p:nvPr/>
        </p:nvPicPr>
        <p:blipFill rotWithShape="1">
          <a:blip r:embed="rId2">
            <a:extLst>
              <a:ext uri="{28A0092B-C50C-407E-A947-70E740481C1C}">
                <a14:useLocalDpi xmlns:a14="http://schemas.microsoft.com/office/drawing/2010/main" val="0"/>
              </a:ext>
            </a:extLst>
          </a:blip>
          <a:srcRect l="36737" r="40203" b="48842"/>
          <a:stretch/>
        </p:blipFill>
        <p:spPr bwMode="auto">
          <a:xfrm>
            <a:off x="3067050" y="180722"/>
            <a:ext cx="5505450" cy="594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3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66700" y="2374900"/>
            <a:ext cx="11277600" cy="3416300"/>
          </a:xfrm>
        </p:spPr>
        <p:txBody>
          <a:bodyPr>
            <a:noAutofit/>
          </a:bodyPr>
          <a:lstStyle/>
          <a:p>
            <a:r>
              <a:rPr lang="en-US" sz="2800" dirty="0" smtClean="0"/>
              <a:t>Because of the anti-parallel nature of DNA, and the fact that nucleotides can only be added in a 5’ </a:t>
            </a:r>
            <a:r>
              <a:rPr lang="en-US" sz="2800" dirty="0" smtClean="0">
                <a:sym typeface="Wingdings" panose="05000000000000000000" pitchFamily="2" charset="2"/>
              </a:rPr>
              <a:t> 3’ direction, the leading strand is the original strand that runs in the 3’  5’ direction, the new nucleotides are added in the 5’  3’ direction.  This strand only needs 1 primer.</a:t>
            </a:r>
          </a:p>
          <a:p>
            <a:r>
              <a:rPr lang="en-US" sz="2800" dirty="0" smtClean="0">
                <a:sym typeface="Wingdings" panose="05000000000000000000" pitchFamily="2" charset="2"/>
              </a:rPr>
              <a:t>The other DNA strand that runs in the 5’  3’ direction will be made in small parts and will require several primers every few thousand bases to allow replication to occur</a:t>
            </a:r>
            <a:endParaRPr lang="en-US" sz="2800" dirty="0"/>
          </a:p>
        </p:txBody>
      </p:sp>
    </p:spTree>
    <p:extLst>
      <p:ext uri="{BB962C8B-B14F-4D97-AF65-F5344CB8AC3E}">
        <p14:creationId xmlns:p14="http://schemas.microsoft.com/office/powerpoint/2010/main" val="111125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eading and lagging st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941387"/>
            <a:ext cx="10961075" cy="473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4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smtClean="0"/>
              <a:t>DNA Polymerase duns down the DNA in a 3’</a:t>
            </a:r>
            <a:r>
              <a:rPr lang="en-US" sz="2800" dirty="0" smtClean="0">
                <a:sym typeface="Wingdings" panose="05000000000000000000" pitchFamily="2" charset="2"/>
              </a:rPr>
              <a:t> 5’ direction adding new DNA nucleotides to the complementary bases found on the original strand.  The new bases are in the 5’  3’ direction</a:t>
            </a:r>
          </a:p>
          <a:p>
            <a:r>
              <a:rPr lang="en-US" sz="2800" dirty="0" smtClean="0">
                <a:sym typeface="Wingdings" panose="05000000000000000000" pitchFamily="2" charset="2"/>
              </a:rPr>
              <a:t>There are several types of DNA polymerase in organisms but you don’t have to know the specifics of what each one does.</a:t>
            </a:r>
            <a:endParaRPr lang="en-US" sz="2800" dirty="0"/>
          </a:p>
        </p:txBody>
      </p:sp>
    </p:spTree>
    <p:extLst>
      <p:ext uri="{BB962C8B-B14F-4D97-AF65-F5344CB8AC3E}">
        <p14:creationId xmlns:p14="http://schemas.microsoft.com/office/powerpoint/2010/main" val="293587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On the lagging strand because of the backwards direction it runs, it has to be assembled in pieces.  Each piece is called an </a:t>
            </a:r>
            <a:r>
              <a:rPr lang="en-US" sz="2800" dirty="0" err="1" smtClean="0"/>
              <a:t>Okizaki</a:t>
            </a:r>
            <a:r>
              <a:rPr lang="en-US" sz="2800" dirty="0" smtClean="0"/>
              <a:t> Fragment.</a:t>
            </a:r>
          </a:p>
          <a:p>
            <a:r>
              <a:rPr lang="en-US" sz="2800" dirty="0" smtClean="0"/>
              <a:t>Each </a:t>
            </a:r>
            <a:r>
              <a:rPr lang="en-US" sz="2800" dirty="0" err="1" smtClean="0"/>
              <a:t>Okizaki</a:t>
            </a:r>
            <a:r>
              <a:rPr lang="en-US" sz="2800" dirty="0" smtClean="0"/>
              <a:t> fragment is started by a primer</a:t>
            </a:r>
            <a:endParaRPr lang="en-US" sz="2800" dirty="0"/>
          </a:p>
        </p:txBody>
      </p:sp>
    </p:spTree>
    <p:extLst>
      <p:ext uri="{BB962C8B-B14F-4D97-AF65-F5344CB8AC3E}">
        <p14:creationId xmlns:p14="http://schemas.microsoft.com/office/powerpoint/2010/main" val="95826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kazaki frag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446087"/>
            <a:ext cx="10608321" cy="4583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76650" y="4533900"/>
            <a:ext cx="7010400" cy="1569660"/>
          </a:xfrm>
          <a:prstGeom prst="rect">
            <a:avLst/>
          </a:prstGeom>
          <a:noFill/>
        </p:spPr>
        <p:txBody>
          <a:bodyPr wrap="square" rtlCol="0">
            <a:spAutoFit/>
          </a:bodyPr>
          <a:lstStyle/>
          <a:p>
            <a:r>
              <a:rPr lang="en-US" sz="3200" dirty="0" smtClean="0"/>
              <a:t>The green is the RNA primer, the red are the new nucleotides for DNA</a:t>
            </a:r>
            <a:endParaRPr lang="en-US" sz="3200" dirty="0"/>
          </a:p>
        </p:txBody>
      </p:sp>
    </p:spTree>
    <p:extLst>
      <p:ext uri="{BB962C8B-B14F-4D97-AF65-F5344CB8AC3E}">
        <p14:creationId xmlns:p14="http://schemas.microsoft.com/office/powerpoint/2010/main" val="3285236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154954" y="2603500"/>
            <a:ext cx="9665446" cy="3416300"/>
          </a:xfrm>
        </p:spPr>
        <p:txBody>
          <a:bodyPr>
            <a:noAutofit/>
          </a:bodyPr>
          <a:lstStyle/>
          <a:p>
            <a:r>
              <a:rPr lang="en-US" sz="2800" dirty="0" smtClean="0"/>
              <a:t>Once all of the DNA has been replicated, an enzyme called </a:t>
            </a:r>
            <a:r>
              <a:rPr lang="en-US" sz="2800" dirty="0" err="1" smtClean="0"/>
              <a:t>DNAse</a:t>
            </a:r>
            <a:r>
              <a:rPr lang="en-US" sz="2800" dirty="0" smtClean="0"/>
              <a:t> or Nuclease cuts out each of the RNA primers from the DNA.  </a:t>
            </a:r>
          </a:p>
          <a:p>
            <a:r>
              <a:rPr lang="en-US" sz="2800" dirty="0" smtClean="0"/>
              <a:t>DNA polymerase then comes back in to replace the primer with DNA nucleotides</a:t>
            </a:r>
          </a:p>
          <a:p>
            <a:r>
              <a:rPr lang="en-US" sz="2800" dirty="0" smtClean="0"/>
              <a:t>Another enzyme called DNA Ligase attaches the replaced nucleotides to the rest of the DNA strand.</a:t>
            </a:r>
            <a:endParaRPr lang="en-US" sz="2800" dirty="0"/>
          </a:p>
        </p:txBody>
      </p:sp>
    </p:spTree>
    <p:extLst>
      <p:ext uri="{BB962C8B-B14F-4D97-AF65-F5344CB8AC3E}">
        <p14:creationId xmlns:p14="http://schemas.microsoft.com/office/powerpoint/2010/main" val="3342648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Once Ligase is done, DNA polymerase will “Proofread” the DNA looking for any mismatched bases and correcting them as it finds them</a:t>
            </a:r>
          </a:p>
          <a:p>
            <a:r>
              <a:rPr lang="en-US" sz="2800" dirty="0" smtClean="0"/>
              <a:t>If one is found, </a:t>
            </a:r>
            <a:r>
              <a:rPr lang="en-US" sz="2800" dirty="0" err="1" smtClean="0"/>
              <a:t>DNAse</a:t>
            </a:r>
            <a:r>
              <a:rPr lang="en-US" sz="2800" dirty="0" smtClean="0"/>
              <a:t> comes in to cut it out and polymerase adds the correct nucleotide</a:t>
            </a:r>
            <a:endParaRPr lang="en-US" sz="2800" dirty="0"/>
          </a:p>
        </p:txBody>
      </p:sp>
    </p:spTree>
    <p:extLst>
      <p:ext uri="{BB962C8B-B14F-4D97-AF65-F5344CB8AC3E}">
        <p14:creationId xmlns:p14="http://schemas.microsoft.com/office/powerpoint/2010/main" val="1660962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The final stage is to fill in the telomeres.</a:t>
            </a:r>
          </a:p>
          <a:p>
            <a:r>
              <a:rPr lang="en-US" sz="3200" dirty="0" smtClean="0"/>
              <a:t>Telomeres are the very ends of the DNA found on eukaryotic chromosomes. Since prokaryotic DNA is circular, they don’t have telomeres.  </a:t>
            </a:r>
          </a:p>
          <a:p>
            <a:endParaRPr lang="en-US" sz="3200" dirty="0"/>
          </a:p>
        </p:txBody>
      </p:sp>
    </p:spTree>
    <p:extLst>
      <p:ext uri="{BB962C8B-B14F-4D97-AF65-F5344CB8AC3E}">
        <p14:creationId xmlns:p14="http://schemas.microsoft.com/office/powerpoint/2010/main" val="334150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Nucleus and DNA </a:t>
            </a:r>
            <a:r>
              <a:rPr lang="en-US" dirty="0" smtClean="0"/>
              <a:t>synthesis</a:t>
            </a:r>
            <a:endParaRPr lang="en-US" dirty="0"/>
          </a:p>
        </p:txBody>
      </p:sp>
      <p:sp>
        <p:nvSpPr>
          <p:cNvPr id="3" name="Content Placeholder 2"/>
          <p:cNvSpPr>
            <a:spLocks noGrp="1"/>
          </p:cNvSpPr>
          <p:nvPr>
            <p:ph idx="1"/>
          </p:nvPr>
        </p:nvSpPr>
        <p:spPr>
          <a:xfrm>
            <a:off x="394138" y="2349062"/>
            <a:ext cx="11366938" cy="4319752"/>
          </a:xfrm>
        </p:spPr>
        <p:txBody>
          <a:bodyPr>
            <a:noAutofit/>
          </a:bodyPr>
          <a:lstStyle/>
          <a:p>
            <a:r>
              <a:rPr lang="en-US" sz="3200" dirty="0" smtClean="0"/>
              <a:t>Nuclear </a:t>
            </a:r>
            <a:r>
              <a:rPr lang="en-US" sz="3200" dirty="0"/>
              <a:t>membrane-double membrane that is often continuous with the ER. Contains numerous pore like structures that are highly selective. Large mRNA molecules easily pass, yet smaller molecules are not allowed through.</a:t>
            </a:r>
          </a:p>
          <a:p>
            <a:r>
              <a:rPr lang="en-US" sz="3200" dirty="0"/>
              <a:t>Nucleolus-only obvious feature of the nuclear fluid where </a:t>
            </a:r>
            <a:r>
              <a:rPr lang="en-US" sz="3200" dirty="0" err="1"/>
              <a:t>rRNA</a:t>
            </a:r>
            <a:r>
              <a:rPr lang="en-US" sz="3200" dirty="0"/>
              <a:t> reproduction takes place and appears to be the source of ribosomes</a:t>
            </a:r>
            <a:r>
              <a:rPr lang="en-US" sz="3200" dirty="0" smtClean="0"/>
              <a:t>.</a:t>
            </a:r>
            <a:endParaRPr lang="en-US" sz="3200" dirty="0"/>
          </a:p>
        </p:txBody>
      </p:sp>
    </p:spTree>
    <p:extLst>
      <p:ext uri="{BB962C8B-B14F-4D97-AF65-F5344CB8AC3E}">
        <p14:creationId xmlns:p14="http://schemas.microsoft.com/office/powerpoint/2010/main" val="3797735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elom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4" y="312736"/>
            <a:ext cx="8893175" cy="601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18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10370296" cy="3416300"/>
          </a:xfrm>
        </p:spPr>
        <p:txBody>
          <a:bodyPr>
            <a:noAutofit/>
          </a:bodyPr>
          <a:lstStyle/>
          <a:p>
            <a:r>
              <a:rPr lang="en-US" sz="2800" dirty="0" smtClean="0"/>
              <a:t>When copying DNA, the primers are not placed on the very end of the 3’ strand (this is the telomere), which means that several hundred nucleotides are still left single stranded.</a:t>
            </a:r>
          </a:p>
          <a:p>
            <a:r>
              <a:rPr lang="en-US" sz="2800" dirty="0" smtClean="0"/>
              <a:t>An enzyme called telomerase comes in to add the complementary bases.  It is still not able to copy all of the letters though and every time the DNA is copied, the telomere will become a little shorter.  You literally lose DNA every time you have to copy it!</a:t>
            </a:r>
          </a:p>
        </p:txBody>
      </p:sp>
    </p:spTree>
    <p:extLst>
      <p:ext uri="{BB962C8B-B14F-4D97-AF65-F5344CB8AC3E}">
        <p14:creationId xmlns:p14="http://schemas.microsoft.com/office/powerpoint/2010/main" val="1217788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200" dirty="0" smtClean="0"/>
              <a:t>It is believed that this shortening of the telomere is what causes aging and eventually death.</a:t>
            </a:r>
          </a:p>
          <a:p>
            <a:r>
              <a:rPr lang="en-US" sz="3200" dirty="0" smtClean="0"/>
              <a:t>It is also believed that if you could find a way to prevent the telomeres from becoming shorter then you would stop aging and live forever </a:t>
            </a:r>
            <a:endParaRPr lang="en-US" sz="3200" dirty="0"/>
          </a:p>
        </p:txBody>
      </p:sp>
    </p:spTree>
    <p:extLst>
      <p:ext uri="{BB962C8B-B14F-4D97-AF65-F5344CB8AC3E}">
        <p14:creationId xmlns:p14="http://schemas.microsoft.com/office/powerpoint/2010/main" val="352249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Transcription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815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335486"/>
            <a:ext cx="8825659" cy="3416300"/>
          </a:xfrm>
        </p:spPr>
        <p:txBody>
          <a:bodyPr>
            <a:noAutofit/>
          </a:bodyPr>
          <a:lstStyle/>
          <a:p>
            <a:r>
              <a:rPr lang="en-US" sz="2400" dirty="0" smtClean="0"/>
              <a:t>Transcription-synthesis </a:t>
            </a:r>
            <a:r>
              <a:rPr lang="en-US" sz="2400" dirty="0"/>
              <a:t>of messenger RNA from a DNA template.</a:t>
            </a:r>
          </a:p>
          <a:p>
            <a:r>
              <a:rPr lang="en-US" sz="2400" dirty="0" smtClean="0"/>
              <a:t>Translation-synthesis </a:t>
            </a:r>
            <a:r>
              <a:rPr lang="en-US" sz="2400" dirty="0"/>
              <a:t>of a polypeptide (AKA a protein) from the messenger RNA sequence.</a:t>
            </a:r>
          </a:p>
          <a:p>
            <a:r>
              <a:rPr lang="en-US" sz="2400" dirty="0"/>
              <a:t>Differences between RNA and DNA:</a:t>
            </a:r>
          </a:p>
          <a:p>
            <a:pPr lvl="1"/>
            <a:r>
              <a:rPr lang="en-US" sz="2000" dirty="0"/>
              <a:t>Ribose sugar found in RNA vs deoxyribose in </a:t>
            </a:r>
            <a:r>
              <a:rPr lang="en-US" sz="2000" dirty="0" smtClean="0"/>
              <a:t>DNA</a:t>
            </a:r>
          </a:p>
          <a:p>
            <a:pPr lvl="1"/>
            <a:r>
              <a:rPr lang="en-US" sz="2000" dirty="0" smtClean="0"/>
              <a:t>Uracil </a:t>
            </a:r>
            <a:r>
              <a:rPr lang="en-US" sz="2000" dirty="0"/>
              <a:t>found instead of thymine</a:t>
            </a:r>
          </a:p>
          <a:p>
            <a:pPr lvl="1"/>
            <a:r>
              <a:rPr lang="en-US" sz="2000" dirty="0"/>
              <a:t>Single stranded instead of double stranded</a:t>
            </a:r>
          </a:p>
          <a:p>
            <a:pPr lvl="1"/>
            <a:r>
              <a:rPr lang="en-US" sz="2000" dirty="0"/>
              <a:t>Three kinds instead of one kind</a:t>
            </a:r>
          </a:p>
        </p:txBody>
      </p:sp>
    </p:spTree>
    <p:extLst>
      <p:ext uri="{BB962C8B-B14F-4D97-AF65-F5344CB8AC3E}">
        <p14:creationId xmlns:p14="http://schemas.microsoft.com/office/powerpoint/2010/main" val="4078346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RNA</a:t>
            </a:r>
            <a:endParaRPr lang="en-US" dirty="0"/>
          </a:p>
        </p:txBody>
      </p:sp>
      <p:sp>
        <p:nvSpPr>
          <p:cNvPr id="3" name="Content Placeholder 2"/>
          <p:cNvSpPr>
            <a:spLocks noGrp="1"/>
          </p:cNvSpPr>
          <p:nvPr>
            <p:ph idx="1"/>
          </p:nvPr>
        </p:nvSpPr>
        <p:spPr>
          <a:xfrm>
            <a:off x="1090708" y="2335487"/>
            <a:ext cx="8825659" cy="3416300"/>
          </a:xfrm>
        </p:spPr>
        <p:txBody>
          <a:bodyPr>
            <a:noAutofit/>
          </a:bodyPr>
          <a:lstStyle/>
          <a:p>
            <a:r>
              <a:rPr lang="en-US" sz="2400" dirty="0" err="1" smtClean="0"/>
              <a:t>rRNA</a:t>
            </a:r>
            <a:r>
              <a:rPr lang="en-US" sz="2400" dirty="0" smtClean="0"/>
              <a:t>-ribosomal </a:t>
            </a:r>
            <a:r>
              <a:rPr lang="en-US" sz="2400" dirty="0"/>
              <a:t>RNA, the principle component of ribosomes. This is the site where amino acids are synthesized into proteins. This is produced in the nucleolus.</a:t>
            </a:r>
          </a:p>
          <a:p>
            <a:r>
              <a:rPr lang="en-US" sz="2400" dirty="0" smtClean="0"/>
              <a:t>mRNA-messenger </a:t>
            </a:r>
            <a:r>
              <a:rPr lang="en-US" sz="2400" dirty="0"/>
              <a:t>RNA, carries the DNA code to the ribosome. This is the physical link between the blueprints (DNA) and the factory (the ribosome). </a:t>
            </a:r>
          </a:p>
          <a:p>
            <a:r>
              <a:rPr lang="en-US" sz="2400" dirty="0" err="1" smtClean="0"/>
              <a:t>tRNA</a:t>
            </a:r>
            <a:r>
              <a:rPr lang="en-US" sz="2400" dirty="0" smtClean="0"/>
              <a:t>-transfer </a:t>
            </a:r>
            <a:r>
              <a:rPr lang="en-US" sz="2400" dirty="0"/>
              <a:t>RNA carries amino acids to the ribosomes. This is produced in the nucleolus.</a:t>
            </a:r>
          </a:p>
        </p:txBody>
      </p:sp>
    </p:spTree>
    <p:extLst>
      <p:ext uri="{BB962C8B-B14F-4D97-AF65-F5344CB8AC3E}">
        <p14:creationId xmlns:p14="http://schemas.microsoft.com/office/powerpoint/2010/main" val="3681691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rna dif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640" y="1327150"/>
            <a:ext cx="8437727" cy="474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96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Transcription</a:t>
            </a:r>
            <a:endParaRPr lang="en-US" dirty="0"/>
          </a:p>
        </p:txBody>
      </p:sp>
      <p:sp>
        <p:nvSpPr>
          <p:cNvPr id="3" name="Content Placeholder 2"/>
          <p:cNvSpPr>
            <a:spLocks noGrp="1"/>
          </p:cNvSpPr>
          <p:nvPr>
            <p:ph idx="1"/>
          </p:nvPr>
        </p:nvSpPr>
        <p:spPr>
          <a:xfrm>
            <a:off x="1154954" y="2461610"/>
            <a:ext cx="8825659" cy="3416300"/>
          </a:xfrm>
        </p:spPr>
        <p:txBody>
          <a:bodyPr>
            <a:noAutofit/>
          </a:bodyPr>
          <a:lstStyle/>
          <a:p>
            <a:r>
              <a:rPr lang="en-US" sz="2800" dirty="0" smtClean="0"/>
              <a:t>An enzyme called RNA Polymerase binds to the DNA at a site called the promotor.  </a:t>
            </a:r>
          </a:p>
          <a:p>
            <a:pPr lvl="1"/>
            <a:r>
              <a:rPr lang="en-US" sz="2400" dirty="0" smtClean="0"/>
              <a:t>The function of RNA polymerase is 2-fold</a:t>
            </a:r>
          </a:p>
          <a:p>
            <a:pPr lvl="2"/>
            <a:r>
              <a:rPr lang="en-US" sz="2000" dirty="0" smtClean="0"/>
              <a:t>Unwind the DNA locally</a:t>
            </a:r>
          </a:p>
          <a:p>
            <a:pPr lvl="2"/>
            <a:r>
              <a:rPr lang="en-US" sz="2000" dirty="0" smtClean="0"/>
              <a:t>Synthesize the complementary strand of mRNA by matching RNA nucleotides to the DNA template</a:t>
            </a:r>
          </a:p>
          <a:p>
            <a:pPr lvl="1"/>
            <a:r>
              <a:rPr lang="en-US" sz="2400" dirty="0" smtClean="0"/>
              <a:t>The specific location on the promotor that polymerase binds is called the TATA box</a:t>
            </a:r>
            <a:endParaRPr lang="en-US" sz="2400" dirty="0"/>
          </a:p>
        </p:txBody>
      </p:sp>
    </p:spTree>
    <p:extLst>
      <p:ext uri="{BB962C8B-B14F-4D97-AF65-F5344CB8AC3E}">
        <p14:creationId xmlns:p14="http://schemas.microsoft.com/office/powerpoint/2010/main" val="4208144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tata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40" y="2278227"/>
            <a:ext cx="5599633" cy="374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5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smtClean="0"/>
              <a:t>To make sure that RNA polymerase binds to the correct TATA box, several proteins called transcription factors bind to the promotor first.</a:t>
            </a:r>
          </a:p>
          <a:p>
            <a:r>
              <a:rPr lang="en-US" sz="2800" dirty="0" smtClean="0"/>
              <a:t>RNA polymerase runs down the DNA in a 5’ </a:t>
            </a:r>
            <a:r>
              <a:rPr lang="en-US" sz="2800" dirty="0" smtClean="0">
                <a:sym typeface="Wingdings" panose="05000000000000000000" pitchFamily="2" charset="2"/>
              </a:rPr>
              <a:t> 3’ direction</a:t>
            </a:r>
          </a:p>
          <a:p>
            <a:r>
              <a:rPr lang="en-US" sz="2800" dirty="0" smtClean="0">
                <a:sym typeface="Wingdings" panose="05000000000000000000" pitchFamily="2" charset="2"/>
              </a:rPr>
              <a:t>Multiple RNA polymerases can run down the gene one right after the other to maximize the amount of mRNA that can be made</a:t>
            </a:r>
          </a:p>
        </p:txBody>
      </p:sp>
    </p:spTree>
    <p:extLst>
      <p:ext uri="{BB962C8B-B14F-4D97-AF65-F5344CB8AC3E}">
        <p14:creationId xmlns:p14="http://schemas.microsoft.com/office/powerpoint/2010/main" val="226775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20964"/>
            <a:ext cx="8761413" cy="706964"/>
          </a:xfrm>
        </p:spPr>
        <p:txBody>
          <a:bodyPr/>
          <a:lstStyle/>
          <a:p>
            <a:r>
              <a:rPr lang="en-US" dirty="0"/>
              <a:t>Nucleus and DNA </a:t>
            </a:r>
            <a:r>
              <a:rPr lang="en-US" dirty="0" smtClean="0"/>
              <a:t>synthesis</a:t>
            </a:r>
            <a:endParaRPr lang="en-US" dirty="0"/>
          </a:p>
        </p:txBody>
      </p:sp>
      <p:sp>
        <p:nvSpPr>
          <p:cNvPr id="3" name="Content Placeholder 2"/>
          <p:cNvSpPr>
            <a:spLocks noGrp="1"/>
          </p:cNvSpPr>
          <p:nvPr>
            <p:ph idx="1"/>
          </p:nvPr>
        </p:nvSpPr>
        <p:spPr/>
        <p:txBody>
          <a:bodyPr>
            <a:normAutofit/>
          </a:bodyPr>
          <a:lstStyle/>
          <a:p>
            <a:r>
              <a:rPr lang="en-US" sz="3200" dirty="0"/>
              <a:t>DNA, chromatin and chromosomes are inside the nucleus. Chromatin is DNA combined with proteins. When cells are dividing chromatin is coiled into chromosomes (</a:t>
            </a:r>
            <a:r>
              <a:rPr lang="en-US" sz="3200" dirty="0" err="1"/>
              <a:t>approx</a:t>
            </a:r>
            <a:r>
              <a:rPr lang="en-US" sz="3200" dirty="0"/>
              <a:t> 12 cm end to end).</a:t>
            </a:r>
          </a:p>
          <a:p>
            <a:endParaRPr lang="en-US" sz="3200" dirty="0"/>
          </a:p>
        </p:txBody>
      </p:sp>
    </p:spTree>
    <p:extLst>
      <p:ext uri="{BB962C8B-B14F-4D97-AF65-F5344CB8AC3E}">
        <p14:creationId xmlns:p14="http://schemas.microsoft.com/office/powerpoint/2010/main" val="2789320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tata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561" y="520262"/>
            <a:ext cx="5524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45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0708" y="2351252"/>
            <a:ext cx="10386589" cy="3416300"/>
          </a:xfrm>
        </p:spPr>
        <p:txBody>
          <a:bodyPr>
            <a:noAutofit/>
          </a:bodyPr>
          <a:lstStyle/>
          <a:p>
            <a:r>
              <a:rPr lang="en-US" sz="2800" dirty="0" smtClean="0"/>
              <a:t>RNA elongation</a:t>
            </a:r>
          </a:p>
          <a:p>
            <a:pPr lvl="1"/>
            <a:r>
              <a:rPr lang="en-US" sz="2400" dirty="0" smtClean="0"/>
              <a:t>RNA polymerase can transcribe multiple genes at once if all of the genes code for the same protein.	</a:t>
            </a:r>
          </a:p>
          <a:p>
            <a:pPr lvl="2"/>
            <a:r>
              <a:rPr lang="en-US" sz="2000" dirty="0" smtClean="0"/>
              <a:t>EX:  the hemoglobin molecule is made of 4 different gene sequences so RNA Polymerase transcribes all of them together on the same mRNA molecule</a:t>
            </a:r>
          </a:p>
          <a:p>
            <a:pPr lvl="1"/>
            <a:r>
              <a:rPr lang="en-US" sz="2400" dirty="0" smtClean="0"/>
              <a:t>The gene sequences are called exons and they code for a functional protein</a:t>
            </a:r>
          </a:p>
          <a:p>
            <a:pPr lvl="1"/>
            <a:r>
              <a:rPr lang="en-US" sz="2400" dirty="0" smtClean="0"/>
              <a:t>In between the exons are non-coding sequences of DNA called introns.  These will be removed when RNA processing starts</a:t>
            </a:r>
            <a:endParaRPr lang="en-US" sz="2400" dirty="0"/>
          </a:p>
        </p:txBody>
      </p:sp>
    </p:spTree>
    <p:extLst>
      <p:ext uri="{BB962C8B-B14F-4D97-AF65-F5344CB8AC3E}">
        <p14:creationId xmlns:p14="http://schemas.microsoft.com/office/powerpoint/2010/main" val="5766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e-m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 y="0"/>
            <a:ext cx="9756775" cy="670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40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382783"/>
            <a:ext cx="8825659" cy="3416300"/>
          </a:xfrm>
        </p:spPr>
        <p:txBody>
          <a:bodyPr>
            <a:normAutofit/>
          </a:bodyPr>
          <a:lstStyle/>
          <a:p>
            <a:r>
              <a:rPr lang="en-US" sz="2800" dirty="0" smtClean="0"/>
              <a:t>RNA polymerase finishes when it transcribes a sequence called the terminator.</a:t>
            </a:r>
          </a:p>
          <a:p>
            <a:pPr lvl="1"/>
            <a:r>
              <a:rPr lang="en-US" sz="2400" dirty="0" smtClean="0"/>
              <a:t>In prokaryotes this is just a RNA sequence in the DNA</a:t>
            </a:r>
          </a:p>
          <a:p>
            <a:pPr lvl="1"/>
            <a:r>
              <a:rPr lang="en-US" sz="2400" dirty="0" smtClean="0"/>
              <a:t>In eukaryotes it is a poly-</a:t>
            </a:r>
            <a:r>
              <a:rPr lang="en-US" sz="2400" dirty="0" err="1" smtClean="0"/>
              <a:t>adenylation</a:t>
            </a:r>
            <a:r>
              <a:rPr lang="en-US" sz="2400" dirty="0" smtClean="0"/>
              <a:t> signal  (AAUAAA)</a:t>
            </a:r>
          </a:p>
          <a:p>
            <a:r>
              <a:rPr lang="en-US" sz="2800" dirty="0" smtClean="0"/>
              <a:t>Behind the polymerase another enzyme called gyrase reseals the DNA</a:t>
            </a:r>
            <a:endParaRPr lang="en-US" sz="2800" dirty="0"/>
          </a:p>
        </p:txBody>
      </p:sp>
    </p:spTree>
    <p:extLst>
      <p:ext uri="{BB962C8B-B14F-4D97-AF65-F5344CB8AC3E}">
        <p14:creationId xmlns:p14="http://schemas.microsoft.com/office/powerpoint/2010/main" val="1712480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 Processing</a:t>
            </a:r>
            <a:endParaRPr lang="en-US" dirty="0"/>
          </a:p>
        </p:txBody>
      </p:sp>
      <p:sp>
        <p:nvSpPr>
          <p:cNvPr id="3" name="Content Placeholder 2"/>
          <p:cNvSpPr>
            <a:spLocks noGrp="1"/>
          </p:cNvSpPr>
          <p:nvPr>
            <p:ph idx="1"/>
          </p:nvPr>
        </p:nvSpPr>
        <p:spPr>
          <a:xfrm>
            <a:off x="1154954" y="2477376"/>
            <a:ext cx="10196218" cy="3416300"/>
          </a:xfrm>
        </p:spPr>
        <p:txBody>
          <a:bodyPr>
            <a:noAutofit/>
          </a:bodyPr>
          <a:lstStyle/>
          <a:p>
            <a:r>
              <a:rPr lang="en-US" sz="2800" dirty="0" smtClean="0"/>
              <a:t>The pre-mRNA that falls off the DNA  needs a lot of work before it can be sent outside the nucleus.</a:t>
            </a:r>
          </a:p>
          <a:p>
            <a:r>
              <a:rPr lang="en-US" sz="2800" dirty="0" smtClean="0"/>
              <a:t>The first thing that has o happen is that the introns must be removed.</a:t>
            </a:r>
          </a:p>
          <a:p>
            <a:pPr lvl="1"/>
            <a:r>
              <a:rPr lang="en-US" sz="2400" dirty="0" smtClean="0"/>
              <a:t>This is done with a protein called a spliceosome made from another protein called </a:t>
            </a:r>
            <a:r>
              <a:rPr lang="en-US" sz="2400" dirty="0" err="1" smtClean="0"/>
              <a:t>snRNPs</a:t>
            </a:r>
            <a:r>
              <a:rPr lang="en-US" sz="2400" dirty="0" smtClean="0"/>
              <a:t> (small nuclear </a:t>
            </a:r>
            <a:r>
              <a:rPr lang="en-US" sz="2400" dirty="0" err="1" smtClean="0"/>
              <a:t>ribonuclear</a:t>
            </a:r>
            <a:r>
              <a:rPr lang="en-US" sz="2400" dirty="0" smtClean="0"/>
              <a:t> proteins)</a:t>
            </a:r>
          </a:p>
          <a:p>
            <a:pPr lvl="1"/>
            <a:r>
              <a:rPr lang="en-US" sz="2400" dirty="0" err="1" smtClean="0"/>
              <a:t>snRNPs</a:t>
            </a:r>
            <a:r>
              <a:rPr lang="en-US" sz="2400" dirty="0" smtClean="0"/>
              <a:t> attach to the beginning and ends of the exons to denote where the intron is located</a:t>
            </a:r>
            <a:endParaRPr lang="en-US" sz="2400" dirty="0"/>
          </a:p>
        </p:txBody>
      </p:sp>
    </p:spTree>
    <p:extLst>
      <p:ext uri="{BB962C8B-B14F-4D97-AF65-F5344CB8AC3E}">
        <p14:creationId xmlns:p14="http://schemas.microsoft.com/office/powerpoint/2010/main" val="3411231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nRN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277" y="314751"/>
            <a:ext cx="6260991" cy="654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652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The </a:t>
            </a:r>
            <a:r>
              <a:rPr lang="en-US" sz="2800" dirty="0" err="1" smtClean="0"/>
              <a:t>snRPS</a:t>
            </a:r>
            <a:r>
              <a:rPr lang="en-US" sz="2800" dirty="0" smtClean="0"/>
              <a:t> then combine together with other proteins into the spliceosome which cute the intron from the exons and joins the 2 exons together</a:t>
            </a:r>
          </a:p>
          <a:p>
            <a:r>
              <a:rPr lang="en-US" sz="2800" dirty="0" smtClean="0"/>
              <a:t>The DNA is bent so the </a:t>
            </a:r>
            <a:r>
              <a:rPr lang="en-US" sz="2800" dirty="0" err="1" smtClean="0"/>
              <a:t>snRNPs</a:t>
            </a:r>
            <a:r>
              <a:rPr lang="en-US" sz="2800" dirty="0" smtClean="0"/>
              <a:t> can come together by DNA bending proteins</a:t>
            </a:r>
          </a:p>
          <a:p>
            <a:endParaRPr lang="en-US" sz="2800" dirty="0"/>
          </a:p>
        </p:txBody>
      </p:sp>
    </p:spTree>
    <p:extLst>
      <p:ext uri="{BB962C8B-B14F-4D97-AF65-F5344CB8AC3E}">
        <p14:creationId xmlns:p14="http://schemas.microsoft.com/office/powerpoint/2010/main" val="3875788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snRN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154" y="784481"/>
            <a:ext cx="7389956" cy="571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15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smtClean="0"/>
              <a:t>Once all of the introns are removed from the DNA, a guanine cap is placed on the 5’ end of the mRNA </a:t>
            </a:r>
          </a:p>
          <a:p>
            <a:r>
              <a:rPr lang="en-US" sz="2800" dirty="0" smtClean="0"/>
              <a:t>A long sequence of Adenine molecules are placed on the 3’ end.  This is called the poly-A tail</a:t>
            </a:r>
          </a:p>
          <a:p>
            <a:pPr lvl="1"/>
            <a:r>
              <a:rPr lang="en-US" sz="2400" dirty="0" smtClean="0"/>
              <a:t>Both of these help to protect the mRNA molecule from damage when it moves out of the nucleus</a:t>
            </a:r>
            <a:endParaRPr lang="en-US" sz="2400" dirty="0"/>
          </a:p>
        </p:txBody>
      </p:sp>
    </p:spTree>
    <p:extLst>
      <p:ext uri="{BB962C8B-B14F-4D97-AF65-F5344CB8AC3E}">
        <p14:creationId xmlns:p14="http://schemas.microsoft.com/office/powerpoint/2010/main" val="1721795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guanine 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06" y="2266456"/>
            <a:ext cx="11715636" cy="251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4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information and </a:t>
            </a:r>
            <a:r>
              <a:rPr lang="en-US" dirty="0" smtClean="0"/>
              <a:t>synthesis</a:t>
            </a:r>
            <a:endParaRPr lang="en-US" dirty="0"/>
          </a:p>
        </p:txBody>
      </p:sp>
      <p:sp>
        <p:nvSpPr>
          <p:cNvPr id="3" name="Content Placeholder 2"/>
          <p:cNvSpPr>
            <a:spLocks noGrp="1"/>
          </p:cNvSpPr>
          <p:nvPr>
            <p:ph idx="1"/>
          </p:nvPr>
        </p:nvSpPr>
        <p:spPr>
          <a:xfrm>
            <a:off x="409904" y="2396359"/>
            <a:ext cx="11619186" cy="4193627"/>
          </a:xfrm>
        </p:spPr>
        <p:txBody>
          <a:bodyPr>
            <a:noAutofit/>
          </a:bodyPr>
          <a:lstStyle/>
          <a:p>
            <a:r>
              <a:rPr lang="en-US" sz="2800" dirty="0" smtClean="0"/>
              <a:t>DNA </a:t>
            </a:r>
            <a:r>
              <a:rPr lang="en-US" sz="2800" dirty="0"/>
              <a:t>acts as a cells set of directions for survival.</a:t>
            </a:r>
          </a:p>
          <a:p>
            <a:r>
              <a:rPr lang="en-US" sz="2800" dirty="0"/>
              <a:t>DNA molecule is broken into 3 parts:</a:t>
            </a:r>
          </a:p>
          <a:p>
            <a:pPr lvl="1"/>
            <a:r>
              <a:rPr lang="en-US" sz="2400" dirty="0" smtClean="0"/>
              <a:t>Nitrogen </a:t>
            </a:r>
            <a:r>
              <a:rPr lang="en-US" sz="2400" dirty="0"/>
              <a:t>bases</a:t>
            </a:r>
          </a:p>
          <a:p>
            <a:pPr lvl="2"/>
            <a:r>
              <a:rPr lang="en-US" sz="2000" dirty="0" smtClean="0"/>
              <a:t>Pyrimidines </a:t>
            </a:r>
            <a:r>
              <a:rPr lang="en-US" sz="2000" dirty="0"/>
              <a:t>are single ring bases-cytosine and thymine.</a:t>
            </a:r>
          </a:p>
          <a:p>
            <a:pPr lvl="2"/>
            <a:r>
              <a:rPr lang="en-US" sz="2000" dirty="0" smtClean="0"/>
              <a:t>Purines </a:t>
            </a:r>
            <a:r>
              <a:rPr lang="en-US" sz="2000" dirty="0"/>
              <a:t>are double ring bases-guanine and adenine.</a:t>
            </a:r>
          </a:p>
          <a:p>
            <a:pPr lvl="1"/>
            <a:r>
              <a:rPr lang="en-US" sz="2400" dirty="0" smtClean="0"/>
              <a:t>Sugar </a:t>
            </a:r>
            <a:r>
              <a:rPr lang="en-US" sz="2400" dirty="0"/>
              <a:t>backbone</a:t>
            </a:r>
          </a:p>
          <a:p>
            <a:pPr lvl="1"/>
            <a:r>
              <a:rPr lang="en-US" sz="2400" dirty="0" smtClean="0"/>
              <a:t>Phosphate </a:t>
            </a:r>
            <a:r>
              <a:rPr lang="en-US" sz="2400" dirty="0"/>
              <a:t>groups</a:t>
            </a:r>
          </a:p>
          <a:p>
            <a:r>
              <a:rPr lang="en-US" sz="2800" dirty="0"/>
              <a:t>A </a:t>
            </a:r>
            <a:r>
              <a:rPr lang="en-US" sz="2800" dirty="0" err="1"/>
              <a:t>deoxynucleotide</a:t>
            </a:r>
            <a:r>
              <a:rPr lang="en-US" sz="2800" dirty="0"/>
              <a:t> is the basic unit and is composed of one of each of the above.</a:t>
            </a:r>
          </a:p>
        </p:txBody>
      </p:sp>
    </p:spTree>
    <p:extLst>
      <p:ext uri="{BB962C8B-B14F-4D97-AF65-F5344CB8AC3E}">
        <p14:creationId xmlns:p14="http://schemas.microsoft.com/office/powerpoint/2010/main" val="3244025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Translation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3458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translation</a:t>
            </a:r>
            <a:endParaRPr lang="en-US" dirty="0"/>
          </a:p>
        </p:txBody>
      </p:sp>
      <p:sp>
        <p:nvSpPr>
          <p:cNvPr id="3" name="Content Placeholder 2"/>
          <p:cNvSpPr>
            <a:spLocks noGrp="1"/>
          </p:cNvSpPr>
          <p:nvPr>
            <p:ph idx="1"/>
          </p:nvPr>
        </p:nvSpPr>
        <p:spPr/>
        <p:txBody>
          <a:bodyPr>
            <a:normAutofit/>
          </a:bodyPr>
          <a:lstStyle/>
          <a:p>
            <a:r>
              <a:rPr lang="en-US" sz="2800" dirty="0" smtClean="0"/>
              <a:t>Translation is the process of converting mRNA into the amino acid sequence.</a:t>
            </a:r>
          </a:p>
          <a:p>
            <a:r>
              <a:rPr lang="en-US" sz="2800" dirty="0" smtClean="0"/>
              <a:t>It starts when the mRNA leaves the nucleus and moves into the cytoplasm.</a:t>
            </a:r>
          </a:p>
          <a:p>
            <a:r>
              <a:rPr lang="en-US" sz="2800" dirty="0" smtClean="0"/>
              <a:t>A ribosome large subunit and a small subunit attach along the 5’ end of the mRNA and start moving down the RNA</a:t>
            </a:r>
          </a:p>
          <a:p>
            <a:endParaRPr lang="en-US" sz="2800" dirty="0" smtClean="0"/>
          </a:p>
          <a:p>
            <a:endParaRPr lang="en-US" sz="2800" dirty="0"/>
          </a:p>
        </p:txBody>
      </p:sp>
    </p:spTree>
    <p:extLst>
      <p:ext uri="{BB962C8B-B14F-4D97-AF65-F5344CB8AC3E}">
        <p14:creationId xmlns:p14="http://schemas.microsoft.com/office/powerpoint/2010/main" val="1957944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mRNA</a:t>
            </a:r>
            <a:endParaRPr lang="en-US" dirty="0"/>
          </a:p>
        </p:txBody>
      </p:sp>
      <p:sp>
        <p:nvSpPr>
          <p:cNvPr id="3" name="Content Placeholder 2"/>
          <p:cNvSpPr>
            <a:spLocks noGrp="1"/>
          </p:cNvSpPr>
          <p:nvPr>
            <p:ph idx="1"/>
          </p:nvPr>
        </p:nvSpPr>
        <p:spPr>
          <a:xfrm>
            <a:off x="482600" y="2374900"/>
            <a:ext cx="11036300" cy="3416300"/>
          </a:xfrm>
        </p:spPr>
        <p:txBody>
          <a:bodyPr>
            <a:noAutofit/>
          </a:bodyPr>
          <a:lstStyle/>
          <a:p>
            <a:r>
              <a:rPr lang="en-US" sz="2800" dirty="0" smtClean="0"/>
              <a:t>Ribosomes read the mRNA every 3 letters.  </a:t>
            </a:r>
          </a:p>
          <a:p>
            <a:r>
              <a:rPr lang="en-US" sz="2800" dirty="0" smtClean="0"/>
              <a:t>Each combination of 3 letters is called a codon</a:t>
            </a:r>
          </a:p>
          <a:p>
            <a:r>
              <a:rPr lang="en-US" sz="2800" dirty="0" smtClean="0"/>
              <a:t>The 3 letters that the ribosome is “reading” is called the reading frame</a:t>
            </a:r>
          </a:p>
          <a:p>
            <a:r>
              <a:rPr lang="en-US" sz="2800" dirty="0" smtClean="0"/>
              <a:t>Every protein starts with the same codon, AUG, and the reading frame constantly moves one letter at a time down the RNA strand until it finds the AUG sequence, after which it them moves down the RNA every 3 letters</a:t>
            </a:r>
            <a:endParaRPr lang="en-US" sz="2800" dirty="0"/>
          </a:p>
        </p:txBody>
      </p:sp>
    </p:spTree>
    <p:extLst>
      <p:ext uri="{BB962C8B-B14F-4D97-AF65-F5344CB8AC3E}">
        <p14:creationId xmlns:p14="http://schemas.microsoft.com/office/powerpoint/2010/main" val="3014696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bosome reading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519112"/>
            <a:ext cx="10233025" cy="577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80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correct amino acids</a:t>
            </a:r>
            <a:endParaRPr lang="en-US" dirty="0"/>
          </a:p>
        </p:txBody>
      </p:sp>
      <p:sp>
        <p:nvSpPr>
          <p:cNvPr id="3" name="Content Placeholder 2"/>
          <p:cNvSpPr>
            <a:spLocks noGrp="1"/>
          </p:cNvSpPr>
          <p:nvPr>
            <p:ph idx="1"/>
          </p:nvPr>
        </p:nvSpPr>
        <p:spPr/>
        <p:txBody>
          <a:bodyPr>
            <a:normAutofit/>
          </a:bodyPr>
          <a:lstStyle/>
          <a:p>
            <a:r>
              <a:rPr lang="en-US" sz="2400" dirty="0" smtClean="0"/>
              <a:t>Once the ribosome finds AUG, transfer RNA brings the correct amino acid. </a:t>
            </a:r>
          </a:p>
          <a:p>
            <a:r>
              <a:rPr lang="en-US" sz="2400" dirty="0" smtClean="0"/>
              <a:t>On the bottom of the </a:t>
            </a:r>
            <a:r>
              <a:rPr lang="en-US" sz="2400" dirty="0" err="1" smtClean="0"/>
              <a:t>tRNA</a:t>
            </a:r>
            <a:r>
              <a:rPr lang="en-US" sz="2400" dirty="0" smtClean="0"/>
              <a:t> is a sequence of 3 ribonucleotides called an anticodon which is complementary to the mRNA codon.</a:t>
            </a:r>
          </a:p>
        </p:txBody>
      </p:sp>
    </p:spTree>
    <p:extLst>
      <p:ext uri="{BB962C8B-B14F-4D97-AF65-F5344CB8AC3E}">
        <p14:creationId xmlns:p14="http://schemas.microsoft.com/office/powerpoint/2010/main" val="35373798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4" y="160336"/>
            <a:ext cx="5318125" cy="647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035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Ribosome structure</a:t>
            </a:r>
            <a:endParaRPr lang="en-US" dirty="0"/>
          </a:p>
        </p:txBody>
      </p:sp>
      <p:sp>
        <p:nvSpPr>
          <p:cNvPr id="3" name="Content Placeholder 2"/>
          <p:cNvSpPr>
            <a:spLocks noGrp="1"/>
          </p:cNvSpPr>
          <p:nvPr>
            <p:ph idx="1"/>
          </p:nvPr>
        </p:nvSpPr>
        <p:spPr>
          <a:xfrm>
            <a:off x="215900" y="2603500"/>
            <a:ext cx="11976100" cy="3416300"/>
          </a:xfrm>
        </p:spPr>
        <p:txBody>
          <a:bodyPr>
            <a:noAutofit/>
          </a:bodyPr>
          <a:lstStyle/>
          <a:p>
            <a:r>
              <a:rPr lang="en-US" sz="3200" dirty="0"/>
              <a:t>The ribosome has 3 slots in it called the APE site</a:t>
            </a:r>
          </a:p>
          <a:p>
            <a:pPr lvl="1"/>
            <a:r>
              <a:rPr lang="en-US" sz="2800" dirty="0"/>
              <a:t>A= arrival site.  </a:t>
            </a:r>
            <a:r>
              <a:rPr lang="en-US" sz="2800" dirty="0" err="1"/>
              <a:t>tRNA</a:t>
            </a:r>
            <a:r>
              <a:rPr lang="en-US" sz="2800" dirty="0"/>
              <a:t> arrives here, if the anticodon matches the codon the </a:t>
            </a:r>
            <a:r>
              <a:rPr lang="en-US" sz="2800" dirty="0" err="1"/>
              <a:t>tRNA</a:t>
            </a:r>
            <a:r>
              <a:rPr lang="en-US" sz="2800" dirty="0"/>
              <a:t> moves into the P site. If they don’t match, </a:t>
            </a:r>
            <a:r>
              <a:rPr lang="en-US" sz="2800" dirty="0" err="1"/>
              <a:t>tRNA</a:t>
            </a:r>
            <a:r>
              <a:rPr lang="en-US" sz="2800" dirty="0"/>
              <a:t> is kicked out so another one can come in</a:t>
            </a:r>
          </a:p>
          <a:p>
            <a:pPr lvl="1"/>
            <a:r>
              <a:rPr lang="en-US" sz="2800" dirty="0"/>
              <a:t>P= polymerization site.  This is where the amino acid attached to the </a:t>
            </a:r>
            <a:r>
              <a:rPr lang="en-US" sz="2800" dirty="0" err="1"/>
              <a:t>tRNA</a:t>
            </a:r>
            <a:r>
              <a:rPr lang="en-US" sz="2800" dirty="0"/>
              <a:t> is attached to the other amino acids in the growing polypeptide chain</a:t>
            </a:r>
          </a:p>
          <a:p>
            <a:pPr lvl="1"/>
            <a:r>
              <a:rPr lang="en-US" sz="2800" dirty="0"/>
              <a:t>E= exit site.  The now empty </a:t>
            </a:r>
            <a:r>
              <a:rPr lang="en-US" sz="2800" dirty="0" err="1"/>
              <a:t>tRNA</a:t>
            </a:r>
            <a:r>
              <a:rPr lang="en-US" sz="2800" dirty="0"/>
              <a:t> leaves the ribosome to find a free amino acid to bind to</a:t>
            </a:r>
          </a:p>
          <a:p>
            <a:endParaRPr lang="en-US" sz="3200" dirty="0"/>
          </a:p>
        </p:txBody>
      </p:sp>
    </p:spTree>
    <p:extLst>
      <p:ext uri="{BB962C8B-B14F-4D97-AF65-F5344CB8AC3E}">
        <p14:creationId xmlns:p14="http://schemas.microsoft.com/office/powerpoint/2010/main" val="2426445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ibosome ape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4" y="457200"/>
            <a:ext cx="8531225" cy="609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106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8800" y="2413000"/>
            <a:ext cx="10769600" cy="3416300"/>
          </a:xfrm>
        </p:spPr>
        <p:txBody>
          <a:bodyPr>
            <a:noAutofit/>
          </a:bodyPr>
          <a:lstStyle/>
          <a:p>
            <a:r>
              <a:rPr lang="en-US" sz="2800" dirty="0" smtClean="0"/>
              <a:t>It requires energy in the form of GTP to bind the new amino acid to the amino acid chain.  This forms a peptide bond between the amino acids.</a:t>
            </a:r>
          </a:p>
          <a:p>
            <a:r>
              <a:rPr lang="en-US" sz="2800" dirty="0" smtClean="0"/>
              <a:t>The ribosome will continue adding amino acids to the chain until it reads a stop sequence.</a:t>
            </a:r>
          </a:p>
          <a:p>
            <a:pPr lvl="1"/>
            <a:r>
              <a:rPr lang="en-US" sz="2400" dirty="0" smtClean="0"/>
              <a:t>When this happens the 2 ribosomal subunits fall off the mRNA and the amino acid sequence folds into the quaternary structure.  (Review the 4 levels of protein folding from the biochemistry notes)</a:t>
            </a:r>
          </a:p>
          <a:p>
            <a:endParaRPr lang="en-US" sz="2800" dirty="0"/>
          </a:p>
        </p:txBody>
      </p:sp>
    </p:spTree>
    <p:extLst>
      <p:ext uri="{BB962C8B-B14F-4D97-AF65-F5344CB8AC3E}">
        <p14:creationId xmlns:p14="http://schemas.microsoft.com/office/powerpoint/2010/main" val="2159378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Post-translation Processing</a:t>
            </a:r>
            <a:endParaRPr lang="en-US" dirty="0"/>
          </a:p>
        </p:txBody>
      </p:sp>
      <p:sp>
        <p:nvSpPr>
          <p:cNvPr id="3" name="Content Placeholder 2"/>
          <p:cNvSpPr>
            <a:spLocks noGrp="1"/>
          </p:cNvSpPr>
          <p:nvPr>
            <p:ph idx="1"/>
          </p:nvPr>
        </p:nvSpPr>
        <p:spPr>
          <a:xfrm>
            <a:off x="799354" y="2400300"/>
            <a:ext cx="10287746" cy="3416300"/>
          </a:xfrm>
        </p:spPr>
        <p:txBody>
          <a:bodyPr>
            <a:noAutofit/>
          </a:bodyPr>
          <a:lstStyle/>
          <a:p>
            <a:r>
              <a:rPr lang="en-US" sz="2800" dirty="0" smtClean="0"/>
              <a:t>Once translation is done, additions may be made to the protein so that it can fulfill it’s function.  These may include</a:t>
            </a:r>
          </a:p>
          <a:p>
            <a:pPr lvl="1"/>
            <a:r>
              <a:rPr lang="en-US" sz="2400" dirty="0" smtClean="0"/>
              <a:t>Adding polysaccharide chains</a:t>
            </a:r>
          </a:p>
          <a:p>
            <a:pPr lvl="1"/>
            <a:r>
              <a:rPr lang="en-US" sz="2400" dirty="0" smtClean="0"/>
              <a:t>Adding lipid chains</a:t>
            </a:r>
          </a:p>
          <a:p>
            <a:pPr lvl="1"/>
            <a:r>
              <a:rPr lang="en-US" sz="2400" dirty="0" smtClean="0"/>
              <a:t>Adding phosphate groups</a:t>
            </a:r>
          </a:p>
          <a:p>
            <a:pPr lvl="1"/>
            <a:r>
              <a:rPr lang="en-US" sz="2400" dirty="0" smtClean="0"/>
              <a:t>Removing an amino acid to activate it</a:t>
            </a:r>
          </a:p>
          <a:p>
            <a:r>
              <a:rPr lang="en-US" sz="2800" dirty="0" smtClean="0"/>
              <a:t>This is typically done by the Golgi Body</a:t>
            </a:r>
            <a:endParaRPr lang="en-US" sz="2800" dirty="0"/>
          </a:p>
        </p:txBody>
      </p:sp>
    </p:spTree>
    <p:extLst>
      <p:ext uri="{BB962C8B-B14F-4D97-AF65-F5344CB8AC3E}">
        <p14:creationId xmlns:p14="http://schemas.microsoft.com/office/powerpoint/2010/main" val="1150847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information and </a:t>
            </a:r>
            <a:r>
              <a:rPr lang="en-US" dirty="0" smtClean="0"/>
              <a:t>synthesis</a:t>
            </a:r>
            <a:endParaRPr lang="en-US" dirty="0"/>
          </a:p>
        </p:txBody>
      </p:sp>
      <p:sp>
        <p:nvSpPr>
          <p:cNvPr id="3" name="Content Placeholder 2"/>
          <p:cNvSpPr>
            <a:spLocks noGrp="1"/>
          </p:cNvSpPr>
          <p:nvPr>
            <p:ph idx="1"/>
          </p:nvPr>
        </p:nvSpPr>
        <p:spPr>
          <a:xfrm>
            <a:off x="283779" y="2396359"/>
            <a:ext cx="11776841" cy="4099034"/>
          </a:xfrm>
        </p:spPr>
        <p:txBody>
          <a:bodyPr>
            <a:noAutofit/>
          </a:bodyPr>
          <a:lstStyle/>
          <a:p>
            <a:r>
              <a:rPr lang="en-US" sz="3200" dirty="0" smtClean="0"/>
              <a:t>In </a:t>
            </a:r>
            <a:r>
              <a:rPr lang="en-US" sz="3200" dirty="0"/>
              <a:t>DNA the backbone consists of alternating sugar and phosphates linked by shared oxygen atoms. The nitrogen bases are side groups of the sugar and are not part of the backbone.</a:t>
            </a:r>
          </a:p>
          <a:p>
            <a:r>
              <a:rPr lang="en-US" sz="3200" dirty="0"/>
              <a:t>The nucleotide chain has 2 ends. The end with the phosphate attached to the #5 C of the sugar is called the 5' end. The end with the OH group attached to the #3 carbon is called the 3' end.</a:t>
            </a:r>
          </a:p>
        </p:txBody>
      </p:sp>
    </p:spTree>
    <p:extLst>
      <p:ext uri="{BB962C8B-B14F-4D97-AF65-F5344CB8AC3E}">
        <p14:creationId xmlns:p14="http://schemas.microsoft.com/office/powerpoint/2010/main" val="17964930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8000" y="2349500"/>
            <a:ext cx="11468100" cy="3416300"/>
          </a:xfrm>
        </p:spPr>
        <p:txBody>
          <a:bodyPr>
            <a:normAutofit/>
          </a:bodyPr>
          <a:lstStyle/>
          <a:p>
            <a:r>
              <a:rPr lang="en-US" sz="2800" dirty="0" smtClean="0"/>
              <a:t>To figure out what the amino acid sequence is, we use a codon chart. </a:t>
            </a:r>
            <a:endParaRPr lang="en-US" sz="2800" dirty="0"/>
          </a:p>
        </p:txBody>
      </p:sp>
      <p:pic>
        <p:nvPicPr>
          <p:cNvPr id="4098" name="Picture 2" descr="Image result for cod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68" y="3321580"/>
            <a:ext cx="3356682" cy="3392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don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7502" b="9982"/>
          <a:stretch/>
        </p:blipFill>
        <p:spPr bwMode="auto">
          <a:xfrm>
            <a:off x="5295899" y="2913977"/>
            <a:ext cx="6367109" cy="394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86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Mutations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8934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22830" y="2430080"/>
            <a:ext cx="10685542" cy="3416300"/>
          </a:xfrm>
        </p:spPr>
        <p:txBody>
          <a:bodyPr>
            <a:noAutofit/>
          </a:bodyPr>
          <a:lstStyle/>
          <a:p>
            <a:r>
              <a:rPr lang="en-US" sz="3200" dirty="0" smtClean="0"/>
              <a:t>Most of the time, mutations are quickly fixed</a:t>
            </a:r>
          </a:p>
          <a:p>
            <a:pPr lvl="1"/>
            <a:r>
              <a:rPr lang="en-US" sz="2800" dirty="0" smtClean="0"/>
              <a:t>DNA </a:t>
            </a:r>
            <a:r>
              <a:rPr lang="en-US" sz="2800" dirty="0"/>
              <a:t>polymerase not only puts bases in order but also proofreads. If the nucleotide is the wrong one polymerase will undo it. DNA polymerase actually removes 10% of all bases it puts down even if the base is correct. If the polymerase gets more than 2 bases past a mismatch a correction is unlikely. It proofreads in a 3' to 5' direction.</a:t>
            </a:r>
          </a:p>
        </p:txBody>
      </p:sp>
    </p:spTree>
    <p:extLst>
      <p:ext uri="{BB962C8B-B14F-4D97-AF65-F5344CB8AC3E}">
        <p14:creationId xmlns:p14="http://schemas.microsoft.com/office/powerpoint/2010/main" val="5461168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Mutations</a:t>
            </a:r>
            <a:endParaRPr lang="en-US" dirty="0"/>
          </a:p>
        </p:txBody>
      </p:sp>
      <p:sp>
        <p:nvSpPr>
          <p:cNvPr id="3" name="Content Placeholder 2"/>
          <p:cNvSpPr>
            <a:spLocks noGrp="1"/>
          </p:cNvSpPr>
          <p:nvPr>
            <p:ph idx="1"/>
          </p:nvPr>
        </p:nvSpPr>
        <p:spPr>
          <a:xfrm>
            <a:off x="1154954" y="2477376"/>
            <a:ext cx="8825659" cy="3416300"/>
          </a:xfrm>
        </p:spPr>
        <p:txBody>
          <a:bodyPr>
            <a:normAutofit/>
          </a:bodyPr>
          <a:lstStyle/>
          <a:p>
            <a:r>
              <a:rPr lang="en-US" sz="2800" dirty="0" smtClean="0"/>
              <a:t>Mutations </a:t>
            </a:r>
            <a:r>
              <a:rPr lang="en-US" sz="2800" dirty="0"/>
              <a:t>are inheritable changes in a DNA molecule. These changes can range from no effect to being disastrous for the cell. </a:t>
            </a:r>
            <a:endParaRPr lang="en-US" sz="2800" dirty="0" smtClean="0"/>
          </a:p>
          <a:p>
            <a:r>
              <a:rPr lang="en-US" sz="2800" dirty="0" smtClean="0"/>
              <a:t>Mutations </a:t>
            </a:r>
            <a:r>
              <a:rPr lang="en-US" sz="2800" dirty="0"/>
              <a:t>produce genetic variation and is a major contributor to evolution if they occur in gametes. Mutations in somatic cells lead to cancer. </a:t>
            </a:r>
          </a:p>
        </p:txBody>
      </p:sp>
    </p:spTree>
    <p:extLst>
      <p:ext uri="{BB962C8B-B14F-4D97-AF65-F5344CB8AC3E}">
        <p14:creationId xmlns:p14="http://schemas.microsoft.com/office/powerpoint/2010/main" val="18141423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Mutations</a:t>
            </a:r>
            <a:endParaRPr lang="en-US" dirty="0"/>
          </a:p>
        </p:txBody>
      </p:sp>
      <p:sp>
        <p:nvSpPr>
          <p:cNvPr id="3" name="Content Placeholder 2"/>
          <p:cNvSpPr>
            <a:spLocks noGrp="1"/>
          </p:cNvSpPr>
          <p:nvPr>
            <p:ph idx="1"/>
          </p:nvPr>
        </p:nvSpPr>
        <p:spPr>
          <a:xfrm>
            <a:off x="1154954" y="2430079"/>
            <a:ext cx="8825659" cy="3416300"/>
          </a:xfrm>
        </p:spPr>
        <p:txBody>
          <a:bodyPr>
            <a:noAutofit/>
          </a:bodyPr>
          <a:lstStyle/>
          <a:p>
            <a:r>
              <a:rPr lang="en-US" sz="2800" dirty="0" smtClean="0"/>
              <a:t>Original </a:t>
            </a:r>
            <a:r>
              <a:rPr lang="en-US" sz="2800" dirty="0"/>
              <a:t>strand</a:t>
            </a:r>
            <a:r>
              <a:rPr lang="en-US" sz="2800" dirty="0" smtClean="0"/>
              <a:t>:  GATTCCTTAA</a:t>
            </a:r>
            <a:endParaRPr lang="en-US" sz="2800" dirty="0"/>
          </a:p>
          <a:p>
            <a:pPr lvl="1"/>
            <a:r>
              <a:rPr lang="en-US" sz="2400" dirty="0" smtClean="0"/>
              <a:t>Changing </a:t>
            </a:r>
            <a:r>
              <a:rPr lang="en-US" sz="2400" dirty="0"/>
              <a:t>one base-These are mismatch or base substitutions. </a:t>
            </a:r>
            <a:endParaRPr lang="en-US" sz="2400" dirty="0" smtClean="0"/>
          </a:p>
          <a:p>
            <a:pPr lvl="2"/>
            <a:r>
              <a:rPr lang="en-US" sz="2000" dirty="0" smtClean="0"/>
              <a:t>Mutated </a:t>
            </a:r>
            <a:r>
              <a:rPr lang="en-US" sz="2000" dirty="0"/>
              <a:t>strand: GAATCCTTAA</a:t>
            </a:r>
          </a:p>
          <a:p>
            <a:pPr lvl="1"/>
            <a:r>
              <a:rPr lang="en-US" sz="2400" dirty="0" smtClean="0"/>
              <a:t>Insertion </a:t>
            </a:r>
            <a:r>
              <a:rPr lang="en-US" sz="2400" dirty="0"/>
              <a:t>of one or more nucleotides</a:t>
            </a:r>
          </a:p>
          <a:p>
            <a:pPr lvl="2"/>
            <a:r>
              <a:rPr lang="en-US" sz="2000" dirty="0"/>
              <a:t>Mutated strand: GAATTCCCTTAA</a:t>
            </a:r>
          </a:p>
          <a:p>
            <a:pPr lvl="1"/>
            <a:r>
              <a:rPr lang="en-US" sz="2400" dirty="0" smtClean="0"/>
              <a:t>Deletion </a:t>
            </a:r>
            <a:r>
              <a:rPr lang="en-US" sz="2400" dirty="0"/>
              <a:t>of one or more nucleotides</a:t>
            </a:r>
          </a:p>
          <a:p>
            <a:pPr lvl="2"/>
            <a:r>
              <a:rPr lang="en-US" sz="2000" dirty="0"/>
              <a:t>Mutated strand: </a:t>
            </a:r>
            <a:r>
              <a:rPr lang="en-US" sz="2000" dirty="0" smtClean="0"/>
              <a:t>GA_TT_CTTAA</a:t>
            </a:r>
            <a:endParaRPr lang="en-US" sz="2000" dirty="0"/>
          </a:p>
        </p:txBody>
      </p:sp>
    </p:spTree>
    <p:extLst>
      <p:ext uri="{BB962C8B-B14F-4D97-AF65-F5344CB8AC3E}">
        <p14:creationId xmlns:p14="http://schemas.microsoft.com/office/powerpoint/2010/main" val="149420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a:t>
            </a:r>
            <a:r>
              <a:rPr lang="en-US" smtClean="0"/>
              <a:t>Mutations</a:t>
            </a:r>
            <a:endParaRPr lang="en-US"/>
          </a:p>
        </p:txBody>
      </p:sp>
      <p:sp>
        <p:nvSpPr>
          <p:cNvPr id="3" name="Content Placeholder 2"/>
          <p:cNvSpPr>
            <a:spLocks noGrp="1"/>
          </p:cNvSpPr>
          <p:nvPr>
            <p:ph idx="1"/>
          </p:nvPr>
        </p:nvSpPr>
        <p:spPr/>
        <p:txBody>
          <a:bodyPr>
            <a:noAutofit/>
          </a:bodyPr>
          <a:lstStyle/>
          <a:p>
            <a:r>
              <a:rPr lang="en-US" sz="2800" dirty="0" smtClean="0"/>
              <a:t>Original </a:t>
            </a:r>
            <a:r>
              <a:rPr lang="en-US" sz="2800" dirty="0"/>
              <a:t>strand</a:t>
            </a:r>
            <a:r>
              <a:rPr lang="en-US" sz="2800" dirty="0" smtClean="0"/>
              <a:t>:  GATTCCTTAA</a:t>
            </a:r>
            <a:endParaRPr lang="en-US" sz="2800" dirty="0"/>
          </a:p>
          <a:p>
            <a:pPr lvl="1"/>
            <a:r>
              <a:rPr lang="en-US" sz="2400" dirty="0" smtClean="0"/>
              <a:t>Inversion </a:t>
            </a:r>
            <a:r>
              <a:rPr lang="en-US" sz="2400" dirty="0"/>
              <a:t>of part of a sequence</a:t>
            </a:r>
          </a:p>
          <a:p>
            <a:pPr lvl="2"/>
            <a:r>
              <a:rPr lang="en-US" sz="2000" dirty="0"/>
              <a:t>Mutated strand: GATTCCAATT</a:t>
            </a:r>
          </a:p>
          <a:p>
            <a:pPr lvl="1"/>
            <a:r>
              <a:rPr lang="en-US" sz="2400" dirty="0"/>
              <a:t>Breakage and loss of a fragment of DNA.</a:t>
            </a:r>
          </a:p>
          <a:p>
            <a:pPr lvl="2"/>
            <a:r>
              <a:rPr lang="en-US" sz="2000" dirty="0"/>
              <a:t>Mutated strand: GATTCCT___</a:t>
            </a:r>
          </a:p>
          <a:p>
            <a:pPr lvl="1"/>
            <a:r>
              <a:rPr lang="en-US" sz="2400" dirty="0"/>
              <a:t>Extra copies of DNA.</a:t>
            </a:r>
          </a:p>
          <a:p>
            <a:pPr lvl="2"/>
            <a:r>
              <a:rPr lang="en-US" sz="2000" dirty="0"/>
              <a:t>Mutated strand: GATTCCTTCCTTAA</a:t>
            </a:r>
          </a:p>
          <a:p>
            <a:endParaRPr lang="en-US" sz="2800" dirty="0"/>
          </a:p>
        </p:txBody>
      </p:sp>
    </p:spTree>
    <p:extLst>
      <p:ext uri="{BB962C8B-B14F-4D97-AF65-F5344CB8AC3E}">
        <p14:creationId xmlns:p14="http://schemas.microsoft.com/office/powerpoint/2010/main" val="3245622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Operons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62069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Operon?</a:t>
            </a:r>
            <a:endParaRPr lang="en-US" dirty="0"/>
          </a:p>
        </p:txBody>
      </p:sp>
      <p:sp>
        <p:nvSpPr>
          <p:cNvPr id="3" name="Content Placeholder 2"/>
          <p:cNvSpPr>
            <a:spLocks noGrp="1"/>
          </p:cNvSpPr>
          <p:nvPr>
            <p:ph idx="1"/>
          </p:nvPr>
        </p:nvSpPr>
        <p:spPr>
          <a:xfrm>
            <a:off x="457200" y="2425700"/>
            <a:ext cx="11087100" cy="4089400"/>
          </a:xfrm>
        </p:spPr>
        <p:txBody>
          <a:bodyPr>
            <a:normAutofit/>
          </a:bodyPr>
          <a:lstStyle/>
          <a:p>
            <a:r>
              <a:rPr lang="en-US" sz="2800" dirty="0" smtClean="0"/>
              <a:t>It is a sequence of genes that allow prokaryotes to create a series of enzymes that work together to accomplish a task.</a:t>
            </a:r>
          </a:p>
          <a:p>
            <a:r>
              <a:rPr lang="en-US" sz="2800" dirty="0" smtClean="0"/>
              <a:t>What makes a sequence of genes an operon is that they can be either repressed (stopped) or induced (activated) allosterically.</a:t>
            </a:r>
          </a:p>
          <a:p>
            <a:r>
              <a:rPr lang="en-US" sz="2800" dirty="0" smtClean="0"/>
              <a:t>There is a small sequence called the operator that is located after the promotor that a repressor can bind to and turn the operon off or not be bound to and turn the operon on</a:t>
            </a:r>
            <a:endParaRPr lang="en-US" sz="2800" dirty="0"/>
          </a:p>
        </p:txBody>
      </p:sp>
    </p:spTree>
    <p:extLst>
      <p:ext uri="{BB962C8B-B14F-4D97-AF65-F5344CB8AC3E}">
        <p14:creationId xmlns:p14="http://schemas.microsoft.com/office/powerpoint/2010/main" val="611946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Trp</a:t>
            </a:r>
            <a:r>
              <a:rPr lang="en-US" i="1" dirty="0" smtClean="0"/>
              <a:t> </a:t>
            </a:r>
            <a:r>
              <a:rPr lang="en-US" dirty="0" smtClean="0"/>
              <a:t>Operon</a:t>
            </a:r>
            <a:endParaRPr lang="en-US" i="1" dirty="0"/>
          </a:p>
        </p:txBody>
      </p:sp>
      <p:sp>
        <p:nvSpPr>
          <p:cNvPr id="3" name="Content Placeholder 2"/>
          <p:cNvSpPr>
            <a:spLocks noGrp="1"/>
          </p:cNvSpPr>
          <p:nvPr>
            <p:ph idx="1"/>
          </p:nvPr>
        </p:nvSpPr>
        <p:spPr>
          <a:xfrm>
            <a:off x="1154954" y="2438400"/>
            <a:ext cx="10287746" cy="3416300"/>
          </a:xfrm>
        </p:spPr>
        <p:txBody>
          <a:bodyPr>
            <a:noAutofit/>
          </a:bodyPr>
          <a:lstStyle/>
          <a:p>
            <a:r>
              <a:rPr lang="en-US" sz="2800" dirty="0" smtClean="0"/>
              <a:t>The </a:t>
            </a:r>
            <a:r>
              <a:rPr lang="en-US" sz="2800" dirty="0" err="1" smtClean="0"/>
              <a:t>Trp</a:t>
            </a:r>
            <a:r>
              <a:rPr lang="en-US" sz="2800" dirty="0" smtClean="0"/>
              <a:t> operon codes for the enzymes responsible for making the amino acid tryptophan.  This is an example of a repressible operon.  </a:t>
            </a:r>
          </a:p>
          <a:p>
            <a:r>
              <a:rPr lang="en-US" sz="2800" dirty="0" smtClean="0"/>
              <a:t>When the levels of tryptophan are low, the gene is turned on.  As levels of tryptophan rise, some of the extra amino acids bind to the repressor allosterically which then changes the shape of the repressor allowing it to bind to the operator preventing more tryptophan to be made</a:t>
            </a:r>
          </a:p>
        </p:txBody>
      </p:sp>
    </p:spTree>
    <p:extLst>
      <p:ext uri="{BB962C8B-B14F-4D97-AF65-F5344CB8AC3E}">
        <p14:creationId xmlns:p14="http://schemas.microsoft.com/office/powerpoint/2010/main" val="26672708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When tryptophan levels fall again, the amino acid bound to the repressor falls off, changing the shape of the repressor again and it drops off the </a:t>
            </a:r>
            <a:r>
              <a:rPr lang="en-US" sz="2800" dirty="0" smtClean="0"/>
              <a:t>operator allowing </a:t>
            </a:r>
            <a:r>
              <a:rPr lang="en-US" sz="2800" dirty="0"/>
              <a:t>the gene to turn on again.</a:t>
            </a:r>
          </a:p>
          <a:p>
            <a:endParaRPr lang="en-US" sz="2800" dirty="0"/>
          </a:p>
        </p:txBody>
      </p:sp>
    </p:spTree>
    <p:extLst>
      <p:ext uri="{BB962C8B-B14F-4D97-AF65-F5344CB8AC3E}">
        <p14:creationId xmlns:p14="http://schemas.microsoft.com/office/powerpoint/2010/main" val="7634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a:t>
            </a:r>
            <a:r>
              <a:rPr lang="en-US" dirty="0" smtClean="0"/>
              <a:t>Helix</a:t>
            </a:r>
            <a:endParaRPr lang="en-US" dirty="0"/>
          </a:p>
        </p:txBody>
      </p:sp>
      <p:sp>
        <p:nvSpPr>
          <p:cNvPr id="3" name="Content Placeholder 2"/>
          <p:cNvSpPr>
            <a:spLocks noGrp="1"/>
          </p:cNvSpPr>
          <p:nvPr>
            <p:ph idx="1"/>
          </p:nvPr>
        </p:nvSpPr>
        <p:spPr>
          <a:xfrm>
            <a:off x="189186" y="2285999"/>
            <a:ext cx="11713780" cy="4272455"/>
          </a:xfrm>
        </p:spPr>
        <p:txBody>
          <a:bodyPr>
            <a:noAutofit/>
          </a:bodyPr>
          <a:lstStyle/>
          <a:p>
            <a:r>
              <a:rPr lang="en-US" sz="2800" dirty="0" smtClean="0"/>
              <a:t>DNA </a:t>
            </a:r>
            <a:r>
              <a:rPr lang="en-US" sz="2800" dirty="0"/>
              <a:t>is almost always found in a double strand, RNA in a single strand. Each strand is forged with covalent bonds but only has weak H bonds between the two strands. </a:t>
            </a:r>
          </a:p>
          <a:p>
            <a:r>
              <a:rPr lang="en-US" sz="2800" dirty="0"/>
              <a:t>The two strands wind around each other in a double helix, making it appear like a twisted ladder. </a:t>
            </a:r>
          </a:p>
          <a:p>
            <a:r>
              <a:rPr lang="en-US" sz="2800" dirty="0"/>
              <a:t>Adenine will always form 2 hydrogen bonds with thymine. Guanine will always form 3 hydrogen bonds to cytosine.</a:t>
            </a:r>
          </a:p>
          <a:p>
            <a:r>
              <a:rPr lang="en-US" sz="2800" dirty="0"/>
              <a:t>Strands are anti-parallel. Bases will be perfectly flat stacked on top of one another like a stack of pennies.</a:t>
            </a:r>
          </a:p>
        </p:txBody>
      </p:sp>
    </p:spTree>
    <p:extLst>
      <p:ext uri="{BB962C8B-B14F-4D97-AF65-F5344CB8AC3E}">
        <p14:creationId xmlns:p14="http://schemas.microsoft.com/office/powerpoint/2010/main" val="36523444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5/Trpoperon.svg/400px-Trpope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93662"/>
            <a:ext cx="9394825" cy="671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357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Lac </a:t>
            </a:r>
            <a:r>
              <a:rPr lang="en-US" dirty="0" smtClean="0"/>
              <a:t>Operon</a:t>
            </a:r>
            <a:endParaRPr lang="en-US" i="1" dirty="0"/>
          </a:p>
        </p:txBody>
      </p:sp>
      <p:sp>
        <p:nvSpPr>
          <p:cNvPr id="3" name="Content Placeholder 2"/>
          <p:cNvSpPr>
            <a:spLocks noGrp="1"/>
          </p:cNvSpPr>
          <p:nvPr>
            <p:ph idx="1"/>
          </p:nvPr>
        </p:nvSpPr>
        <p:spPr/>
        <p:txBody>
          <a:bodyPr>
            <a:normAutofit/>
          </a:bodyPr>
          <a:lstStyle/>
          <a:p>
            <a:r>
              <a:rPr lang="en-US" sz="3200" dirty="0" smtClean="0"/>
              <a:t>The Lac Operon codes for the enzymes that allow prokaryotes to break down lactose for energy.  </a:t>
            </a:r>
          </a:p>
          <a:p>
            <a:r>
              <a:rPr lang="en-US" sz="3200" dirty="0" smtClean="0"/>
              <a:t>It is an inducible operon meaning that it is normally off and you need lactose to activate it.</a:t>
            </a:r>
          </a:p>
          <a:p>
            <a:endParaRPr lang="en-US" sz="3200" dirty="0"/>
          </a:p>
        </p:txBody>
      </p:sp>
    </p:spTree>
    <p:extLst>
      <p:ext uri="{BB962C8B-B14F-4D97-AF65-F5344CB8AC3E}">
        <p14:creationId xmlns:p14="http://schemas.microsoft.com/office/powerpoint/2010/main" val="7793782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2900" y="2603500"/>
            <a:ext cx="11239500" cy="3416300"/>
          </a:xfrm>
        </p:spPr>
        <p:txBody>
          <a:bodyPr>
            <a:noAutofit/>
          </a:bodyPr>
          <a:lstStyle/>
          <a:p>
            <a:r>
              <a:rPr lang="en-US" sz="2800" dirty="0" smtClean="0"/>
              <a:t>Under normal circumstances, the repressor is bound to the operator of the Lac operon.  When lactose is present, it binds to the repressor allosterically and changes the shape of the repressor causing it to fall off and the operon to activate</a:t>
            </a:r>
          </a:p>
          <a:p>
            <a:r>
              <a:rPr lang="en-US" sz="2800" dirty="0" smtClean="0"/>
              <a:t>When the levels of lactose fall, the lactose falls off the repressor allowing it to change shape and rebind to the operator and turning the operon off again.</a:t>
            </a:r>
            <a:endParaRPr lang="en-US" sz="2800" dirty="0"/>
          </a:p>
        </p:txBody>
      </p:sp>
    </p:spTree>
    <p:extLst>
      <p:ext uri="{BB962C8B-B14F-4D97-AF65-F5344CB8AC3E}">
        <p14:creationId xmlns:p14="http://schemas.microsoft.com/office/powerpoint/2010/main" val="35402105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c ope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4" y="304800"/>
            <a:ext cx="1083815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6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that hold DNA </a:t>
            </a:r>
            <a:r>
              <a:rPr lang="en-US" dirty="0" smtClean="0"/>
              <a:t>together</a:t>
            </a:r>
            <a:endParaRPr lang="en-US" dirty="0"/>
          </a:p>
        </p:txBody>
      </p:sp>
      <p:sp>
        <p:nvSpPr>
          <p:cNvPr id="3" name="Content Placeholder 2"/>
          <p:cNvSpPr>
            <a:spLocks noGrp="1"/>
          </p:cNvSpPr>
          <p:nvPr>
            <p:ph idx="1"/>
          </p:nvPr>
        </p:nvSpPr>
        <p:spPr>
          <a:xfrm>
            <a:off x="204952" y="2380593"/>
            <a:ext cx="9775661" cy="3639207"/>
          </a:xfrm>
        </p:spPr>
        <p:txBody>
          <a:bodyPr>
            <a:noAutofit/>
          </a:bodyPr>
          <a:lstStyle/>
          <a:p>
            <a:r>
              <a:rPr lang="en-US" sz="3600" dirty="0" smtClean="0"/>
              <a:t>Hydrogen </a:t>
            </a:r>
            <a:r>
              <a:rPr lang="en-US" sz="3600" dirty="0"/>
              <a:t>bonding-between base pairs.</a:t>
            </a:r>
          </a:p>
          <a:p>
            <a:r>
              <a:rPr lang="en-US" sz="3600" dirty="0" smtClean="0"/>
              <a:t>Hydrophobic </a:t>
            </a:r>
            <a:r>
              <a:rPr lang="en-US" sz="3600" dirty="0"/>
              <a:t>interactions-DNA bases are insoluble in water so they stick together in aqueous solutions.</a:t>
            </a:r>
          </a:p>
          <a:p>
            <a:r>
              <a:rPr lang="en-US" sz="3600" dirty="0" smtClean="0"/>
              <a:t>Base </a:t>
            </a:r>
            <a:r>
              <a:rPr lang="en-US" sz="3600" dirty="0"/>
              <a:t>stacking-when the bases lie on top of one another, base stacking interactions will occur.</a:t>
            </a:r>
          </a:p>
        </p:txBody>
      </p:sp>
    </p:spTree>
    <p:extLst>
      <p:ext uri="{BB962C8B-B14F-4D97-AF65-F5344CB8AC3E}">
        <p14:creationId xmlns:p14="http://schemas.microsoft.com/office/powerpoint/2010/main" val="3246874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DNA Folding</a:t>
            </a:r>
            <a:endParaRPr lang="en-US" dirty="0"/>
          </a:p>
        </p:txBody>
      </p:sp>
      <p:sp>
        <p:nvSpPr>
          <p:cNvPr id="3" name="Content Placeholder 2"/>
          <p:cNvSpPr>
            <a:spLocks noGrp="1"/>
          </p:cNvSpPr>
          <p:nvPr>
            <p:ph idx="1"/>
          </p:nvPr>
        </p:nvSpPr>
        <p:spPr/>
        <p:txBody>
          <a:bodyPr>
            <a:noAutofit/>
          </a:bodyPr>
          <a:lstStyle/>
          <a:p>
            <a:r>
              <a:rPr lang="en-US" sz="2400" dirty="0" smtClean="0"/>
              <a:t>Straight DNA molecule with just ATCG nucleotides</a:t>
            </a:r>
          </a:p>
          <a:p>
            <a:r>
              <a:rPr lang="en-US" sz="2400" dirty="0" smtClean="0"/>
              <a:t>Primary-  DNA wraps around histone proteins and appears like a string of beads.  Each bead is called a nucleosome.</a:t>
            </a:r>
          </a:p>
          <a:p>
            <a:r>
              <a:rPr lang="en-US" sz="2400" dirty="0" smtClean="0"/>
              <a:t>Secondary- Nucleosomes continue wrapping and form a  3D zigzag structure</a:t>
            </a:r>
          </a:p>
          <a:p>
            <a:r>
              <a:rPr lang="en-US" sz="2400" dirty="0" smtClean="0"/>
              <a:t>Tertiary- Forms alternating large and small loops </a:t>
            </a:r>
          </a:p>
          <a:p>
            <a:r>
              <a:rPr lang="en-US" sz="2400" dirty="0" err="1" smtClean="0"/>
              <a:t>Quartenary</a:t>
            </a:r>
            <a:r>
              <a:rPr lang="en-US" sz="2400" dirty="0" smtClean="0"/>
              <a:t>- Continues wrapping until the loops form a cylinder that we identify as a chromosome</a:t>
            </a:r>
            <a:endParaRPr lang="en-US" sz="2400" dirty="0"/>
          </a:p>
        </p:txBody>
      </p:sp>
    </p:spTree>
    <p:extLst>
      <p:ext uri="{BB962C8B-B14F-4D97-AF65-F5344CB8AC3E}">
        <p14:creationId xmlns:p14="http://schemas.microsoft.com/office/powerpoint/2010/main" val="2316632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1693</TotalTime>
  <Words>2663</Words>
  <Application>Microsoft Office PowerPoint</Application>
  <PresentationFormat>Widescreen</PresentationFormat>
  <Paragraphs>176</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Century Gothic</vt:lpstr>
      <vt:lpstr>Wingdings</vt:lpstr>
      <vt:lpstr>Wingdings 3</vt:lpstr>
      <vt:lpstr>Ion Boardroom</vt:lpstr>
      <vt:lpstr>Warmup 5/04</vt:lpstr>
      <vt:lpstr>DNA and Protein Synthesis</vt:lpstr>
      <vt:lpstr>Nucleus and DNA synthesis</vt:lpstr>
      <vt:lpstr>Nucleus and DNA synthesis</vt:lpstr>
      <vt:lpstr>DNA information and synthesis</vt:lpstr>
      <vt:lpstr>DNA information and synthesis</vt:lpstr>
      <vt:lpstr>Double Helix</vt:lpstr>
      <vt:lpstr>Forces that hold DNA together</vt:lpstr>
      <vt:lpstr>Levels of DNA Folding</vt:lpstr>
      <vt:lpstr>PowerPoint Presentation</vt:lpstr>
      <vt:lpstr>Conditions for denaturing DNA</vt:lpstr>
      <vt:lpstr>Replication</vt:lpstr>
      <vt:lpstr>PowerPoint Presentation</vt:lpstr>
      <vt:lpstr>PowerPoint Presentation</vt:lpstr>
      <vt:lpstr>Beginning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Transcription</vt:lpstr>
      <vt:lpstr>PowerPoint Presentation</vt:lpstr>
      <vt:lpstr>Types of RNA</vt:lpstr>
      <vt:lpstr>PowerPoint Presentation</vt:lpstr>
      <vt:lpstr>Steps of Transcription</vt:lpstr>
      <vt:lpstr>PowerPoint Presentation</vt:lpstr>
      <vt:lpstr>PowerPoint Presentation</vt:lpstr>
      <vt:lpstr>PowerPoint Presentation</vt:lpstr>
      <vt:lpstr>PowerPoint Presentation</vt:lpstr>
      <vt:lpstr>PowerPoint Presentation</vt:lpstr>
      <vt:lpstr>PowerPoint Presentation</vt:lpstr>
      <vt:lpstr>RNA Processing</vt:lpstr>
      <vt:lpstr>PowerPoint Presentation</vt:lpstr>
      <vt:lpstr>PowerPoint Presentation</vt:lpstr>
      <vt:lpstr>PowerPoint Presentation</vt:lpstr>
      <vt:lpstr>PowerPoint Presentation</vt:lpstr>
      <vt:lpstr>PowerPoint Presentation</vt:lpstr>
      <vt:lpstr>Translation</vt:lpstr>
      <vt:lpstr>Beginning translation</vt:lpstr>
      <vt:lpstr>Reading the mRNA</vt:lpstr>
      <vt:lpstr>PowerPoint Presentation</vt:lpstr>
      <vt:lpstr>Bringing the correct amino acids</vt:lpstr>
      <vt:lpstr>PowerPoint Presentation</vt:lpstr>
      <vt:lpstr>Ribosome structure</vt:lpstr>
      <vt:lpstr>PowerPoint Presentation</vt:lpstr>
      <vt:lpstr>PowerPoint Presentation</vt:lpstr>
      <vt:lpstr>Post-translation Processing</vt:lpstr>
      <vt:lpstr>PowerPoint Presentation</vt:lpstr>
      <vt:lpstr>Mutations</vt:lpstr>
      <vt:lpstr>PowerPoint Presentation</vt:lpstr>
      <vt:lpstr>Consequences of Mutations</vt:lpstr>
      <vt:lpstr>Types of Mutations</vt:lpstr>
      <vt:lpstr>Types of Mutations</vt:lpstr>
      <vt:lpstr>Operons</vt:lpstr>
      <vt:lpstr>What is an Operon?</vt:lpstr>
      <vt:lpstr>Trp Operon</vt:lpstr>
      <vt:lpstr>PowerPoint Presentation</vt:lpstr>
      <vt:lpstr>PowerPoint Presentation</vt:lpstr>
      <vt:lpstr>Lac Operon</vt:lpstr>
      <vt:lpstr>PowerPoint Presentation</vt:lpstr>
      <vt:lpstr>PowerPoint Presentation</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12/15</dc:title>
  <dc:creator>Nebel, Eric T.</dc:creator>
  <cp:lastModifiedBy>Nebel, Eric T.</cp:lastModifiedBy>
  <cp:revision>27</cp:revision>
  <dcterms:created xsi:type="dcterms:W3CDTF">2016-12-15T11:38:53Z</dcterms:created>
  <dcterms:modified xsi:type="dcterms:W3CDTF">2018-05-04T11:17:42Z</dcterms:modified>
</cp:coreProperties>
</file>