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1" r:id="rId3"/>
    <p:sldId id="257" r:id="rId4"/>
    <p:sldId id="292" r:id="rId5"/>
    <p:sldId id="258" r:id="rId6"/>
    <p:sldId id="293" r:id="rId7"/>
    <p:sldId id="259" r:id="rId8"/>
    <p:sldId id="294" r:id="rId9"/>
    <p:sldId id="260" r:id="rId10"/>
    <p:sldId id="261" r:id="rId11"/>
    <p:sldId id="295" r:id="rId12"/>
    <p:sldId id="262" r:id="rId13"/>
    <p:sldId id="263" r:id="rId14"/>
    <p:sldId id="264" r:id="rId15"/>
    <p:sldId id="300" r:id="rId16"/>
    <p:sldId id="265" r:id="rId17"/>
    <p:sldId id="306" r:id="rId18"/>
    <p:sldId id="307" r:id="rId19"/>
    <p:sldId id="301" r:id="rId20"/>
    <p:sldId id="308" r:id="rId21"/>
    <p:sldId id="266" r:id="rId22"/>
    <p:sldId id="267" r:id="rId23"/>
    <p:sldId id="268" r:id="rId24"/>
    <p:sldId id="302" r:id="rId25"/>
    <p:sldId id="269" r:id="rId26"/>
    <p:sldId id="270" r:id="rId27"/>
    <p:sldId id="271" r:id="rId28"/>
    <p:sldId id="303" r:id="rId29"/>
    <p:sldId id="272" r:id="rId30"/>
    <p:sldId id="273" r:id="rId31"/>
    <p:sldId id="274" r:id="rId32"/>
    <p:sldId id="275" r:id="rId33"/>
    <p:sldId id="313" r:id="rId34"/>
    <p:sldId id="276" r:id="rId35"/>
    <p:sldId id="312" r:id="rId36"/>
    <p:sldId id="277" r:id="rId37"/>
    <p:sldId id="311" r:id="rId38"/>
    <p:sldId id="278" r:id="rId39"/>
    <p:sldId id="310" r:id="rId40"/>
    <p:sldId id="279" r:id="rId41"/>
    <p:sldId id="280" r:id="rId42"/>
    <p:sldId id="281" r:id="rId43"/>
    <p:sldId id="282" r:id="rId44"/>
    <p:sldId id="309" r:id="rId45"/>
    <p:sldId id="283" r:id="rId46"/>
    <p:sldId id="285" r:id="rId47"/>
    <p:sldId id="316" r:id="rId48"/>
    <p:sldId id="317" r:id="rId49"/>
    <p:sldId id="286" r:id="rId50"/>
    <p:sldId id="318" r:id="rId51"/>
    <p:sldId id="287" r:id="rId52"/>
    <p:sldId id="321" r:id="rId53"/>
    <p:sldId id="288" r:id="rId54"/>
    <p:sldId id="319" r:id="rId55"/>
    <p:sldId id="322" r:id="rId56"/>
    <p:sldId id="323" r:id="rId57"/>
    <p:sldId id="289" r:id="rId58"/>
    <p:sldId id="320" r:id="rId59"/>
    <p:sldId id="324" r:id="rId60"/>
    <p:sldId id="328" r:id="rId61"/>
    <p:sldId id="325" r:id="rId62"/>
    <p:sldId id="290" r:id="rId63"/>
    <p:sldId id="329" r:id="rId64"/>
    <p:sldId id="326" r:id="rId65"/>
    <p:sldId id="327" r:id="rId66"/>
    <p:sldId id="29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77" d="100"/>
          <a:sy n="77" d="100"/>
        </p:scale>
        <p:origin x="120"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38F7EA-CEC7-4181-B75B-2A83D02E2266}"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AFAD-C114-4F2C-B29C-62330DF3A7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06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8F7EA-CEC7-4181-B75B-2A83D02E2266}"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AFAD-C114-4F2C-B29C-62330DF3A7B3}" type="slidenum">
              <a:rPr lang="en-US" smtClean="0"/>
              <a:t>‹#›</a:t>
            </a:fld>
            <a:endParaRPr lang="en-US"/>
          </a:p>
        </p:txBody>
      </p:sp>
    </p:spTree>
    <p:extLst>
      <p:ext uri="{BB962C8B-B14F-4D97-AF65-F5344CB8AC3E}">
        <p14:creationId xmlns:p14="http://schemas.microsoft.com/office/powerpoint/2010/main" val="103998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8F7EA-CEC7-4181-B75B-2A83D02E2266}"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AFAD-C114-4F2C-B29C-62330DF3A7B3}" type="slidenum">
              <a:rPr lang="en-US" smtClean="0"/>
              <a:t>‹#›</a:t>
            </a:fld>
            <a:endParaRPr lang="en-US"/>
          </a:p>
        </p:txBody>
      </p:sp>
    </p:spTree>
    <p:extLst>
      <p:ext uri="{BB962C8B-B14F-4D97-AF65-F5344CB8AC3E}">
        <p14:creationId xmlns:p14="http://schemas.microsoft.com/office/powerpoint/2010/main" val="203003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38F7EA-CEC7-4181-B75B-2A83D02E2266}"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AFAD-C114-4F2C-B29C-62330DF3A7B3}" type="slidenum">
              <a:rPr lang="en-US" smtClean="0"/>
              <a:t>‹#›</a:t>
            </a:fld>
            <a:endParaRPr lang="en-US"/>
          </a:p>
        </p:txBody>
      </p:sp>
    </p:spTree>
    <p:extLst>
      <p:ext uri="{BB962C8B-B14F-4D97-AF65-F5344CB8AC3E}">
        <p14:creationId xmlns:p14="http://schemas.microsoft.com/office/powerpoint/2010/main" val="293969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38F7EA-CEC7-4181-B75B-2A83D02E2266}"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AFAD-C114-4F2C-B29C-62330DF3A7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38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38F7EA-CEC7-4181-B75B-2A83D02E2266}"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0AFAD-C114-4F2C-B29C-62330DF3A7B3}" type="slidenum">
              <a:rPr lang="en-US" smtClean="0"/>
              <a:t>‹#›</a:t>
            </a:fld>
            <a:endParaRPr lang="en-US"/>
          </a:p>
        </p:txBody>
      </p:sp>
    </p:spTree>
    <p:extLst>
      <p:ext uri="{BB962C8B-B14F-4D97-AF65-F5344CB8AC3E}">
        <p14:creationId xmlns:p14="http://schemas.microsoft.com/office/powerpoint/2010/main" val="235769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38F7EA-CEC7-4181-B75B-2A83D02E2266}"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0AFAD-C114-4F2C-B29C-62330DF3A7B3}" type="slidenum">
              <a:rPr lang="en-US" smtClean="0"/>
              <a:t>‹#›</a:t>
            </a:fld>
            <a:endParaRPr lang="en-US"/>
          </a:p>
        </p:txBody>
      </p:sp>
    </p:spTree>
    <p:extLst>
      <p:ext uri="{BB962C8B-B14F-4D97-AF65-F5344CB8AC3E}">
        <p14:creationId xmlns:p14="http://schemas.microsoft.com/office/powerpoint/2010/main" val="370267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38F7EA-CEC7-4181-B75B-2A83D02E2266}"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0AFAD-C114-4F2C-B29C-62330DF3A7B3}" type="slidenum">
              <a:rPr lang="en-US" smtClean="0"/>
              <a:t>‹#›</a:t>
            </a:fld>
            <a:endParaRPr lang="en-US"/>
          </a:p>
        </p:txBody>
      </p:sp>
    </p:spTree>
    <p:extLst>
      <p:ext uri="{BB962C8B-B14F-4D97-AF65-F5344CB8AC3E}">
        <p14:creationId xmlns:p14="http://schemas.microsoft.com/office/powerpoint/2010/main" val="242011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38F7EA-CEC7-4181-B75B-2A83D02E2266}" type="datetimeFigureOut">
              <a:rPr lang="en-US" smtClean="0"/>
              <a:t>2/28/2019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260AFAD-C114-4F2C-B29C-62330DF3A7B3}" type="slidenum">
              <a:rPr lang="en-US" smtClean="0"/>
              <a:t>‹#›</a:t>
            </a:fld>
            <a:endParaRPr lang="en-US"/>
          </a:p>
        </p:txBody>
      </p:sp>
    </p:spTree>
    <p:extLst>
      <p:ext uri="{BB962C8B-B14F-4D97-AF65-F5344CB8AC3E}">
        <p14:creationId xmlns:p14="http://schemas.microsoft.com/office/powerpoint/2010/main" val="7769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C38F7EA-CEC7-4181-B75B-2A83D02E2266}" type="datetimeFigureOut">
              <a:rPr lang="en-US" smtClean="0"/>
              <a:t>2/28/2019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60AFAD-C114-4F2C-B29C-62330DF3A7B3}" type="slidenum">
              <a:rPr lang="en-US" smtClean="0"/>
              <a:t>‹#›</a:t>
            </a:fld>
            <a:endParaRPr lang="en-US"/>
          </a:p>
        </p:txBody>
      </p:sp>
    </p:spTree>
    <p:extLst>
      <p:ext uri="{BB962C8B-B14F-4D97-AF65-F5344CB8AC3E}">
        <p14:creationId xmlns:p14="http://schemas.microsoft.com/office/powerpoint/2010/main" val="291824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C38F7EA-CEC7-4181-B75B-2A83D02E2266}"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0AFAD-C114-4F2C-B29C-62330DF3A7B3}" type="slidenum">
              <a:rPr lang="en-US" smtClean="0"/>
              <a:t>‹#›</a:t>
            </a:fld>
            <a:endParaRPr lang="en-US"/>
          </a:p>
        </p:txBody>
      </p:sp>
    </p:spTree>
    <p:extLst>
      <p:ext uri="{BB962C8B-B14F-4D97-AF65-F5344CB8AC3E}">
        <p14:creationId xmlns:p14="http://schemas.microsoft.com/office/powerpoint/2010/main" val="198350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C38F7EA-CEC7-4181-B75B-2A83D02E2266}" type="datetimeFigureOut">
              <a:rPr lang="en-US" smtClean="0"/>
              <a:t>2/28/2019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260AFAD-C114-4F2C-B29C-62330DF3A7B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71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Classification, Viruses, Protists, Fungi</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39435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idx="1"/>
          </p:nvPr>
        </p:nvSpPr>
        <p:spPr/>
        <p:txBody>
          <a:bodyPr>
            <a:normAutofit/>
          </a:bodyPr>
          <a:lstStyle/>
          <a:p>
            <a:r>
              <a:rPr lang="en-US" sz="3200" dirty="0"/>
              <a:t>Currently we have 3 domain, 5 kingdom system.</a:t>
            </a:r>
            <a:endParaRPr lang="en-US" sz="3200" dirty="0" smtClean="0">
              <a:effectLst/>
            </a:endParaRPr>
          </a:p>
          <a:p>
            <a:r>
              <a:rPr lang="en-US" sz="3200" dirty="0" smtClean="0"/>
              <a:t>3 </a:t>
            </a:r>
            <a:r>
              <a:rPr lang="en-US" sz="3200" dirty="0"/>
              <a:t>domains:</a:t>
            </a:r>
            <a:endParaRPr lang="en-US" sz="3200" dirty="0" smtClean="0">
              <a:effectLst/>
            </a:endParaRPr>
          </a:p>
          <a:p>
            <a:pPr lvl="1"/>
            <a:r>
              <a:rPr lang="en-US" sz="2800" dirty="0" err="1"/>
              <a:t>eukarya</a:t>
            </a:r>
            <a:r>
              <a:rPr lang="en-US" sz="2800" dirty="0"/>
              <a:t>-eukaryotes</a:t>
            </a:r>
            <a:endParaRPr lang="en-US" sz="2800" dirty="0" smtClean="0">
              <a:effectLst/>
            </a:endParaRPr>
          </a:p>
          <a:p>
            <a:pPr lvl="1"/>
            <a:r>
              <a:rPr lang="en-US" sz="2800" dirty="0" err="1"/>
              <a:t>archae-archaebacteria</a:t>
            </a:r>
            <a:endParaRPr lang="en-US" sz="2800" dirty="0" smtClean="0">
              <a:effectLst/>
            </a:endParaRPr>
          </a:p>
          <a:p>
            <a:pPr lvl="1"/>
            <a:r>
              <a:rPr lang="en-US" sz="2800" dirty="0" smtClean="0"/>
              <a:t>bacteria-eubacteria</a:t>
            </a:r>
            <a:endParaRPr lang="en-US" sz="2800" dirty="0" smtClean="0">
              <a:effectLst/>
            </a:endParaRPr>
          </a:p>
        </p:txBody>
      </p:sp>
    </p:spTree>
    <p:extLst>
      <p:ext uri="{BB962C8B-B14F-4D97-AF65-F5344CB8AC3E}">
        <p14:creationId xmlns:p14="http://schemas.microsoft.com/office/powerpoint/2010/main" val="127403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idx="1"/>
          </p:nvPr>
        </p:nvSpPr>
        <p:spPr/>
        <p:txBody>
          <a:bodyPr>
            <a:normAutofit/>
          </a:bodyPr>
          <a:lstStyle/>
          <a:p>
            <a:r>
              <a:rPr lang="en-US" sz="3200" dirty="0"/>
              <a:t>Kingdoms:</a:t>
            </a:r>
          </a:p>
          <a:p>
            <a:pPr lvl="1"/>
            <a:r>
              <a:rPr lang="en-US" sz="2800" dirty="0" err="1"/>
              <a:t>Archaebacteria</a:t>
            </a:r>
            <a:r>
              <a:rPr lang="en-US" sz="2800" dirty="0"/>
              <a:t>-Prokaryotes that prefer extreme environments</a:t>
            </a:r>
          </a:p>
          <a:p>
            <a:pPr lvl="1"/>
            <a:r>
              <a:rPr lang="en-US" sz="2800" dirty="0"/>
              <a:t>Eubacteria- all other prokaryotes that are not </a:t>
            </a:r>
            <a:r>
              <a:rPr lang="en-US" sz="2800" dirty="0" err="1"/>
              <a:t>archaebacteria</a:t>
            </a:r>
            <a:endParaRPr lang="en-US" sz="2800" dirty="0"/>
          </a:p>
          <a:p>
            <a:pPr lvl="1"/>
            <a:r>
              <a:rPr lang="en-US" sz="2800" dirty="0"/>
              <a:t>Protista (</a:t>
            </a:r>
            <a:r>
              <a:rPr lang="en-US" sz="2800" dirty="0" err="1"/>
              <a:t>superkingdom</a:t>
            </a:r>
            <a:r>
              <a:rPr lang="en-US" sz="2800" dirty="0"/>
              <a:t>)-eukaryotic-includes single celled eukaryotes like algae</a:t>
            </a:r>
          </a:p>
          <a:p>
            <a:pPr lvl="1"/>
            <a:r>
              <a:rPr lang="en-US" sz="2800" dirty="0"/>
              <a:t>Fungi-eukaryotic-non-photosynthetic organisms</a:t>
            </a:r>
          </a:p>
          <a:p>
            <a:pPr lvl="1"/>
            <a:r>
              <a:rPr lang="en-US" sz="2800" dirty="0"/>
              <a:t>Plants-eukaryotic-non-vascular and vascular plants</a:t>
            </a:r>
          </a:p>
          <a:p>
            <a:pPr lvl="1"/>
            <a:r>
              <a:rPr lang="en-US" sz="2800" dirty="0"/>
              <a:t>Animals-eukaryotic-multicellular from sponges to humans.</a:t>
            </a:r>
          </a:p>
          <a:p>
            <a:endParaRPr lang="en-US" sz="3200" dirty="0"/>
          </a:p>
        </p:txBody>
      </p:sp>
    </p:spTree>
    <p:extLst>
      <p:ext uri="{BB962C8B-B14F-4D97-AF65-F5344CB8AC3E}">
        <p14:creationId xmlns:p14="http://schemas.microsoft.com/office/powerpoint/2010/main" val="110073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Organisms</a:t>
            </a:r>
            <a:endParaRPr lang="en-US" dirty="0"/>
          </a:p>
        </p:txBody>
      </p:sp>
      <p:sp>
        <p:nvSpPr>
          <p:cNvPr id="3" name="Content Placeholder 2"/>
          <p:cNvSpPr>
            <a:spLocks noGrp="1"/>
          </p:cNvSpPr>
          <p:nvPr>
            <p:ph idx="1"/>
          </p:nvPr>
        </p:nvSpPr>
        <p:spPr/>
        <p:txBody>
          <a:bodyPr>
            <a:noAutofit/>
          </a:bodyPr>
          <a:lstStyle/>
          <a:p>
            <a:r>
              <a:rPr lang="en-US" sz="2800" dirty="0" smtClean="0"/>
              <a:t>Binomial Nomenclature System</a:t>
            </a:r>
          </a:p>
          <a:p>
            <a:pPr lvl="1"/>
            <a:r>
              <a:rPr lang="en-US" sz="2400" dirty="0" smtClean="0"/>
              <a:t>Uses the Genus and species names for the official scientific name</a:t>
            </a:r>
          </a:p>
          <a:p>
            <a:pPr lvl="2"/>
            <a:r>
              <a:rPr lang="en-US" sz="1800" dirty="0" smtClean="0"/>
              <a:t>Ex.  </a:t>
            </a:r>
            <a:r>
              <a:rPr lang="en-US" sz="1800" i="1" dirty="0" smtClean="0"/>
              <a:t>Homo sapiens</a:t>
            </a:r>
            <a:endParaRPr lang="en-US" sz="1800" dirty="0" smtClean="0"/>
          </a:p>
          <a:p>
            <a:pPr lvl="1"/>
            <a:r>
              <a:rPr lang="en-US" sz="2400" dirty="0" smtClean="0"/>
              <a:t>Genus name must be capitalized, species name is never capitalized</a:t>
            </a:r>
          </a:p>
          <a:p>
            <a:pPr lvl="1"/>
            <a:r>
              <a:rPr lang="en-US" sz="2400" dirty="0" smtClean="0"/>
              <a:t>Name should be either italicized or underlined</a:t>
            </a:r>
          </a:p>
          <a:p>
            <a:pPr lvl="1"/>
            <a:r>
              <a:rPr lang="en-US" sz="2400" dirty="0" smtClean="0"/>
              <a:t>Can shorten the genus name to just the first initial</a:t>
            </a:r>
          </a:p>
          <a:p>
            <a:pPr lvl="2"/>
            <a:r>
              <a:rPr lang="en-US" sz="1800" dirty="0" smtClean="0"/>
              <a:t>Ex:  </a:t>
            </a:r>
            <a:r>
              <a:rPr lang="en-US" sz="1800" i="1" dirty="0" smtClean="0"/>
              <a:t>H. sapiens</a:t>
            </a:r>
            <a:endParaRPr lang="en-US" sz="1800" dirty="0" smtClean="0"/>
          </a:p>
          <a:p>
            <a:r>
              <a:rPr lang="en-US" sz="2800" dirty="0" smtClean="0"/>
              <a:t>Uses of the naming system is that it allows for scientists all over the world to use a common language for species.  Common names will differ between regions of the world.</a:t>
            </a:r>
            <a:endParaRPr lang="en-US" sz="2800" dirty="0"/>
          </a:p>
        </p:txBody>
      </p:sp>
    </p:spTree>
    <p:extLst>
      <p:ext uri="{BB962C8B-B14F-4D97-AF65-F5344CB8AC3E}">
        <p14:creationId xmlns:p14="http://schemas.microsoft.com/office/powerpoint/2010/main" val="84807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Viruses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and </a:t>
            </a:r>
            <a:r>
              <a:rPr lang="en-US" dirty="0" smtClean="0"/>
              <a:t>Characteristics</a:t>
            </a:r>
            <a:endParaRPr lang="en-US" dirty="0"/>
          </a:p>
        </p:txBody>
      </p:sp>
      <p:sp>
        <p:nvSpPr>
          <p:cNvPr id="3" name="Content Placeholder 2"/>
          <p:cNvSpPr>
            <a:spLocks noGrp="1"/>
          </p:cNvSpPr>
          <p:nvPr>
            <p:ph idx="1"/>
          </p:nvPr>
        </p:nvSpPr>
        <p:spPr/>
        <p:txBody>
          <a:bodyPr>
            <a:normAutofit/>
          </a:bodyPr>
          <a:lstStyle/>
          <a:p>
            <a:r>
              <a:rPr lang="en-US" sz="3200" dirty="0" smtClean="0"/>
              <a:t>Viruses </a:t>
            </a:r>
            <a:r>
              <a:rPr lang="en-US" sz="3200" dirty="0"/>
              <a:t>are highly organized but by definition are not alive because it cannot reproduce itself. A virus is a cell killing machine that injects its DNA into a cell and tricks it into making more viruses that can then infect more cells. </a:t>
            </a:r>
            <a:endParaRPr lang="en-US" sz="3200" dirty="0" smtClean="0">
              <a:effectLst/>
            </a:endParaRPr>
          </a:p>
        </p:txBody>
      </p:sp>
    </p:spTree>
    <p:extLst>
      <p:ext uri="{BB962C8B-B14F-4D97-AF65-F5344CB8AC3E}">
        <p14:creationId xmlns:p14="http://schemas.microsoft.com/office/powerpoint/2010/main" val="71201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u="sng" dirty="0"/>
              <a:t>Virus</a:t>
            </a:r>
            <a:r>
              <a:rPr lang="en-US" sz="3600" dirty="0"/>
              <a:t> </a:t>
            </a:r>
            <a:r>
              <a:rPr lang="en-US" sz="3600" u="sng" dirty="0"/>
              <a:t>Disease</a:t>
            </a:r>
            <a:endParaRPr lang="en-US" sz="3600" dirty="0"/>
          </a:p>
          <a:p>
            <a:pPr lvl="1"/>
            <a:r>
              <a:rPr lang="en-US" sz="3200" dirty="0"/>
              <a:t>Rhinovirus Common Cold</a:t>
            </a:r>
          </a:p>
          <a:p>
            <a:pPr lvl="1"/>
            <a:r>
              <a:rPr lang="en-US" sz="3200" dirty="0"/>
              <a:t>HIV AIDS</a:t>
            </a:r>
          </a:p>
          <a:p>
            <a:pPr lvl="1"/>
            <a:r>
              <a:rPr lang="en-US" sz="3200" dirty="0"/>
              <a:t>Herpes Simplex I Cold Sore</a:t>
            </a:r>
          </a:p>
          <a:p>
            <a:pPr lvl="1"/>
            <a:r>
              <a:rPr lang="en-US" sz="3200" dirty="0"/>
              <a:t>Herpes Simplex IV Chicken pox/shingles</a:t>
            </a:r>
          </a:p>
          <a:p>
            <a:pPr lvl="1"/>
            <a:r>
              <a:rPr lang="en-US" sz="3200" dirty="0"/>
              <a:t>Epstein-Barr virus Mononucleosis</a:t>
            </a:r>
          </a:p>
          <a:p>
            <a:pPr lvl="1"/>
            <a:r>
              <a:rPr lang="en-US" sz="3200" dirty="0"/>
              <a:t>Influenza virus Flu</a:t>
            </a:r>
          </a:p>
          <a:p>
            <a:endParaRPr lang="en-US" sz="3600" dirty="0"/>
          </a:p>
        </p:txBody>
      </p:sp>
    </p:spTree>
    <p:extLst>
      <p:ext uri="{BB962C8B-B14F-4D97-AF65-F5344CB8AC3E}">
        <p14:creationId xmlns:p14="http://schemas.microsoft.com/office/powerpoint/2010/main" val="27541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 </a:t>
            </a:r>
            <a:r>
              <a:rPr lang="en-US" dirty="0" smtClean="0"/>
              <a:t>Shapes</a:t>
            </a:r>
            <a:endParaRPr lang="en-US" dirty="0"/>
          </a:p>
        </p:txBody>
      </p:sp>
      <p:sp>
        <p:nvSpPr>
          <p:cNvPr id="3" name="Content Placeholder 2"/>
          <p:cNvSpPr>
            <a:spLocks noGrp="1"/>
          </p:cNvSpPr>
          <p:nvPr>
            <p:ph idx="1"/>
          </p:nvPr>
        </p:nvSpPr>
        <p:spPr/>
        <p:txBody>
          <a:bodyPr>
            <a:noAutofit/>
          </a:bodyPr>
          <a:lstStyle/>
          <a:p>
            <a:r>
              <a:rPr lang="en-US" sz="3600" dirty="0" smtClean="0"/>
              <a:t>The </a:t>
            </a:r>
            <a:r>
              <a:rPr lang="en-US" sz="3600" dirty="0"/>
              <a:t>shape is composed of a protein coat called a capsid that protects the genetic material.</a:t>
            </a:r>
            <a:endParaRPr lang="en-US" sz="3600" dirty="0" smtClean="0">
              <a:effectLst/>
            </a:endParaRPr>
          </a:p>
          <a:p>
            <a:pPr lvl="1"/>
            <a:r>
              <a:rPr lang="en-US" sz="3200" dirty="0"/>
              <a:t>1. Icosahedrons or Polyhedrons-Crystal shape that contains 20 triangular sections. Ex. AIDS virus is this shape with a lipid coat.</a:t>
            </a:r>
            <a:endParaRPr lang="en-US" sz="3200" dirty="0" smtClean="0">
              <a:effectLst/>
            </a:endParaRPr>
          </a:p>
          <a:p>
            <a:pPr lvl="1"/>
            <a:r>
              <a:rPr lang="en-US" sz="3200" dirty="0"/>
              <a:t>2. Spiral form-RNA surrounded by many proteins called </a:t>
            </a:r>
            <a:r>
              <a:rPr lang="en-US" sz="3200" dirty="0" err="1"/>
              <a:t>capsomeres</a:t>
            </a:r>
            <a:r>
              <a:rPr lang="en-US" sz="3200" dirty="0"/>
              <a:t>.</a:t>
            </a:r>
            <a:endParaRPr lang="en-US" sz="3200" dirty="0" smtClean="0">
              <a:effectLst/>
            </a:endParaRPr>
          </a:p>
          <a:p>
            <a:pPr lvl="1"/>
            <a:r>
              <a:rPr lang="en-US" sz="3200" dirty="0"/>
              <a:t>3. Bacteriophage-Includes a head for DNA storage, contractile tail sheath and tail fibers.</a:t>
            </a:r>
            <a:endParaRPr lang="en-US" sz="3200" dirty="0" smtClean="0">
              <a:effectLst/>
            </a:endParaRPr>
          </a:p>
          <a:p>
            <a:pPr marL="201168" lvl="1" indent="0">
              <a:buNone/>
            </a:pPr>
            <a:endParaRPr lang="en-US" sz="3200" dirty="0"/>
          </a:p>
        </p:txBody>
      </p:sp>
    </p:spTree>
    <p:extLst>
      <p:ext uri="{BB962C8B-B14F-4D97-AF65-F5344CB8AC3E}">
        <p14:creationId xmlns:p14="http://schemas.microsoft.com/office/powerpoint/2010/main" val="324295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smtClean="0"/>
              <a:t>Icosahedrons and Polyhedrons</a:t>
            </a:r>
            <a:endParaRPr lang="en-US" dirty="0"/>
          </a:p>
        </p:txBody>
      </p:sp>
      <p:sp>
        <p:nvSpPr>
          <p:cNvPr id="7" name="Text Placeholder 6"/>
          <p:cNvSpPr>
            <a:spLocks noGrp="1"/>
          </p:cNvSpPr>
          <p:nvPr>
            <p:ph type="body" sz="quarter" idx="3"/>
          </p:nvPr>
        </p:nvSpPr>
        <p:spPr/>
        <p:txBody>
          <a:bodyPr/>
          <a:lstStyle/>
          <a:p>
            <a:r>
              <a:rPr lang="en-US" dirty="0" smtClean="0"/>
              <a:t>Spiral Form</a:t>
            </a:r>
            <a:endParaRPr lang="en-US" dirty="0"/>
          </a:p>
        </p:txBody>
      </p:sp>
      <p:pic>
        <p:nvPicPr>
          <p:cNvPr id="1026" name="Picture 2" descr="Image result for viral shape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0966" t="57077"/>
          <a:stretch/>
        </p:blipFill>
        <p:spPr bwMode="auto">
          <a:xfrm>
            <a:off x="1840992" y="2482921"/>
            <a:ext cx="2882138" cy="3380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iral shapes"/>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r="70373" b="3968"/>
          <a:stretch/>
        </p:blipFill>
        <p:spPr bwMode="auto">
          <a:xfrm>
            <a:off x="8193342" y="1984934"/>
            <a:ext cx="2840417" cy="437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2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Bacteriophage</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2050" name="Picture 2" descr="Image result for viral shape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2094" t="20987" r="31720" b="31735"/>
          <a:stretch/>
        </p:blipFill>
        <p:spPr bwMode="auto">
          <a:xfrm>
            <a:off x="1231392" y="2463821"/>
            <a:ext cx="2889504" cy="402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7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Shapes</a:t>
            </a:r>
            <a:endParaRPr lang="en-US" dirty="0"/>
          </a:p>
        </p:txBody>
      </p:sp>
      <p:sp>
        <p:nvSpPr>
          <p:cNvPr id="3" name="Content Placeholder 2"/>
          <p:cNvSpPr>
            <a:spLocks noGrp="1"/>
          </p:cNvSpPr>
          <p:nvPr>
            <p:ph idx="1"/>
          </p:nvPr>
        </p:nvSpPr>
        <p:spPr/>
        <p:txBody>
          <a:bodyPr>
            <a:normAutofit/>
          </a:bodyPr>
          <a:lstStyle/>
          <a:p>
            <a:pPr lvl="1"/>
            <a:r>
              <a:rPr lang="en-US" sz="4400" dirty="0" smtClean="0"/>
              <a:t>4. Trapezoidal-a </a:t>
            </a:r>
            <a:r>
              <a:rPr lang="en-US" sz="4400" dirty="0"/>
              <a:t>modified icosahedron. This is the shape of HIV</a:t>
            </a:r>
          </a:p>
          <a:p>
            <a:pPr lvl="1"/>
            <a:r>
              <a:rPr lang="en-US" sz="4400" dirty="0"/>
              <a:t>5. Filovirus-this virus looks like a wet noodle.</a:t>
            </a:r>
          </a:p>
          <a:p>
            <a:endParaRPr lang="en-US" sz="3600" dirty="0"/>
          </a:p>
        </p:txBody>
      </p:sp>
    </p:spTree>
    <p:extLst>
      <p:ext uri="{BB962C8B-B14F-4D97-AF65-F5344CB8AC3E}">
        <p14:creationId xmlns:p14="http://schemas.microsoft.com/office/powerpoint/2010/main" val="29083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Classification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1692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smtClean="0"/>
              <a:t>Trapezoidal</a:t>
            </a:r>
            <a:endParaRPr lang="en-US" dirty="0"/>
          </a:p>
        </p:txBody>
      </p:sp>
      <p:sp>
        <p:nvSpPr>
          <p:cNvPr id="7" name="Text Placeholder 6"/>
          <p:cNvSpPr>
            <a:spLocks noGrp="1"/>
          </p:cNvSpPr>
          <p:nvPr>
            <p:ph type="body" sz="quarter" idx="3"/>
          </p:nvPr>
        </p:nvSpPr>
        <p:spPr/>
        <p:txBody>
          <a:bodyPr/>
          <a:lstStyle/>
          <a:p>
            <a:r>
              <a:rPr lang="en-US" dirty="0" smtClean="0"/>
              <a:t>Filovirus</a:t>
            </a:r>
            <a:endParaRPr lang="en-US" dirty="0"/>
          </a:p>
        </p:txBody>
      </p:sp>
      <p:pic>
        <p:nvPicPr>
          <p:cNvPr id="3074" name="Picture 2" descr="Image result for viral shapes"/>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61741" t="22070" r="6692" b="43644"/>
          <a:stretch/>
        </p:blipFill>
        <p:spPr bwMode="auto">
          <a:xfrm>
            <a:off x="7156704" y="2214193"/>
            <a:ext cx="3476897" cy="4028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hiv viral shap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97280" y="2356268"/>
            <a:ext cx="4689312" cy="404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4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Structure</a:t>
            </a:r>
            <a:endParaRPr lang="en-US" dirty="0"/>
          </a:p>
        </p:txBody>
      </p:sp>
      <p:sp>
        <p:nvSpPr>
          <p:cNvPr id="3" name="Content Placeholder 2"/>
          <p:cNvSpPr>
            <a:spLocks noGrp="1"/>
          </p:cNvSpPr>
          <p:nvPr>
            <p:ph idx="1"/>
          </p:nvPr>
        </p:nvSpPr>
        <p:spPr/>
        <p:txBody>
          <a:bodyPr>
            <a:normAutofit/>
          </a:bodyPr>
          <a:lstStyle/>
          <a:p>
            <a:r>
              <a:rPr lang="en-US" sz="4000" dirty="0"/>
              <a:t>Viruses contain double stranded or single stranded DNA or RNA surrounded by a capsid and viruses are classified by their nucleic acid type.</a:t>
            </a:r>
          </a:p>
        </p:txBody>
      </p:sp>
    </p:spTree>
    <p:extLst>
      <p:ext uri="{BB962C8B-B14F-4D97-AF65-F5344CB8AC3E}">
        <p14:creationId xmlns:p14="http://schemas.microsoft.com/office/powerpoint/2010/main" val="1073459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a:t>
            </a:r>
            <a:r>
              <a:rPr lang="en-US" dirty="0" smtClean="0"/>
              <a:t>Reproduction</a:t>
            </a:r>
            <a:endParaRPr lang="en-US" dirty="0"/>
          </a:p>
        </p:txBody>
      </p:sp>
      <p:sp>
        <p:nvSpPr>
          <p:cNvPr id="3" name="Content Placeholder 2"/>
          <p:cNvSpPr>
            <a:spLocks noGrp="1"/>
          </p:cNvSpPr>
          <p:nvPr>
            <p:ph idx="1"/>
          </p:nvPr>
        </p:nvSpPr>
        <p:spPr/>
        <p:txBody>
          <a:bodyPr>
            <a:noAutofit/>
          </a:bodyPr>
          <a:lstStyle/>
          <a:p>
            <a:pPr lvl="1"/>
            <a:r>
              <a:rPr lang="en-US" sz="2800" dirty="0" smtClean="0"/>
              <a:t>1</a:t>
            </a:r>
            <a:r>
              <a:rPr lang="en-US" sz="2800" dirty="0"/>
              <a:t>. Attachment-viruses land on the correct cell and bind to specific receptor site. Viruses are specific and their binding site is like a lock and key.</a:t>
            </a:r>
            <a:endParaRPr lang="en-US" sz="2800" dirty="0" smtClean="0">
              <a:effectLst/>
            </a:endParaRPr>
          </a:p>
          <a:p>
            <a:pPr lvl="1"/>
            <a:r>
              <a:rPr lang="en-US" sz="2800" dirty="0"/>
              <a:t>2. DNA insertion-This is done different ways with different viruses. Some enter cells and then the capsid is broken down by enzymes releasing DNA/RNA. Others insert DNA or RNA.</a:t>
            </a:r>
            <a:endParaRPr lang="en-US" sz="2800" dirty="0" smtClean="0">
              <a:effectLst/>
            </a:endParaRPr>
          </a:p>
          <a:p>
            <a:pPr lvl="1"/>
            <a:r>
              <a:rPr lang="en-US" sz="2800" dirty="0"/>
              <a:t>3. Virus reproduction and assembly. This can happen through either the lytic or lysogenic cycle but both end with viruses being assembled, usually spontaneously. </a:t>
            </a:r>
          </a:p>
        </p:txBody>
      </p:sp>
    </p:spTree>
    <p:extLst>
      <p:ext uri="{BB962C8B-B14F-4D97-AF65-F5344CB8AC3E}">
        <p14:creationId xmlns:p14="http://schemas.microsoft.com/office/powerpoint/2010/main" val="4287958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Cycles</a:t>
            </a:r>
            <a:endParaRPr lang="en-US" dirty="0"/>
          </a:p>
        </p:txBody>
      </p:sp>
      <p:sp>
        <p:nvSpPr>
          <p:cNvPr id="3" name="Content Placeholder 2"/>
          <p:cNvSpPr>
            <a:spLocks noGrp="1"/>
          </p:cNvSpPr>
          <p:nvPr>
            <p:ph idx="1"/>
          </p:nvPr>
        </p:nvSpPr>
        <p:spPr/>
        <p:txBody>
          <a:bodyPr>
            <a:normAutofit/>
          </a:bodyPr>
          <a:lstStyle/>
          <a:p>
            <a:r>
              <a:rPr lang="en-US" sz="3600" dirty="0"/>
              <a:t>Lytic cycle:</a:t>
            </a:r>
            <a:endParaRPr lang="en-US" sz="3600" dirty="0" smtClean="0">
              <a:effectLst/>
            </a:endParaRPr>
          </a:p>
          <a:p>
            <a:pPr lvl="1"/>
            <a:r>
              <a:rPr lang="en-US" sz="3200" dirty="0"/>
              <a:t>Viral DNA incorporates into the cell's DNA. The cell then makes the part of the virus. The cell puts the virus together. When there are too many viruses the cell bursts and releases the viruses. The released viruses will attack more cells. This is how the cold virus works</a:t>
            </a:r>
            <a:r>
              <a:rPr lang="en-US" sz="3200" dirty="0" smtClean="0"/>
              <a:t>.</a:t>
            </a:r>
            <a:endParaRPr lang="en-US" sz="3200" dirty="0" smtClean="0">
              <a:effectLst/>
            </a:endParaRPr>
          </a:p>
        </p:txBody>
      </p:sp>
    </p:spTree>
    <p:extLst>
      <p:ext uri="{BB962C8B-B14F-4D97-AF65-F5344CB8AC3E}">
        <p14:creationId xmlns:p14="http://schemas.microsoft.com/office/powerpoint/2010/main" val="54109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Cycles</a:t>
            </a:r>
            <a:endParaRPr lang="en-US" dirty="0"/>
          </a:p>
        </p:txBody>
      </p:sp>
      <p:sp>
        <p:nvSpPr>
          <p:cNvPr id="3" name="Content Placeholder 2"/>
          <p:cNvSpPr>
            <a:spLocks noGrp="1"/>
          </p:cNvSpPr>
          <p:nvPr>
            <p:ph idx="1"/>
          </p:nvPr>
        </p:nvSpPr>
        <p:spPr/>
        <p:txBody>
          <a:bodyPr>
            <a:normAutofit/>
          </a:bodyPr>
          <a:lstStyle/>
          <a:p>
            <a:r>
              <a:rPr lang="en-US" sz="3600" dirty="0"/>
              <a:t>Lysogenic cycle:</a:t>
            </a:r>
          </a:p>
          <a:p>
            <a:pPr lvl="1"/>
            <a:r>
              <a:rPr lang="en-US" sz="3200" dirty="0"/>
              <a:t>Viral DNA incorporates into the cell's DNA and remains dormant. In prokaryotes this DNA combination is called a prophage. In eukaryotes it is called a provirus. At any time the virus can go lytic. The AIDS virus works this way.</a:t>
            </a:r>
          </a:p>
          <a:p>
            <a:endParaRPr lang="en-US" sz="3600" dirty="0"/>
          </a:p>
        </p:txBody>
      </p:sp>
    </p:spTree>
    <p:extLst>
      <p:ext uri="{BB962C8B-B14F-4D97-AF65-F5344CB8AC3E}">
        <p14:creationId xmlns:p14="http://schemas.microsoft.com/office/powerpoint/2010/main" val="371978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a:t>animal viruses:</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1. </a:t>
            </a:r>
            <a:r>
              <a:rPr lang="en-US" sz="3200" dirty="0"/>
              <a:t>Viruses with envelopes-extra lipid outer layer.</a:t>
            </a:r>
            <a:endParaRPr lang="en-US" sz="3200" dirty="0" smtClean="0">
              <a:effectLst/>
            </a:endParaRPr>
          </a:p>
          <a:p>
            <a:r>
              <a:rPr lang="en-US" sz="3200" dirty="0" smtClean="0"/>
              <a:t>2</a:t>
            </a:r>
            <a:r>
              <a:rPr lang="en-US" sz="3200" dirty="0"/>
              <a:t>. Provirus</a:t>
            </a:r>
            <a:endParaRPr lang="en-US" sz="3200" dirty="0" smtClean="0">
              <a:effectLst/>
            </a:endParaRPr>
          </a:p>
          <a:p>
            <a:r>
              <a:rPr lang="en-US" sz="3200" dirty="0" smtClean="0"/>
              <a:t>3</a:t>
            </a:r>
            <a:r>
              <a:rPr lang="en-US" sz="3200" dirty="0"/>
              <a:t>. RNA virus-most complicated viral reproductive cycle. Known as retrovirus and uses reverse transcriptase to make a DNA molecule once it is inside the target cell. </a:t>
            </a:r>
            <a:endParaRPr lang="en-US" sz="3200" dirty="0" smtClean="0">
              <a:effectLst/>
            </a:endParaRPr>
          </a:p>
          <a:p>
            <a:r>
              <a:rPr lang="en-US" sz="3200" dirty="0" smtClean="0"/>
              <a:t>4</a:t>
            </a:r>
            <a:r>
              <a:rPr lang="en-US" sz="3200" dirty="0"/>
              <a:t>. </a:t>
            </a:r>
            <a:r>
              <a:rPr lang="en-US" sz="3200" dirty="0" err="1"/>
              <a:t>Viroids</a:t>
            </a:r>
            <a:r>
              <a:rPr lang="en-US" sz="3200" dirty="0"/>
              <a:t> and prions-infectious agents that are simpler than viruses. </a:t>
            </a:r>
          </a:p>
        </p:txBody>
      </p:sp>
    </p:spTree>
    <p:extLst>
      <p:ext uri="{BB962C8B-B14F-4D97-AF65-F5344CB8AC3E}">
        <p14:creationId xmlns:p14="http://schemas.microsoft.com/office/powerpoint/2010/main" val="3071818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t>Tumors-</a:t>
            </a:r>
            <a:endParaRPr lang="en-US" sz="4000" dirty="0" smtClean="0">
              <a:effectLst/>
            </a:endParaRPr>
          </a:p>
          <a:p>
            <a:pPr lvl="1"/>
            <a:r>
              <a:rPr lang="en-US" sz="3600" dirty="0" smtClean="0"/>
              <a:t>A </a:t>
            </a:r>
            <a:r>
              <a:rPr lang="en-US" sz="3600" dirty="0"/>
              <a:t>virus can cause drastic changes in the DNA causing a mutation that can lead to cancer. There are two types of tumors:</a:t>
            </a:r>
            <a:endParaRPr lang="en-US" sz="3600" dirty="0" smtClean="0">
              <a:effectLst/>
            </a:endParaRPr>
          </a:p>
          <a:p>
            <a:pPr lvl="2"/>
            <a:r>
              <a:rPr lang="en-US" sz="2800" dirty="0" smtClean="0"/>
              <a:t>1</a:t>
            </a:r>
            <a:r>
              <a:rPr lang="en-US" sz="2800" dirty="0"/>
              <a:t>. Benign-harmless confined to a local area.</a:t>
            </a:r>
            <a:endParaRPr lang="en-US" sz="2800" dirty="0" smtClean="0">
              <a:effectLst/>
            </a:endParaRPr>
          </a:p>
          <a:p>
            <a:pPr lvl="2"/>
            <a:r>
              <a:rPr lang="en-US" sz="2800" dirty="0" smtClean="0"/>
              <a:t>2</a:t>
            </a:r>
            <a:r>
              <a:rPr lang="en-US" sz="2800" dirty="0"/>
              <a:t>. Malignant-ones that spread throughout the body and can kill an organism.</a:t>
            </a:r>
          </a:p>
        </p:txBody>
      </p:sp>
    </p:spTree>
    <p:extLst>
      <p:ext uri="{BB962C8B-B14F-4D97-AF65-F5344CB8AC3E}">
        <p14:creationId xmlns:p14="http://schemas.microsoft.com/office/powerpoint/2010/main" val="4140848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a:t>
            </a:r>
            <a:r>
              <a:rPr lang="en-US" dirty="0"/>
              <a:t> </a:t>
            </a:r>
            <a:r>
              <a:rPr lang="en-US" dirty="0" smtClean="0"/>
              <a:t>against viruses</a:t>
            </a:r>
            <a:endParaRPr lang="en-US" dirty="0"/>
          </a:p>
        </p:txBody>
      </p:sp>
      <p:sp>
        <p:nvSpPr>
          <p:cNvPr id="3" name="Content Placeholder 2"/>
          <p:cNvSpPr>
            <a:spLocks noGrp="1"/>
          </p:cNvSpPr>
          <p:nvPr>
            <p:ph idx="1"/>
          </p:nvPr>
        </p:nvSpPr>
        <p:spPr/>
        <p:txBody>
          <a:bodyPr>
            <a:normAutofit/>
          </a:bodyPr>
          <a:lstStyle/>
          <a:p>
            <a:r>
              <a:rPr lang="en-US" sz="3200" dirty="0" smtClean="0"/>
              <a:t>Medications </a:t>
            </a:r>
            <a:r>
              <a:rPr lang="en-US" sz="3200" dirty="0"/>
              <a:t>cannot cure a virus but can lessen symptoms. There are 3 ways to combat a virus:</a:t>
            </a:r>
            <a:endParaRPr lang="en-US" sz="3200" dirty="0" smtClean="0">
              <a:effectLst/>
            </a:endParaRPr>
          </a:p>
          <a:p>
            <a:pPr lvl="1"/>
            <a:r>
              <a:rPr lang="en-US" sz="2800" dirty="0" smtClean="0"/>
              <a:t>1</a:t>
            </a:r>
            <a:r>
              <a:rPr lang="en-US" sz="2800" dirty="0"/>
              <a:t>. Phagocytes-1st line of defense. The phagocytes surround and destroy the virus by eating the virus or the infected cell.</a:t>
            </a:r>
            <a:endParaRPr lang="en-US" sz="2800" dirty="0" smtClean="0">
              <a:effectLst/>
            </a:endParaRPr>
          </a:p>
          <a:p>
            <a:pPr lvl="1"/>
            <a:r>
              <a:rPr lang="en-US" sz="2800" dirty="0" smtClean="0"/>
              <a:t>2</a:t>
            </a:r>
            <a:r>
              <a:rPr lang="en-US" sz="2800" dirty="0"/>
              <a:t>. Antibodies-proteins that react to a specific virus. Antibodies are produced and then the body mounts an immune response. The antibodies flood the blood stream and </a:t>
            </a:r>
            <a:r>
              <a:rPr lang="en-US" sz="2800" dirty="0" err="1"/>
              <a:t>targe</a:t>
            </a:r>
            <a:r>
              <a:rPr lang="en-US" sz="2800" dirty="0"/>
              <a:t> the invading organism. Vaccines cause a person to build a specific antibody. </a:t>
            </a:r>
            <a:endParaRPr lang="en-US" sz="2800" dirty="0" smtClean="0"/>
          </a:p>
        </p:txBody>
      </p:sp>
    </p:spTree>
    <p:extLst>
      <p:ext uri="{BB962C8B-B14F-4D97-AF65-F5344CB8AC3E}">
        <p14:creationId xmlns:p14="http://schemas.microsoft.com/office/powerpoint/2010/main" val="341720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4000" dirty="0"/>
              <a:t>3. Interferon-Protein produced by the cell that prevents the virus from reproducing by:</a:t>
            </a:r>
          </a:p>
          <a:p>
            <a:pPr lvl="2"/>
            <a:r>
              <a:rPr lang="en-US" sz="3200" dirty="0"/>
              <a:t>a. Prevents the virus from attaching to cell's attachment site. </a:t>
            </a:r>
          </a:p>
          <a:p>
            <a:pPr lvl="2"/>
            <a:r>
              <a:rPr lang="en-US" sz="3200" dirty="0"/>
              <a:t>b. Prevents virus from injecting DNA</a:t>
            </a:r>
          </a:p>
          <a:p>
            <a:pPr lvl="2"/>
            <a:r>
              <a:rPr lang="en-US" sz="3200" dirty="0"/>
              <a:t>c. Prevent viral DNA from overtaking the host cell's machinery.</a:t>
            </a:r>
          </a:p>
          <a:p>
            <a:endParaRPr lang="en-US" sz="4400" dirty="0"/>
          </a:p>
        </p:txBody>
      </p:sp>
    </p:spTree>
    <p:extLst>
      <p:ext uri="{BB962C8B-B14F-4D97-AF65-F5344CB8AC3E}">
        <p14:creationId xmlns:p14="http://schemas.microsoft.com/office/powerpoint/2010/main" val="3439483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Protists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3047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Carlus</a:t>
            </a:r>
            <a:r>
              <a:rPr lang="en-US" dirty="0" smtClean="0"/>
              <a:t> </a:t>
            </a:r>
            <a:r>
              <a:rPr lang="en-US" dirty="0" err="1" smtClean="0"/>
              <a:t>Linneus</a:t>
            </a:r>
            <a:endParaRPr lang="en-US" dirty="0"/>
          </a:p>
        </p:txBody>
      </p:sp>
      <p:sp>
        <p:nvSpPr>
          <p:cNvPr id="3" name="Content Placeholder 2"/>
          <p:cNvSpPr>
            <a:spLocks noGrp="1"/>
          </p:cNvSpPr>
          <p:nvPr>
            <p:ph idx="1"/>
          </p:nvPr>
        </p:nvSpPr>
        <p:spPr/>
        <p:txBody>
          <a:bodyPr>
            <a:normAutofit/>
          </a:bodyPr>
          <a:lstStyle/>
          <a:p>
            <a:r>
              <a:rPr lang="en-US" sz="3600" dirty="0"/>
              <a:t>The classification system was developed by Karl Von </a:t>
            </a:r>
            <a:r>
              <a:rPr lang="en-US" sz="3600" dirty="0" err="1"/>
              <a:t>Linne</a:t>
            </a:r>
            <a:r>
              <a:rPr lang="en-US" sz="3600" dirty="0"/>
              <a:t> who </a:t>
            </a:r>
            <a:r>
              <a:rPr lang="en-US" sz="3600" dirty="0" err="1"/>
              <a:t>latinized</a:t>
            </a:r>
            <a:r>
              <a:rPr lang="en-US" sz="3600" dirty="0"/>
              <a:t> his own name to </a:t>
            </a:r>
            <a:r>
              <a:rPr lang="en-US" sz="3600" dirty="0" err="1" smtClean="0"/>
              <a:t>Carlus</a:t>
            </a:r>
            <a:r>
              <a:rPr lang="en-US" sz="3600" dirty="0" smtClean="0"/>
              <a:t> </a:t>
            </a:r>
            <a:r>
              <a:rPr lang="en-US" sz="3600" dirty="0" err="1"/>
              <a:t>Linneus</a:t>
            </a:r>
            <a:r>
              <a:rPr lang="en-US" sz="3600" dirty="0"/>
              <a:t>. He developed the category within category scheme, named many organisms on earth with Latin. </a:t>
            </a:r>
            <a:endParaRPr lang="en-US" sz="3600" dirty="0" smtClean="0">
              <a:effectLst/>
            </a:endParaRPr>
          </a:p>
        </p:txBody>
      </p:sp>
    </p:spTree>
    <p:extLst>
      <p:ext uri="{BB962C8B-B14F-4D97-AF65-F5344CB8AC3E}">
        <p14:creationId xmlns:p14="http://schemas.microsoft.com/office/powerpoint/2010/main" val="670047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Characteristics</a:t>
            </a:r>
            <a:endParaRPr lang="en-US" dirty="0"/>
          </a:p>
        </p:txBody>
      </p:sp>
      <p:sp>
        <p:nvSpPr>
          <p:cNvPr id="3" name="Content Placeholder 2"/>
          <p:cNvSpPr>
            <a:spLocks noGrp="1"/>
          </p:cNvSpPr>
          <p:nvPr>
            <p:ph idx="1"/>
          </p:nvPr>
        </p:nvSpPr>
        <p:spPr/>
        <p:txBody>
          <a:bodyPr>
            <a:normAutofit/>
          </a:bodyPr>
          <a:lstStyle/>
          <a:p>
            <a:r>
              <a:rPr lang="en-US" dirty="0"/>
              <a:t>Protists-was once a </a:t>
            </a:r>
            <a:r>
              <a:rPr lang="en-US" dirty="0" smtClean="0"/>
              <a:t>kingdom </a:t>
            </a:r>
            <a:r>
              <a:rPr lang="en-US" dirty="0"/>
              <a:t>by itself but has been broken down further into other kingdoms so now it is a super kingdom.</a:t>
            </a:r>
            <a:endParaRPr lang="en-US" dirty="0" smtClean="0">
              <a:effectLst/>
            </a:endParaRPr>
          </a:p>
          <a:p>
            <a:r>
              <a:rPr lang="en-US" dirty="0" smtClean="0"/>
              <a:t>Characteristics</a:t>
            </a:r>
            <a:r>
              <a:rPr lang="en-US" dirty="0"/>
              <a:t>:</a:t>
            </a:r>
            <a:endParaRPr lang="en-US" dirty="0" smtClean="0">
              <a:effectLst/>
            </a:endParaRPr>
          </a:p>
          <a:p>
            <a:pPr lvl="1"/>
            <a:r>
              <a:rPr lang="en-US" dirty="0"/>
              <a:t>1. Unicellular or simple colonial</a:t>
            </a:r>
            <a:endParaRPr lang="en-US" dirty="0" smtClean="0">
              <a:effectLst/>
            </a:endParaRPr>
          </a:p>
          <a:p>
            <a:pPr lvl="1"/>
            <a:r>
              <a:rPr lang="en-US" dirty="0"/>
              <a:t>2. Eukaryotic</a:t>
            </a:r>
            <a:endParaRPr lang="en-US" dirty="0" smtClean="0">
              <a:effectLst/>
            </a:endParaRPr>
          </a:p>
          <a:p>
            <a:pPr lvl="1"/>
            <a:r>
              <a:rPr lang="en-US" dirty="0"/>
              <a:t>3. Have diverse nutritive modes including photosynthesis, ingestion and </a:t>
            </a:r>
            <a:r>
              <a:rPr lang="en-US" dirty="0" smtClean="0"/>
              <a:t>absorption</a:t>
            </a:r>
            <a:r>
              <a:rPr lang="en-US" dirty="0"/>
              <a:t>. These are called </a:t>
            </a:r>
            <a:r>
              <a:rPr lang="en-US" dirty="0" err="1"/>
              <a:t>mixotrophs</a:t>
            </a:r>
            <a:r>
              <a:rPr lang="en-US" dirty="0"/>
              <a:t>.</a:t>
            </a:r>
            <a:endParaRPr lang="en-US" dirty="0" smtClean="0">
              <a:effectLst/>
            </a:endParaRPr>
          </a:p>
          <a:p>
            <a:pPr lvl="1"/>
            <a:r>
              <a:rPr lang="en-US" dirty="0"/>
              <a:t>4. May reproduce sexually or asexually</a:t>
            </a:r>
            <a:endParaRPr lang="en-US" dirty="0" smtClean="0">
              <a:effectLst/>
            </a:endParaRPr>
          </a:p>
          <a:p>
            <a:pPr lvl="1"/>
            <a:r>
              <a:rPr lang="en-US" dirty="0"/>
              <a:t>5. May have motility by eukaryotic cilia or </a:t>
            </a:r>
            <a:r>
              <a:rPr lang="en-US" dirty="0" err="1"/>
              <a:t>undulipodia</a:t>
            </a:r>
            <a:r>
              <a:rPr lang="en-US" dirty="0"/>
              <a:t>, by other means (pseudopods), or may be non-motile.</a:t>
            </a:r>
          </a:p>
        </p:txBody>
      </p:sp>
    </p:spTree>
    <p:extLst>
      <p:ext uri="{BB962C8B-B14F-4D97-AF65-F5344CB8AC3E}">
        <p14:creationId xmlns:p14="http://schemas.microsoft.com/office/powerpoint/2010/main" val="2157006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Types:</a:t>
            </a:r>
            <a:endParaRPr lang="en-US" dirty="0" smtClean="0">
              <a:effectLst/>
            </a:endParaRPr>
          </a:p>
          <a:p>
            <a:r>
              <a:rPr lang="en-US" dirty="0"/>
              <a:t>*This is constantly being revised since it is so diverse and evolutionary relationships are uncertain. This one is made from many </a:t>
            </a:r>
            <a:r>
              <a:rPr lang="en-US" dirty="0" err="1"/>
              <a:t>texbooks</a:t>
            </a:r>
            <a:r>
              <a:rPr lang="en-US" dirty="0"/>
              <a:t> including ours.</a:t>
            </a:r>
            <a:endParaRPr lang="en-US" dirty="0" smtClean="0">
              <a:effectLst/>
            </a:endParaRPr>
          </a:p>
          <a:p>
            <a:r>
              <a:rPr lang="en-US" dirty="0"/>
              <a:t>Super Kingdom: Protista </a:t>
            </a:r>
            <a:r>
              <a:rPr lang="en-US" dirty="0" smtClean="0"/>
              <a:t>					Phylum</a:t>
            </a:r>
            <a:r>
              <a:rPr lang="en-US" dirty="0"/>
              <a:t>: </a:t>
            </a:r>
            <a:r>
              <a:rPr lang="en-US" dirty="0" err="1"/>
              <a:t>Chrysophyta</a:t>
            </a:r>
            <a:endParaRPr lang="en-US" dirty="0" smtClean="0">
              <a:effectLst/>
            </a:endParaRPr>
          </a:p>
          <a:p>
            <a:r>
              <a:rPr lang="en-US" dirty="0" err="1"/>
              <a:t>Kindgom</a:t>
            </a:r>
            <a:r>
              <a:rPr lang="en-US" dirty="0"/>
              <a:t>: </a:t>
            </a:r>
            <a:r>
              <a:rPr lang="en-US" dirty="0" err="1"/>
              <a:t>Diplomonadida</a:t>
            </a:r>
            <a:r>
              <a:rPr lang="en-US" dirty="0"/>
              <a:t> </a:t>
            </a:r>
            <a:r>
              <a:rPr lang="en-US" dirty="0" smtClean="0"/>
              <a:t>					Phylum</a:t>
            </a:r>
            <a:r>
              <a:rPr lang="en-US" dirty="0"/>
              <a:t>: </a:t>
            </a:r>
            <a:r>
              <a:rPr lang="en-US" dirty="0" err="1"/>
              <a:t>Bacillariophyta</a:t>
            </a:r>
            <a:endParaRPr lang="en-US" dirty="0" smtClean="0">
              <a:effectLst/>
            </a:endParaRPr>
          </a:p>
          <a:p>
            <a:pPr lvl="1"/>
            <a:r>
              <a:rPr lang="en-US" dirty="0"/>
              <a:t>Phylum: </a:t>
            </a:r>
            <a:r>
              <a:rPr lang="en-US" dirty="0" err="1" smtClean="0"/>
              <a:t>Diplomonads</a:t>
            </a:r>
            <a:r>
              <a:rPr lang="en-US" dirty="0" smtClean="0"/>
              <a:t>					 </a:t>
            </a:r>
            <a:r>
              <a:rPr lang="en-US" dirty="0"/>
              <a:t>Phylum: </a:t>
            </a:r>
            <a:r>
              <a:rPr lang="en-US" dirty="0" err="1"/>
              <a:t>Phaeophyta</a:t>
            </a:r>
            <a:endParaRPr lang="en-US" dirty="0" smtClean="0">
              <a:effectLst/>
            </a:endParaRPr>
          </a:p>
          <a:p>
            <a:r>
              <a:rPr lang="en-US" dirty="0"/>
              <a:t>Kingdom: </a:t>
            </a:r>
            <a:r>
              <a:rPr lang="en-US" dirty="0" err="1" smtClean="0"/>
              <a:t>Parabasala</a:t>
            </a:r>
            <a:r>
              <a:rPr lang="en-US" dirty="0" smtClean="0"/>
              <a:t>					 </a:t>
            </a:r>
            <a:r>
              <a:rPr lang="en-US" dirty="0"/>
              <a:t>Kingdom: </a:t>
            </a:r>
            <a:r>
              <a:rPr lang="en-US" dirty="0" err="1"/>
              <a:t>Rhodophyta</a:t>
            </a:r>
            <a:r>
              <a:rPr lang="en-US" dirty="0"/>
              <a:t> </a:t>
            </a:r>
            <a:endParaRPr lang="en-US" dirty="0" smtClean="0">
              <a:effectLst/>
            </a:endParaRPr>
          </a:p>
          <a:p>
            <a:pPr lvl="1"/>
            <a:r>
              <a:rPr lang="en-US" dirty="0"/>
              <a:t>Phylum: </a:t>
            </a:r>
            <a:r>
              <a:rPr lang="en-US" dirty="0" err="1" smtClean="0"/>
              <a:t>Trichomonads</a:t>
            </a:r>
            <a:r>
              <a:rPr lang="en-US" dirty="0" smtClean="0"/>
              <a:t>					 </a:t>
            </a:r>
            <a:r>
              <a:rPr lang="en-US" dirty="0"/>
              <a:t>Phylum: </a:t>
            </a:r>
            <a:r>
              <a:rPr lang="en-US" dirty="0" err="1"/>
              <a:t>Rhodophyta</a:t>
            </a:r>
            <a:endParaRPr lang="en-US" dirty="0" smtClean="0">
              <a:effectLst/>
            </a:endParaRPr>
          </a:p>
          <a:p>
            <a:r>
              <a:rPr lang="en-US" dirty="0" err="1"/>
              <a:t>Kindgom</a:t>
            </a:r>
            <a:r>
              <a:rPr lang="en-US" dirty="0"/>
              <a:t>: </a:t>
            </a:r>
            <a:r>
              <a:rPr lang="en-US" dirty="0" err="1"/>
              <a:t>Euglenozoa</a:t>
            </a:r>
            <a:r>
              <a:rPr lang="en-US" dirty="0"/>
              <a:t> </a:t>
            </a:r>
            <a:r>
              <a:rPr lang="en-US" dirty="0" smtClean="0"/>
              <a:t>					Kingdom</a:t>
            </a:r>
            <a:r>
              <a:rPr lang="en-US" dirty="0"/>
              <a:t>: </a:t>
            </a:r>
            <a:r>
              <a:rPr lang="en-US" dirty="0" err="1"/>
              <a:t>Chlorophyta</a:t>
            </a:r>
            <a:endParaRPr lang="en-US" dirty="0" smtClean="0">
              <a:effectLst/>
            </a:endParaRPr>
          </a:p>
          <a:p>
            <a:pPr lvl="1"/>
            <a:r>
              <a:rPr lang="en-US" dirty="0"/>
              <a:t>Phylum: </a:t>
            </a:r>
            <a:r>
              <a:rPr lang="en-US" dirty="0" err="1"/>
              <a:t>Euglenoids</a:t>
            </a:r>
            <a:r>
              <a:rPr lang="en-US" dirty="0"/>
              <a:t> </a:t>
            </a:r>
            <a:r>
              <a:rPr lang="en-US" dirty="0" smtClean="0"/>
              <a:t>						Phylum</a:t>
            </a:r>
            <a:r>
              <a:rPr lang="en-US" dirty="0"/>
              <a:t>: </a:t>
            </a:r>
            <a:r>
              <a:rPr lang="en-US" dirty="0" err="1"/>
              <a:t>Chlorophyta</a:t>
            </a:r>
            <a:r>
              <a:rPr lang="en-US" dirty="0"/>
              <a:t> </a:t>
            </a:r>
            <a:endParaRPr lang="en-US" dirty="0" smtClean="0">
              <a:effectLst/>
            </a:endParaRPr>
          </a:p>
          <a:p>
            <a:pPr lvl="1"/>
            <a:r>
              <a:rPr lang="en-US" dirty="0"/>
              <a:t>Phylum: </a:t>
            </a:r>
            <a:r>
              <a:rPr lang="en-US" dirty="0" err="1"/>
              <a:t>Kinetoplastids</a:t>
            </a:r>
            <a:r>
              <a:rPr lang="en-US" dirty="0"/>
              <a:t> </a:t>
            </a:r>
            <a:r>
              <a:rPr lang="en-US" dirty="0" smtClean="0"/>
              <a:t>					Kingdom</a:t>
            </a:r>
            <a:r>
              <a:rPr lang="en-US" dirty="0"/>
              <a:t>: Mycetozoa</a:t>
            </a:r>
            <a:endParaRPr lang="en-US" dirty="0" smtClean="0">
              <a:effectLst/>
            </a:endParaRPr>
          </a:p>
          <a:p>
            <a:r>
              <a:rPr lang="en-US" dirty="0"/>
              <a:t>Kingdom: </a:t>
            </a:r>
            <a:r>
              <a:rPr lang="en-US" dirty="0" err="1"/>
              <a:t>Alveolata</a:t>
            </a:r>
            <a:r>
              <a:rPr lang="en-US" dirty="0"/>
              <a:t> Phylum: </a:t>
            </a:r>
            <a:r>
              <a:rPr lang="en-US" dirty="0" err="1"/>
              <a:t>Myxogastridia</a:t>
            </a:r>
            <a:endParaRPr lang="en-US" dirty="0" smtClean="0">
              <a:effectLst/>
            </a:endParaRPr>
          </a:p>
          <a:p>
            <a:pPr lvl="1"/>
            <a:r>
              <a:rPr lang="en-US" dirty="0"/>
              <a:t>Phylum: Dinoflagellates </a:t>
            </a:r>
            <a:r>
              <a:rPr lang="en-US" dirty="0" smtClean="0"/>
              <a:t>			</a:t>
            </a:r>
            <a:r>
              <a:rPr lang="en-US" dirty="0"/>
              <a:t>	</a:t>
            </a:r>
            <a:r>
              <a:rPr lang="en-US" dirty="0" smtClean="0"/>
              <a:t>		Phylum</a:t>
            </a:r>
            <a:r>
              <a:rPr lang="en-US" dirty="0"/>
              <a:t>: </a:t>
            </a:r>
            <a:r>
              <a:rPr lang="en-US" dirty="0" err="1"/>
              <a:t>Dictyostelida</a:t>
            </a:r>
            <a:endParaRPr lang="en-US" dirty="0" smtClean="0">
              <a:effectLst/>
            </a:endParaRPr>
          </a:p>
          <a:p>
            <a:pPr lvl="1"/>
            <a:r>
              <a:rPr lang="en-US" dirty="0"/>
              <a:t>Phylum: </a:t>
            </a:r>
            <a:r>
              <a:rPr lang="en-US" dirty="0" err="1" smtClean="0"/>
              <a:t>Apicomplexa</a:t>
            </a:r>
            <a:r>
              <a:rPr lang="en-US" dirty="0" smtClean="0"/>
              <a:t>				 	Kingdom</a:t>
            </a:r>
            <a:r>
              <a:rPr lang="en-US" dirty="0"/>
              <a:t>: Unknown</a:t>
            </a:r>
            <a:endParaRPr lang="en-US" dirty="0" smtClean="0">
              <a:effectLst/>
            </a:endParaRPr>
          </a:p>
          <a:p>
            <a:pPr lvl="1"/>
            <a:r>
              <a:rPr lang="en-US" dirty="0"/>
              <a:t>Phylum: Ciliates </a:t>
            </a:r>
            <a:r>
              <a:rPr lang="en-US" dirty="0" smtClean="0"/>
              <a:t>						Phylum</a:t>
            </a:r>
            <a:r>
              <a:rPr lang="en-US" dirty="0"/>
              <a:t>: </a:t>
            </a:r>
            <a:r>
              <a:rPr lang="en-US" dirty="0" err="1"/>
              <a:t>Rhizopoda</a:t>
            </a:r>
            <a:endParaRPr lang="en-US" dirty="0" smtClean="0">
              <a:effectLst/>
            </a:endParaRPr>
          </a:p>
          <a:p>
            <a:r>
              <a:rPr lang="en-US" dirty="0"/>
              <a:t>Kingdom: </a:t>
            </a:r>
            <a:r>
              <a:rPr lang="en-US" dirty="0" err="1"/>
              <a:t>Stramenophila</a:t>
            </a:r>
            <a:r>
              <a:rPr lang="en-US" dirty="0"/>
              <a:t> </a:t>
            </a:r>
            <a:r>
              <a:rPr lang="en-US" dirty="0" smtClean="0"/>
              <a:t>						Phylum</a:t>
            </a:r>
            <a:r>
              <a:rPr lang="en-US" dirty="0"/>
              <a:t>: </a:t>
            </a:r>
            <a:r>
              <a:rPr lang="en-US" dirty="0" err="1"/>
              <a:t>Actinopoda</a:t>
            </a:r>
            <a:endParaRPr lang="en-US" dirty="0" smtClean="0">
              <a:effectLst/>
            </a:endParaRPr>
          </a:p>
          <a:p>
            <a:pPr lvl="1"/>
            <a:r>
              <a:rPr lang="en-US" dirty="0"/>
              <a:t>Phylum: </a:t>
            </a:r>
            <a:r>
              <a:rPr lang="en-US" dirty="0" err="1" smtClean="0"/>
              <a:t>Oomycota</a:t>
            </a:r>
            <a:r>
              <a:rPr lang="en-US" dirty="0" smtClean="0"/>
              <a:t>					 	Phylum</a:t>
            </a:r>
            <a:r>
              <a:rPr lang="en-US" dirty="0"/>
              <a:t>: </a:t>
            </a:r>
            <a:r>
              <a:rPr lang="en-US" dirty="0" err="1"/>
              <a:t>Formanifieran</a:t>
            </a:r>
            <a:endParaRPr lang="en-US" dirty="0"/>
          </a:p>
        </p:txBody>
      </p:sp>
    </p:spTree>
    <p:extLst>
      <p:ext uri="{BB962C8B-B14F-4D97-AF65-F5344CB8AC3E}">
        <p14:creationId xmlns:p14="http://schemas.microsoft.com/office/powerpoint/2010/main" val="3944117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a:t>Diplomonadida</a:t>
            </a:r>
            <a:r>
              <a:rPr lang="en-US" dirty="0"/>
              <a:t> &amp; </a:t>
            </a:r>
            <a:r>
              <a:rPr lang="en-US" dirty="0" err="1" smtClean="0"/>
              <a:t>Parabasala</a:t>
            </a:r>
            <a:endParaRPr lang="en-US" dirty="0"/>
          </a:p>
        </p:txBody>
      </p:sp>
      <p:sp>
        <p:nvSpPr>
          <p:cNvPr id="3" name="Content Placeholder 2"/>
          <p:cNvSpPr>
            <a:spLocks noGrp="1"/>
          </p:cNvSpPr>
          <p:nvPr>
            <p:ph idx="1"/>
          </p:nvPr>
        </p:nvSpPr>
        <p:spPr/>
        <p:txBody>
          <a:bodyPr>
            <a:normAutofit/>
          </a:bodyPr>
          <a:lstStyle/>
          <a:p>
            <a:r>
              <a:rPr lang="en-US" sz="3600" dirty="0" smtClean="0"/>
              <a:t>These </a:t>
            </a:r>
            <a:r>
              <a:rPr lang="en-US" sz="3600" dirty="0"/>
              <a:t>kingdoms contain heterotrophic flagellates.</a:t>
            </a:r>
            <a:endParaRPr lang="en-US" sz="3600" dirty="0" smtClean="0">
              <a:effectLst/>
            </a:endParaRPr>
          </a:p>
          <a:p>
            <a:r>
              <a:rPr lang="en-US" sz="3600" dirty="0" smtClean="0"/>
              <a:t>Some </a:t>
            </a:r>
            <a:r>
              <a:rPr lang="en-US" sz="3600" dirty="0"/>
              <a:t>are parasitic, some free-living, and some symbionts</a:t>
            </a:r>
            <a:endParaRPr lang="en-US" sz="3600" dirty="0" smtClean="0">
              <a:effectLst/>
            </a:endParaRPr>
          </a:p>
          <a:p>
            <a:r>
              <a:rPr lang="en-US" sz="3600" dirty="0" smtClean="0"/>
              <a:t>Parasitic </a:t>
            </a:r>
            <a:r>
              <a:rPr lang="en-US" sz="3600" dirty="0"/>
              <a:t>forms have a complex life cycle involving 2 hosts</a:t>
            </a:r>
            <a:r>
              <a:rPr lang="en-US" sz="3600" dirty="0" smtClean="0"/>
              <a:t>.</a:t>
            </a:r>
            <a:endParaRPr lang="en-US" sz="3600" dirty="0" smtClean="0">
              <a:effectLst/>
            </a:endParaRPr>
          </a:p>
        </p:txBody>
      </p:sp>
    </p:spTree>
    <p:extLst>
      <p:ext uri="{BB962C8B-B14F-4D97-AF65-F5344CB8AC3E}">
        <p14:creationId xmlns:p14="http://schemas.microsoft.com/office/powerpoint/2010/main" val="2727095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a:t>Diplomonadida</a:t>
            </a:r>
            <a:r>
              <a:rPr lang="en-US" dirty="0"/>
              <a:t> &amp; </a:t>
            </a:r>
            <a:r>
              <a:rPr lang="en-US" dirty="0" err="1"/>
              <a:t>Parabasala</a:t>
            </a:r>
            <a:endParaRPr lang="en-US" dirty="0"/>
          </a:p>
        </p:txBody>
      </p:sp>
      <p:sp>
        <p:nvSpPr>
          <p:cNvPr id="3" name="Content Placeholder 2"/>
          <p:cNvSpPr>
            <a:spLocks noGrp="1"/>
          </p:cNvSpPr>
          <p:nvPr>
            <p:ph idx="1"/>
          </p:nvPr>
        </p:nvSpPr>
        <p:spPr/>
        <p:txBody>
          <a:bodyPr>
            <a:normAutofit/>
          </a:bodyPr>
          <a:lstStyle/>
          <a:p>
            <a:r>
              <a:rPr lang="en-US" sz="3200" dirty="0"/>
              <a:t>Symbionts are found in the guts of termites and wood roaches; these flagellates engulf and digest the wood eaten by the insect hosts. They lack mitochondria</a:t>
            </a:r>
          </a:p>
          <a:p>
            <a:pPr lvl="1"/>
            <a:r>
              <a:rPr lang="en-US" sz="2800" dirty="0"/>
              <a:t>Ex. </a:t>
            </a:r>
            <a:r>
              <a:rPr lang="en-US" sz="2800" dirty="0" err="1"/>
              <a:t>Diplomonadida</a:t>
            </a:r>
            <a:r>
              <a:rPr lang="en-US" sz="2800" dirty="0"/>
              <a:t>-Giardia-found in lakes and reservoirs and cause digest illnesses </a:t>
            </a:r>
          </a:p>
          <a:p>
            <a:pPr lvl="1"/>
            <a:r>
              <a:rPr lang="en-US" sz="2800" dirty="0" err="1"/>
              <a:t>Parabasalid-trichomanas</a:t>
            </a:r>
            <a:r>
              <a:rPr lang="en-US" sz="2800" dirty="0"/>
              <a:t> vaginalis-can be found in male or female sex organs.</a:t>
            </a:r>
          </a:p>
          <a:p>
            <a:endParaRPr lang="en-US" sz="3200" dirty="0"/>
          </a:p>
        </p:txBody>
      </p:sp>
    </p:spTree>
    <p:extLst>
      <p:ext uri="{BB962C8B-B14F-4D97-AF65-F5344CB8AC3E}">
        <p14:creationId xmlns:p14="http://schemas.microsoft.com/office/powerpoint/2010/main" val="534634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smtClean="0"/>
              <a:t>Euglenoza</a:t>
            </a:r>
            <a:endParaRPr lang="en-US" dirty="0"/>
          </a:p>
        </p:txBody>
      </p:sp>
      <p:sp>
        <p:nvSpPr>
          <p:cNvPr id="3" name="Content Placeholder 2"/>
          <p:cNvSpPr>
            <a:spLocks noGrp="1"/>
          </p:cNvSpPr>
          <p:nvPr>
            <p:ph idx="1"/>
          </p:nvPr>
        </p:nvSpPr>
        <p:spPr/>
        <p:txBody>
          <a:bodyPr>
            <a:normAutofit/>
          </a:bodyPr>
          <a:lstStyle/>
          <a:p>
            <a:r>
              <a:rPr lang="en-US" sz="3200" dirty="0" smtClean="0"/>
              <a:t>Most </a:t>
            </a:r>
            <a:r>
              <a:rPr lang="en-US" sz="3200" dirty="0"/>
              <a:t>members live in fresh water and are abundant in polluted habitats.</a:t>
            </a:r>
            <a:endParaRPr lang="en-US" sz="3200" dirty="0" smtClean="0">
              <a:effectLst/>
            </a:endParaRPr>
          </a:p>
          <a:p>
            <a:r>
              <a:rPr lang="en-US" sz="3200" dirty="0" smtClean="0"/>
              <a:t>These </a:t>
            </a:r>
            <a:r>
              <a:rPr lang="en-US" sz="3200" dirty="0"/>
              <a:t>protists have 2 flagella-one for movement and the other is specialized to detect light.</a:t>
            </a:r>
            <a:endParaRPr lang="en-US" sz="3200" dirty="0" smtClean="0">
              <a:effectLst/>
            </a:endParaRPr>
          </a:p>
          <a:p>
            <a:r>
              <a:rPr lang="en-US" sz="3200" dirty="0" smtClean="0"/>
              <a:t>Lack </a:t>
            </a:r>
            <a:r>
              <a:rPr lang="en-US" sz="3200" dirty="0"/>
              <a:t>cell walls but have elastic transparent pellicles made of protein just inside the plasma membrane.</a:t>
            </a:r>
            <a:endParaRPr lang="en-US" sz="3200" dirty="0" smtClean="0">
              <a:effectLst/>
            </a:endParaRPr>
          </a:p>
          <a:p>
            <a:r>
              <a:rPr lang="en-US" sz="3200" dirty="0" smtClean="0"/>
              <a:t>They </a:t>
            </a:r>
            <a:r>
              <a:rPr lang="en-US" sz="3200" dirty="0"/>
              <a:t>contain </a:t>
            </a:r>
            <a:r>
              <a:rPr lang="en-US" sz="3200" dirty="0" err="1"/>
              <a:t>chlorophyl</a:t>
            </a:r>
            <a:r>
              <a:rPr lang="en-US" sz="3200" dirty="0"/>
              <a:t> a, b and carotenoids</a:t>
            </a:r>
            <a:r>
              <a:rPr lang="en-US" sz="3200" dirty="0" smtClean="0"/>
              <a:t>.</a:t>
            </a:r>
            <a:endParaRPr lang="en-US" sz="3200" dirty="0" smtClean="0">
              <a:effectLst/>
            </a:endParaRPr>
          </a:p>
        </p:txBody>
      </p:sp>
    </p:spTree>
    <p:extLst>
      <p:ext uri="{BB962C8B-B14F-4D97-AF65-F5344CB8AC3E}">
        <p14:creationId xmlns:p14="http://schemas.microsoft.com/office/powerpoint/2010/main" val="2974955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a:t>Euglenoza</a:t>
            </a:r>
            <a:endParaRPr lang="en-US" dirty="0"/>
          </a:p>
        </p:txBody>
      </p:sp>
      <p:sp>
        <p:nvSpPr>
          <p:cNvPr id="3" name="Content Placeholder 2"/>
          <p:cNvSpPr>
            <a:spLocks noGrp="1"/>
          </p:cNvSpPr>
          <p:nvPr>
            <p:ph idx="1"/>
          </p:nvPr>
        </p:nvSpPr>
        <p:spPr/>
        <p:txBody>
          <a:bodyPr>
            <a:normAutofit/>
          </a:bodyPr>
          <a:lstStyle/>
          <a:p>
            <a:r>
              <a:rPr lang="en-US" sz="3600" dirty="0"/>
              <a:t>Reproduce asexually through binary fission.</a:t>
            </a:r>
          </a:p>
          <a:p>
            <a:r>
              <a:rPr lang="en-US" sz="3600" dirty="0"/>
              <a:t>Can be autotrophic or heterotrophic (</a:t>
            </a:r>
            <a:r>
              <a:rPr lang="en-US" sz="3600" dirty="0" err="1"/>
              <a:t>mixotrophic</a:t>
            </a:r>
            <a:r>
              <a:rPr lang="en-US" sz="3600" dirty="0"/>
              <a:t>)-If they are not in light their pigments fade and they become heterotrophic.</a:t>
            </a:r>
          </a:p>
          <a:p>
            <a:r>
              <a:rPr lang="en-US" sz="3600" dirty="0"/>
              <a:t>Ex. genus Trypanosoma which is found in animals and causes things such as sleeping sickness. Transferred by blood sucking insects.</a:t>
            </a:r>
          </a:p>
          <a:p>
            <a:endParaRPr lang="en-US" sz="3600" dirty="0"/>
          </a:p>
        </p:txBody>
      </p:sp>
    </p:spTree>
    <p:extLst>
      <p:ext uri="{BB962C8B-B14F-4D97-AF65-F5344CB8AC3E}">
        <p14:creationId xmlns:p14="http://schemas.microsoft.com/office/powerpoint/2010/main" val="23953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smtClean="0"/>
              <a:t>Alveolata</a:t>
            </a:r>
            <a:endParaRPr lang="en-US" dirty="0"/>
          </a:p>
        </p:txBody>
      </p:sp>
      <p:sp>
        <p:nvSpPr>
          <p:cNvPr id="3" name="Content Placeholder 2"/>
          <p:cNvSpPr>
            <a:spLocks noGrp="1"/>
          </p:cNvSpPr>
          <p:nvPr>
            <p:ph idx="1"/>
          </p:nvPr>
        </p:nvSpPr>
        <p:spPr/>
        <p:txBody>
          <a:bodyPr>
            <a:normAutofit/>
          </a:bodyPr>
          <a:lstStyle/>
          <a:p>
            <a:r>
              <a:rPr lang="en-US" sz="3200" dirty="0" smtClean="0"/>
              <a:t>Phylum </a:t>
            </a:r>
            <a:r>
              <a:rPr lang="en-US" sz="3200" dirty="0"/>
              <a:t>Dinoflagellates-2 flagella one wrapped around the middle to make a groove, the second along the length of the cell, most photosynthetic, Ancient dinoflagellates formed large oil deposits, reproduce asexually through binary fission. One </a:t>
            </a:r>
            <a:r>
              <a:rPr lang="en-US" sz="3200" dirty="0" err="1"/>
              <a:t>Gonyaulax</a:t>
            </a:r>
            <a:r>
              <a:rPr lang="en-US" sz="3200" dirty="0"/>
              <a:t> has a red pigment and poisons humans and fish, known as the red tide</a:t>
            </a:r>
            <a:r>
              <a:rPr lang="en-US" sz="3200" dirty="0" smtClean="0"/>
              <a:t>.</a:t>
            </a:r>
            <a:endParaRPr lang="en-US" sz="3200" dirty="0" smtClean="0">
              <a:effectLst/>
            </a:endParaRPr>
          </a:p>
        </p:txBody>
      </p:sp>
    </p:spTree>
    <p:extLst>
      <p:ext uri="{BB962C8B-B14F-4D97-AF65-F5344CB8AC3E}">
        <p14:creationId xmlns:p14="http://schemas.microsoft.com/office/powerpoint/2010/main" val="1872971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a:t>Alveolata</a:t>
            </a:r>
            <a:endParaRPr lang="en-US" dirty="0"/>
          </a:p>
        </p:txBody>
      </p:sp>
      <p:sp>
        <p:nvSpPr>
          <p:cNvPr id="3" name="Content Placeholder 2"/>
          <p:cNvSpPr>
            <a:spLocks noGrp="1"/>
          </p:cNvSpPr>
          <p:nvPr>
            <p:ph idx="1"/>
          </p:nvPr>
        </p:nvSpPr>
        <p:spPr/>
        <p:txBody>
          <a:bodyPr>
            <a:normAutofit/>
          </a:bodyPr>
          <a:lstStyle/>
          <a:p>
            <a:r>
              <a:rPr lang="en-US" sz="3600" dirty="0" smtClean="0"/>
              <a:t>Phylum </a:t>
            </a:r>
            <a:r>
              <a:rPr lang="en-US" sz="3600" dirty="0" err="1"/>
              <a:t>Apicomplexa</a:t>
            </a:r>
            <a:r>
              <a:rPr lang="en-US" sz="3600" dirty="0"/>
              <a:t>-all parasitic and heterotrophic. Ex. Plasmodium that causes human malaria</a:t>
            </a:r>
          </a:p>
          <a:p>
            <a:r>
              <a:rPr lang="en-US" sz="3600" dirty="0" smtClean="0"/>
              <a:t>Phylum </a:t>
            </a:r>
            <a:r>
              <a:rPr lang="en-US" sz="3600" dirty="0"/>
              <a:t>Ciliates-Have cilia all over body or in specialized areas. Body has </a:t>
            </a:r>
            <a:r>
              <a:rPr lang="en-US" sz="3600" dirty="0" err="1"/>
              <a:t>trihocysts</a:t>
            </a:r>
            <a:r>
              <a:rPr lang="en-US" sz="3600" dirty="0"/>
              <a:t> that can discharge poison. Most prey on bacteria, small animals or other protists. Ex. Paramecium</a:t>
            </a:r>
          </a:p>
          <a:p>
            <a:endParaRPr lang="en-US" sz="3600" dirty="0"/>
          </a:p>
        </p:txBody>
      </p:sp>
    </p:spTree>
    <p:extLst>
      <p:ext uri="{BB962C8B-B14F-4D97-AF65-F5344CB8AC3E}">
        <p14:creationId xmlns:p14="http://schemas.microsoft.com/office/powerpoint/2010/main" val="2272160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smtClean="0"/>
              <a:t>Stramenophila</a:t>
            </a:r>
            <a:endParaRPr lang="en-US" dirty="0"/>
          </a:p>
        </p:txBody>
      </p:sp>
      <p:sp>
        <p:nvSpPr>
          <p:cNvPr id="3" name="Content Placeholder 2"/>
          <p:cNvSpPr>
            <a:spLocks noGrp="1"/>
          </p:cNvSpPr>
          <p:nvPr>
            <p:ph idx="1"/>
          </p:nvPr>
        </p:nvSpPr>
        <p:spPr/>
        <p:txBody>
          <a:bodyPr>
            <a:normAutofit/>
          </a:bodyPr>
          <a:lstStyle/>
          <a:p>
            <a:r>
              <a:rPr lang="en-US" sz="3200" dirty="0" smtClean="0"/>
              <a:t>1</a:t>
            </a:r>
            <a:r>
              <a:rPr lang="en-US" sz="3200" dirty="0"/>
              <a:t>. Phylum </a:t>
            </a:r>
            <a:r>
              <a:rPr lang="en-US" sz="3200" dirty="0" err="1"/>
              <a:t>Bacillariophyta</a:t>
            </a:r>
            <a:r>
              <a:rPr lang="en-US" sz="3200" dirty="0"/>
              <a:t>-Diatoms found in the sea, freshwater and in wet spots on rocks, plants or wood. Have a rigid cell wall of pectin and silica glass; diatomaceous earth may be mined for commercial uses such as silver polish, toothpaste and filters.</a:t>
            </a:r>
            <a:endParaRPr lang="en-US" sz="3200" dirty="0" smtClean="0">
              <a:effectLst/>
            </a:endParaRPr>
          </a:p>
          <a:p>
            <a:r>
              <a:rPr lang="en-US" sz="3200" dirty="0"/>
              <a:t>2. Phylum </a:t>
            </a:r>
            <a:r>
              <a:rPr lang="en-US" sz="3200" dirty="0" err="1"/>
              <a:t>Oomycota</a:t>
            </a:r>
            <a:r>
              <a:rPr lang="en-US" sz="3200" dirty="0"/>
              <a:t>-resemble fungi and can reproduce sexually or asexually; Most feed off of dead decaying matter. This organism is responsible for the potato famine blight</a:t>
            </a:r>
            <a:r>
              <a:rPr lang="en-US" sz="3200" dirty="0" smtClean="0"/>
              <a:t>.</a:t>
            </a:r>
            <a:endParaRPr lang="en-US" sz="3200" dirty="0" smtClean="0">
              <a:effectLst/>
            </a:endParaRPr>
          </a:p>
        </p:txBody>
      </p:sp>
    </p:spTree>
    <p:extLst>
      <p:ext uri="{BB962C8B-B14F-4D97-AF65-F5344CB8AC3E}">
        <p14:creationId xmlns:p14="http://schemas.microsoft.com/office/powerpoint/2010/main" val="2002951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a:t>Stramenophila</a:t>
            </a:r>
            <a:endParaRPr lang="en-US" dirty="0"/>
          </a:p>
        </p:txBody>
      </p:sp>
      <p:sp>
        <p:nvSpPr>
          <p:cNvPr id="3" name="Content Placeholder 2"/>
          <p:cNvSpPr>
            <a:spLocks noGrp="1"/>
          </p:cNvSpPr>
          <p:nvPr>
            <p:ph idx="1"/>
          </p:nvPr>
        </p:nvSpPr>
        <p:spPr/>
        <p:txBody>
          <a:bodyPr>
            <a:normAutofit/>
          </a:bodyPr>
          <a:lstStyle/>
          <a:p>
            <a:r>
              <a:rPr lang="en-US" sz="3600" dirty="0" smtClean="0"/>
              <a:t>Phylum </a:t>
            </a:r>
            <a:r>
              <a:rPr lang="en-US" sz="3600" dirty="0" err="1"/>
              <a:t>Chrysophyta</a:t>
            </a:r>
            <a:r>
              <a:rPr lang="en-US" sz="3600" dirty="0"/>
              <a:t>-Golden algae-</a:t>
            </a:r>
            <a:r>
              <a:rPr lang="en-US" sz="3600" dirty="0" err="1"/>
              <a:t>biflagellated</a:t>
            </a:r>
            <a:r>
              <a:rPr lang="en-US" sz="3600" dirty="0"/>
              <a:t> and live in freshwater and marine environments. </a:t>
            </a:r>
          </a:p>
          <a:p>
            <a:r>
              <a:rPr lang="en-US" sz="3600" dirty="0" smtClean="0"/>
              <a:t>Phylum </a:t>
            </a:r>
            <a:r>
              <a:rPr lang="en-US" sz="3600" dirty="0" err="1"/>
              <a:t>Phaeophyta</a:t>
            </a:r>
            <a:r>
              <a:rPr lang="en-US" sz="3600" dirty="0"/>
              <a:t>-Brown algae-about 1500 named species</a:t>
            </a:r>
          </a:p>
          <a:p>
            <a:endParaRPr lang="en-US" sz="3600" dirty="0"/>
          </a:p>
        </p:txBody>
      </p:sp>
    </p:spTree>
    <p:extLst>
      <p:ext uri="{BB962C8B-B14F-4D97-AF65-F5344CB8AC3E}">
        <p14:creationId xmlns:p14="http://schemas.microsoft.com/office/powerpoint/2010/main" val="2461212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Linnean</a:t>
            </a:r>
            <a:r>
              <a:rPr lang="en-US" dirty="0" smtClean="0"/>
              <a:t> Classification</a:t>
            </a:r>
            <a:endParaRPr lang="en-US" dirty="0"/>
          </a:p>
        </p:txBody>
      </p:sp>
      <p:sp>
        <p:nvSpPr>
          <p:cNvPr id="3" name="Content Placeholder 2"/>
          <p:cNvSpPr>
            <a:spLocks noGrp="1"/>
          </p:cNvSpPr>
          <p:nvPr>
            <p:ph idx="1"/>
          </p:nvPr>
        </p:nvSpPr>
        <p:spPr/>
        <p:txBody>
          <a:bodyPr>
            <a:normAutofit/>
          </a:bodyPr>
          <a:lstStyle/>
          <a:p>
            <a:r>
              <a:rPr lang="en-US" sz="3600" dirty="0"/>
              <a:t>He used </a:t>
            </a:r>
            <a:r>
              <a:rPr lang="en-US" sz="3600" dirty="0" err="1"/>
              <a:t>latin</a:t>
            </a:r>
            <a:r>
              <a:rPr lang="en-US" sz="3600" dirty="0"/>
              <a:t> to give each organism two names known as binomial nomenclature. He used Latin for these names because:</a:t>
            </a:r>
          </a:p>
          <a:p>
            <a:pPr lvl="1"/>
            <a:r>
              <a:rPr lang="en-US" sz="3200" dirty="0"/>
              <a:t>Latin is not commonly spoken and therefore not likely to change meanings.</a:t>
            </a:r>
          </a:p>
          <a:p>
            <a:pPr lvl="1"/>
            <a:r>
              <a:rPr lang="en-US" sz="3200" dirty="0"/>
              <a:t>Latin forms the root of many words in a number of languages.</a:t>
            </a:r>
          </a:p>
          <a:p>
            <a:endParaRPr lang="en-US" sz="3600" dirty="0"/>
          </a:p>
        </p:txBody>
      </p:sp>
    </p:spTree>
    <p:extLst>
      <p:ext uri="{BB962C8B-B14F-4D97-AF65-F5344CB8AC3E}">
        <p14:creationId xmlns:p14="http://schemas.microsoft.com/office/powerpoint/2010/main" val="1945352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Kingdom/Phylum Rhodophyta-Red </a:t>
            </a:r>
            <a:r>
              <a:rPr lang="en-US" dirty="0" smtClean="0"/>
              <a:t>algae</a:t>
            </a:r>
            <a:endParaRPr lang="en-US" dirty="0"/>
          </a:p>
        </p:txBody>
      </p:sp>
      <p:sp>
        <p:nvSpPr>
          <p:cNvPr id="3" name="Content Placeholder 2"/>
          <p:cNvSpPr>
            <a:spLocks noGrp="1"/>
          </p:cNvSpPr>
          <p:nvPr>
            <p:ph idx="1"/>
          </p:nvPr>
        </p:nvSpPr>
        <p:spPr/>
        <p:txBody>
          <a:bodyPr>
            <a:noAutofit/>
          </a:bodyPr>
          <a:lstStyle/>
          <a:p>
            <a:r>
              <a:rPr lang="en-US" sz="3200" dirty="0" smtClean="0"/>
              <a:t>4000 </a:t>
            </a:r>
            <a:r>
              <a:rPr lang="en-US" sz="3200" dirty="0"/>
              <a:t>species of seaweed and a few freshwater species</a:t>
            </a:r>
            <a:endParaRPr lang="en-US" sz="3200" dirty="0" smtClean="0">
              <a:effectLst/>
            </a:endParaRPr>
          </a:p>
          <a:p>
            <a:r>
              <a:rPr lang="en-US" sz="3200" dirty="0" smtClean="0"/>
              <a:t>Red </a:t>
            </a:r>
            <a:r>
              <a:rPr lang="en-US" sz="3200" dirty="0"/>
              <a:t>algae absorb blue light which has the greatest penetration in water. </a:t>
            </a:r>
            <a:endParaRPr lang="en-US" sz="3200" dirty="0" smtClean="0">
              <a:effectLst/>
            </a:endParaRPr>
          </a:p>
          <a:p>
            <a:r>
              <a:rPr lang="en-US" sz="3200" dirty="0" smtClean="0"/>
              <a:t>Some </a:t>
            </a:r>
            <a:r>
              <a:rPr lang="en-US" sz="3200" dirty="0"/>
              <a:t>red algae are black or green </a:t>
            </a:r>
            <a:endParaRPr lang="en-US" sz="3200" dirty="0" smtClean="0">
              <a:effectLst/>
            </a:endParaRPr>
          </a:p>
          <a:p>
            <a:r>
              <a:rPr lang="en-US" sz="3200" dirty="0" smtClean="0"/>
              <a:t>Produce </a:t>
            </a:r>
            <a:r>
              <a:rPr lang="en-US" sz="3200" dirty="0"/>
              <a:t>agar-agar which is used to thicken soups</a:t>
            </a:r>
            <a:endParaRPr lang="en-US" sz="3200" dirty="0" smtClean="0">
              <a:effectLst/>
            </a:endParaRPr>
          </a:p>
          <a:p>
            <a:r>
              <a:rPr lang="en-US" sz="3200" dirty="0" smtClean="0"/>
              <a:t>Irish </a:t>
            </a:r>
            <a:r>
              <a:rPr lang="en-US" sz="3200" dirty="0"/>
              <a:t>moss, a red alga, produce carrageenan which is a thickening agent in ice cream. It is non-caloric and contains no fat.</a:t>
            </a:r>
          </a:p>
        </p:txBody>
      </p:sp>
    </p:spTree>
    <p:extLst>
      <p:ext uri="{BB962C8B-B14F-4D97-AF65-F5344CB8AC3E}">
        <p14:creationId xmlns:p14="http://schemas.microsoft.com/office/powerpoint/2010/main" val="1807902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err="1"/>
              <a:t>Chlorophyta</a:t>
            </a:r>
            <a:r>
              <a:rPr lang="en-US" dirty="0"/>
              <a:t>: Green </a:t>
            </a:r>
            <a:r>
              <a:rPr lang="en-US" dirty="0" smtClean="0"/>
              <a:t>Algae</a:t>
            </a:r>
            <a:endParaRPr lang="en-US" dirty="0"/>
          </a:p>
        </p:txBody>
      </p:sp>
      <p:sp>
        <p:nvSpPr>
          <p:cNvPr id="3" name="Content Placeholder 2"/>
          <p:cNvSpPr>
            <a:spLocks noGrp="1"/>
          </p:cNvSpPr>
          <p:nvPr>
            <p:ph idx="1"/>
          </p:nvPr>
        </p:nvSpPr>
        <p:spPr/>
        <p:txBody>
          <a:bodyPr>
            <a:normAutofit/>
          </a:bodyPr>
          <a:lstStyle/>
          <a:p>
            <a:r>
              <a:rPr lang="en-US" sz="2800" dirty="0" smtClean="0"/>
              <a:t>7000 </a:t>
            </a:r>
            <a:r>
              <a:rPr lang="en-US" sz="2800" dirty="0"/>
              <a:t>named species</a:t>
            </a:r>
            <a:endParaRPr lang="en-US" sz="2800" dirty="0" smtClean="0">
              <a:effectLst/>
            </a:endParaRPr>
          </a:p>
          <a:p>
            <a:r>
              <a:rPr lang="en-US" sz="2800" dirty="0" smtClean="0"/>
              <a:t>most </a:t>
            </a:r>
            <a:r>
              <a:rPr lang="en-US" sz="2800" dirty="0"/>
              <a:t>are fresh water forms, with a few marine species</a:t>
            </a:r>
            <a:endParaRPr lang="en-US" sz="2800" dirty="0" smtClean="0">
              <a:effectLst/>
            </a:endParaRPr>
          </a:p>
          <a:p>
            <a:r>
              <a:rPr lang="en-US" sz="2800" dirty="0" smtClean="0"/>
              <a:t>can </a:t>
            </a:r>
            <a:r>
              <a:rPr lang="en-US" sz="2800" dirty="0"/>
              <a:t>be unicellular or multicellular</a:t>
            </a:r>
            <a:endParaRPr lang="en-US" sz="2800" dirty="0" smtClean="0">
              <a:effectLst/>
            </a:endParaRPr>
          </a:p>
          <a:p>
            <a:r>
              <a:rPr lang="en-US" sz="2800" dirty="0" smtClean="0"/>
              <a:t>some </a:t>
            </a:r>
            <a:r>
              <a:rPr lang="en-US" sz="2800" dirty="0"/>
              <a:t>sexual some asexual</a:t>
            </a:r>
            <a:endParaRPr lang="en-US" sz="2800" dirty="0" smtClean="0">
              <a:effectLst/>
            </a:endParaRPr>
          </a:p>
          <a:p>
            <a:r>
              <a:rPr lang="en-US" sz="2800" dirty="0" smtClean="0"/>
              <a:t>various </a:t>
            </a:r>
            <a:r>
              <a:rPr lang="en-US" sz="2800" dirty="0"/>
              <a:t>species live as plankton</a:t>
            </a:r>
            <a:endParaRPr lang="en-US" sz="2800" dirty="0" smtClean="0">
              <a:effectLst/>
            </a:endParaRPr>
          </a:p>
          <a:p>
            <a:r>
              <a:rPr lang="en-US" sz="2800" dirty="0" smtClean="0"/>
              <a:t>many </a:t>
            </a:r>
            <a:r>
              <a:rPr lang="en-US" sz="2800" dirty="0"/>
              <a:t>are photosynthetic</a:t>
            </a:r>
            <a:endParaRPr lang="en-US" sz="2800" dirty="0" smtClean="0">
              <a:effectLst/>
            </a:endParaRPr>
          </a:p>
          <a:p>
            <a:r>
              <a:rPr lang="en-US" sz="2800" dirty="0"/>
              <a:t>Ex. </a:t>
            </a:r>
            <a:r>
              <a:rPr lang="en-US" sz="2800" dirty="0" err="1"/>
              <a:t>Volvox</a:t>
            </a:r>
            <a:endParaRPr lang="en-US" sz="2800" dirty="0"/>
          </a:p>
        </p:txBody>
      </p:sp>
    </p:spTree>
    <p:extLst>
      <p:ext uri="{BB962C8B-B14F-4D97-AF65-F5344CB8AC3E}">
        <p14:creationId xmlns:p14="http://schemas.microsoft.com/office/powerpoint/2010/main" val="3045339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Mycetozoa: Slime </a:t>
            </a:r>
            <a:r>
              <a:rPr lang="en-US" dirty="0" smtClean="0"/>
              <a:t>molds</a:t>
            </a:r>
            <a:endParaRPr lang="en-US" dirty="0"/>
          </a:p>
        </p:txBody>
      </p:sp>
      <p:sp>
        <p:nvSpPr>
          <p:cNvPr id="3" name="Content Placeholder 2"/>
          <p:cNvSpPr>
            <a:spLocks noGrp="1"/>
          </p:cNvSpPr>
          <p:nvPr>
            <p:ph idx="1"/>
          </p:nvPr>
        </p:nvSpPr>
        <p:spPr/>
        <p:txBody>
          <a:bodyPr>
            <a:normAutofit/>
          </a:bodyPr>
          <a:lstStyle/>
          <a:p>
            <a:r>
              <a:rPr lang="en-US" sz="3600" dirty="0" smtClean="0"/>
              <a:t>Superficially </a:t>
            </a:r>
            <a:r>
              <a:rPr lang="en-US" sz="3600" dirty="0"/>
              <a:t>resemble fungi due to convergent evolution. They do have flagellated reproductive cells that fungi do not have, and their cell wall is not made of chitin. </a:t>
            </a:r>
          </a:p>
        </p:txBody>
      </p:sp>
    </p:spTree>
    <p:extLst>
      <p:ext uri="{BB962C8B-B14F-4D97-AF65-F5344CB8AC3E}">
        <p14:creationId xmlns:p14="http://schemas.microsoft.com/office/powerpoint/2010/main" val="861919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Kingdom </a:t>
            </a:r>
            <a:r>
              <a:rPr lang="en-US" dirty="0" smtClean="0"/>
              <a:t>Unknown</a:t>
            </a:r>
            <a:endParaRPr lang="en-US" dirty="0"/>
          </a:p>
        </p:txBody>
      </p:sp>
      <p:sp>
        <p:nvSpPr>
          <p:cNvPr id="3" name="Content Placeholder 2"/>
          <p:cNvSpPr>
            <a:spLocks noGrp="1"/>
          </p:cNvSpPr>
          <p:nvPr>
            <p:ph idx="1"/>
          </p:nvPr>
        </p:nvSpPr>
        <p:spPr/>
        <p:txBody>
          <a:bodyPr>
            <a:normAutofit/>
          </a:bodyPr>
          <a:lstStyle/>
          <a:p>
            <a:r>
              <a:rPr lang="en-US" sz="3200" dirty="0" smtClean="0"/>
              <a:t>Phylum </a:t>
            </a:r>
            <a:r>
              <a:rPr lang="en-US" sz="3200" dirty="0" err="1"/>
              <a:t>Rhizopods</a:t>
            </a:r>
            <a:r>
              <a:rPr lang="en-US" sz="3200" dirty="0"/>
              <a:t>-move and engulf prey with pseudopodia. Ex. Amoebas</a:t>
            </a:r>
            <a:endParaRPr lang="en-US" sz="3200" dirty="0" smtClean="0">
              <a:effectLst/>
            </a:endParaRPr>
          </a:p>
          <a:p>
            <a:r>
              <a:rPr lang="en-US" sz="3200" dirty="0" smtClean="0"/>
              <a:t>Phylum </a:t>
            </a:r>
            <a:r>
              <a:rPr lang="en-US" sz="3200" dirty="0" err="1"/>
              <a:t>Foraminiferans</a:t>
            </a:r>
            <a:r>
              <a:rPr lang="en-US" sz="3200" dirty="0"/>
              <a:t>-Inhabit warm oceans and secrete shells made of calcium carbonate containing many holes. Through the holes they extend their pseudopodia and trap food. When they die they sink to the bottom and form limestone</a:t>
            </a:r>
            <a:r>
              <a:rPr lang="en-US" sz="3200" dirty="0" smtClean="0"/>
              <a:t>.</a:t>
            </a:r>
            <a:endParaRPr lang="en-US" sz="3200" dirty="0" smtClean="0">
              <a:effectLst/>
            </a:endParaRPr>
          </a:p>
        </p:txBody>
      </p:sp>
    </p:spTree>
    <p:extLst>
      <p:ext uri="{BB962C8B-B14F-4D97-AF65-F5344CB8AC3E}">
        <p14:creationId xmlns:p14="http://schemas.microsoft.com/office/powerpoint/2010/main" val="2936287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Unknown</a:t>
            </a:r>
            <a:endParaRPr lang="en-US" dirty="0"/>
          </a:p>
        </p:txBody>
      </p:sp>
      <p:sp>
        <p:nvSpPr>
          <p:cNvPr id="3" name="Content Placeholder 2"/>
          <p:cNvSpPr>
            <a:spLocks noGrp="1"/>
          </p:cNvSpPr>
          <p:nvPr>
            <p:ph idx="1"/>
          </p:nvPr>
        </p:nvSpPr>
        <p:spPr/>
        <p:txBody>
          <a:bodyPr>
            <a:normAutofit/>
          </a:bodyPr>
          <a:lstStyle/>
          <a:p>
            <a:r>
              <a:rPr lang="en-US" sz="3200" dirty="0" smtClean="0"/>
              <a:t>Phylum </a:t>
            </a:r>
            <a:r>
              <a:rPr lang="en-US" sz="3200" dirty="0" err="1"/>
              <a:t>Actinopods</a:t>
            </a:r>
            <a:r>
              <a:rPr lang="en-US" sz="3200" dirty="0"/>
              <a:t>-Radiolarians &amp; Heliozoans</a:t>
            </a:r>
          </a:p>
          <a:p>
            <a:pPr lvl="1"/>
            <a:r>
              <a:rPr lang="en-US" sz="3000" dirty="0"/>
              <a:t>Radiolarians-secrete elaborate outer shells and extend pseudopodia out, capture food and then bring into shell.</a:t>
            </a:r>
          </a:p>
          <a:p>
            <a:pPr lvl="1"/>
            <a:r>
              <a:rPr lang="en-US" sz="3000" dirty="0"/>
              <a:t>Heliozoans-AKA sun animals-May be free or attached to a stalk. </a:t>
            </a:r>
          </a:p>
          <a:p>
            <a:endParaRPr lang="en-US" sz="3200" dirty="0"/>
          </a:p>
        </p:txBody>
      </p:sp>
    </p:spTree>
    <p:extLst>
      <p:ext uri="{BB962C8B-B14F-4D97-AF65-F5344CB8AC3E}">
        <p14:creationId xmlns:p14="http://schemas.microsoft.com/office/powerpoint/2010/main" val="4137358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Fungi</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303544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Some fungi cause disease:</a:t>
            </a:r>
            <a:endParaRPr lang="en-US" sz="3600" dirty="0" smtClean="0">
              <a:effectLst/>
            </a:endParaRPr>
          </a:p>
          <a:p>
            <a:pPr lvl="1"/>
            <a:r>
              <a:rPr lang="en-US" sz="3200" dirty="0" smtClean="0"/>
              <a:t>Ascomycete </a:t>
            </a:r>
            <a:r>
              <a:rPr lang="en-US" sz="3200" dirty="0"/>
              <a:t>causes Dutch elm disease</a:t>
            </a:r>
            <a:endParaRPr lang="en-US" sz="3200" dirty="0" smtClean="0">
              <a:effectLst/>
            </a:endParaRPr>
          </a:p>
          <a:p>
            <a:pPr lvl="1"/>
            <a:r>
              <a:rPr lang="en-US" sz="3200" dirty="0" smtClean="0"/>
              <a:t>Aspergillus </a:t>
            </a:r>
            <a:r>
              <a:rPr lang="en-US" sz="3200" dirty="0"/>
              <a:t>can contaminate grain or peanuts and can produce a toxin that is carcinogenic.</a:t>
            </a:r>
            <a:endParaRPr lang="en-US" sz="3200" dirty="0" smtClean="0">
              <a:effectLst/>
            </a:endParaRPr>
          </a:p>
          <a:p>
            <a:r>
              <a:rPr lang="en-US" sz="3600" dirty="0" smtClean="0"/>
              <a:t>Most </a:t>
            </a:r>
            <a:r>
              <a:rPr lang="en-US" sz="3600" dirty="0"/>
              <a:t>fungi names end in </a:t>
            </a:r>
            <a:r>
              <a:rPr lang="en-US" sz="3600" dirty="0" err="1"/>
              <a:t>mycota</a:t>
            </a:r>
            <a:r>
              <a:rPr lang="en-US" sz="3600" dirty="0"/>
              <a:t> or </a:t>
            </a:r>
            <a:r>
              <a:rPr lang="en-US" sz="3600" dirty="0" err="1"/>
              <a:t>mycetes</a:t>
            </a:r>
            <a:r>
              <a:rPr lang="en-US" sz="3600" dirty="0"/>
              <a:t> which means fungus. </a:t>
            </a:r>
            <a:endParaRPr lang="en-US" sz="3600" dirty="0" smtClean="0">
              <a:effectLst/>
            </a:endParaRPr>
          </a:p>
        </p:txBody>
      </p:sp>
    </p:spTree>
    <p:extLst>
      <p:ext uri="{BB962C8B-B14F-4D97-AF65-F5344CB8AC3E}">
        <p14:creationId xmlns:p14="http://schemas.microsoft.com/office/powerpoint/2010/main" val="3645920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a:t>
            </a:r>
            <a:r>
              <a:rPr lang="en-US" dirty="0" smtClean="0"/>
              <a:t>fungus</a:t>
            </a:r>
            <a:endParaRPr lang="en-US" dirty="0"/>
          </a:p>
        </p:txBody>
      </p:sp>
      <p:sp>
        <p:nvSpPr>
          <p:cNvPr id="3" name="Content Placeholder 2"/>
          <p:cNvSpPr>
            <a:spLocks noGrp="1"/>
          </p:cNvSpPr>
          <p:nvPr>
            <p:ph idx="1"/>
          </p:nvPr>
        </p:nvSpPr>
        <p:spPr/>
        <p:txBody>
          <a:bodyPr>
            <a:normAutofit/>
          </a:bodyPr>
          <a:lstStyle/>
          <a:p>
            <a:r>
              <a:rPr lang="en-US" sz="3200" dirty="0" smtClean="0"/>
              <a:t>Mycelium-body </a:t>
            </a:r>
            <a:r>
              <a:rPr lang="en-US" sz="3200" dirty="0"/>
              <a:t>of the fungus</a:t>
            </a:r>
          </a:p>
          <a:p>
            <a:r>
              <a:rPr lang="en-US" sz="3200" dirty="0" smtClean="0"/>
              <a:t>Hyphae </a:t>
            </a:r>
            <a:r>
              <a:rPr lang="en-US" sz="3200" dirty="0"/>
              <a:t>(hypha singular)-thread-like structures that make-up the mycelium.</a:t>
            </a:r>
          </a:p>
          <a:p>
            <a:pPr lvl="1"/>
            <a:r>
              <a:rPr lang="en-US" sz="2800" dirty="0" smtClean="0"/>
              <a:t>Septate </a:t>
            </a:r>
            <a:r>
              <a:rPr lang="en-US" sz="2800" dirty="0"/>
              <a:t>hyphae-are tubular with one nucleus per cell.</a:t>
            </a:r>
          </a:p>
          <a:p>
            <a:pPr lvl="1"/>
            <a:r>
              <a:rPr lang="en-US" sz="2800" dirty="0" err="1" smtClean="0"/>
              <a:t>Coenocytic</a:t>
            </a:r>
            <a:r>
              <a:rPr lang="en-US" sz="2800" dirty="0" smtClean="0"/>
              <a:t> </a:t>
            </a:r>
            <a:r>
              <a:rPr lang="en-US" sz="2800" dirty="0"/>
              <a:t>hyphae have no cell wall separating the nucleus and have a continuous cytoplasmic mass.</a:t>
            </a:r>
          </a:p>
        </p:txBody>
      </p:sp>
    </p:spTree>
    <p:extLst>
      <p:ext uri="{BB962C8B-B14F-4D97-AF65-F5344CB8AC3E}">
        <p14:creationId xmlns:p14="http://schemas.microsoft.com/office/powerpoint/2010/main" val="1250114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Hyphae</a:t>
            </a:r>
            <a:endParaRPr lang="en-US" dirty="0"/>
          </a:p>
        </p:txBody>
      </p:sp>
      <p:pic>
        <p:nvPicPr>
          <p:cNvPr id="1026" name="Picture 2" descr="Image result for septate hyph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5223" y="1892236"/>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80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Fungi</a:t>
            </a:r>
            <a:endParaRPr lang="en-US" dirty="0"/>
          </a:p>
        </p:txBody>
      </p:sp>
      <p:sp>
        <p:nvSpPr>
          <p:cNvPr id="3" name="Content Placeholder 2"/>
          <p:cNvSpPr>
            <a:spLocks noGrp="1"/>
          </p:cNvSpPr>
          <p:nvPr>
            <p:ph idx="1"/>
          </p:nvPr>
        </p:nvSpPr>
        <p:spPr/>
        <p:txBody>
          <a:bodyPr>
            <a:normAutofit/>
          </a:bodyPr>
          <a:lstStyle/>
          <a:p>
            <a:r>
              <a:rPr lang="en-US" sz="3200" dirty="0"/>
              <a:t>Have a cell wall made of chitin (a carbohydrate that also makes up insects exoskeleton).</a:t>
            </a:r>
            <a:endParaRPr lang="en-US" sz="3200" dirty="0" smtClean="0">
              <a:effectLst/>
            </a:endParaRPr>
          </a:p>
          <a:p>
            <a:r>
              <a:rPr lang="en-US" sz="3200" dirty="0" smtClean="0"/>
              <a:t>The </a:t>
            </a:r>
            <a:r>
              <a:rPr lang="en-US" sz="3200" dirty="0"/>
              <a:t>mycelium is the feeding structure that secretes digestive enzymes and absorbs the products. The mycelium is the result of usually only one spore. The growth occurs at the tips of the hyphae</a:t>
            </a:r>
            <a:r>
              <a:rPr lang="en-US" sz="3200" dirty="0" smtClean="0"/>
              <a:t>.</a:t>
            </a:r>
            <a:endParaRPr lang="en-US" sz="3200" dirty="0" smtClean="0">
              <a:effectLst/>
            </a:endParaRPr>
          </a:p>
        </p:txBody>
      </p:sp>
    </p:spTree>
    <p:extLst>
      <p:ext uri="{BB962C8B-B14F-4D97-AF65-F5344CB8AC3E}">
        <p14:creationId xmlns:p14="http://schemas.microsoft.com/office/powerpoint/2010/main" val="167825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Linnean</a:t>
            </a:r>
            <a:r>
              <a:rPr lang="en-US" dirty="0" smtClean="0"/>
              <a:t> Classification</a:t>
            </a:r>
            <a:endParaRPr lang="en-US" dirty="0"/>
          </a:p>
        </p:txBody>
      </p:sp>
      <p:sp>
        <p:nvSpPr>
          <p:cNvPr id="3" name="Content Placeholder 2"/>
          <p:cNvSpPr>
            <a:spLocks noGrp="1"/>
          </p:cNvSpPr>
          <p:nvPr>
            <p:ph idx="1"/>
          </p:nvPr>
        </p:nvSpPr>
        <p:spPr/>
        <p:txBody>
          <a:bodyPr>
            <a:normAutofit/>
          </a:bodyPr>
          <a:lstStyle/>
          <a:p>
            <a:r>
              <a:rPr lang="en-US" sz="2800" dirty="0"/>
              <a:t>His category system from largest to smallest is:</a:t>
            </a:r>
            <a:endParaRPr lang="en-US" sz="2800" dirty="0" smtClean="0">
              <a:effectLst/>
            </a:endParaRPr>
          </a:p>
          <a:p>
            <a:pPr lvl="1"/>
            <a:r>
              <a:rPr lang="en-US" sz="2400" dirty="0" smtClean="0"/>
              <a:t>Domain</a:t>
            </a:r>
            <a:endParaRPr lang="en-US" sz="2400" dirty="0" smtClean="0">
              <a:effectLst/>
            </a:endParaRPr>
          </a:p>
          <a:p>
            <a:pPr lvl="1"/>
            <a:r>
              <a:rPr lang="en-US" sz="2400" dirty="0"/>
              <a:t>Kingdom</a:t>
            </a:r>
            <a:endParaRPr lang="en-US" sz="2400" dirty="0" smtClean="0">
              <a:effectLst/>
            </a:endParaRPr>
          </a:p>
          <a:p>
            <a:pPr lvl="1"/>
            <a:r>
              <a:rPr lang="en-US" sz="2400" dirty="0"/>
              <a:t>Phylum</a:t>
            </a:r>
            <a:endParaRPr lang="en-US" sz="2400" dirty="0" smtClean="0">
              <a:effectLst/>
            </a:endParaRPr>
          </a:p>
          <a:p>
            <a:pPr lvl="1"/>
            <a:r>
              <a:rPr lang="en-US" sz="2400" dirty="0"/>
              <a:t>Class</a:t>
            </a:r>
            <a:endParaRPr lang="en-US" sz="2400" dirty="0" smtClean="0">
              <a:effectLst/>
            </a:endParaRPr>
          </a:p>
          <a:p>
            <a:pPr lvl="1"/>
            <a:r>
              <a:rPr lang="en-US" sz="2400" dirty="0"/>
              <a:t>Order</a:t>
            </a:r>
            <a:endParaRPr lang="en-US" sz="2400" dirty="0" smtClean="0">
              <a:effectLst/>
            </a:endParaRPr>
          </a:p>
          <a:p>
            <a:pPr lvl="1"/>
            <a:r>
              <a:rPr lang="en-US" sz="2400" dirty="0"/>
              <a:t>Family </a:t>
            </a:r>
            <a:endParaRPr lang="en-US" sz="2400" dirty="0" smtClean="0">
              <a:effectLst/>
            </a:endParaRPr>
          </a:p>
          <a:p>
            <a:pPr lvl="1"/>
            <a:r>
              <a:rPr lang="en-US" sz="2400" dirty="0"/>
              <a:t>Genus </a:t>
            </a:r>
            <a:endParaRPr lang="en-US" sz="2400" dirty="0" smtClean="0">
              <a:effectLst/>
            </a:endParaRPr>
          </a:p>
          <a:p>
            <a:pPr lvl="1"/>
            <a:r>
              <a:rPr lang="en-US" sz="2400" dirty="0" smtClean="0"/>
              <a:t>Species</a:t>
            </a:r>
            <a:endParaRPr lang="en-US" sz="2400" dirty="0" smtClean="0">
              <a:effectLst/>
            </a:endParaRPr>
          </a:p>
        </p:txBody>
      </p:sp>
    </p:spTree>
    <p:extLst>
      <p:ext uri="{BB962C8B-B14F-4D97-AF65-F5344CB8AC3E}">
        <p14:creationId xmlns:p14="http://schemas.microsoft.com/office/powerpoint/2010/main" val="1317405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Fungi</a:t>
            </a:r>
          </a:p>
        </p:txBody>
      </p:sp>
      <p:sp>
        <p:nvSpPr>
          <p:cNvPr id="3" name="Content Placeholder 2"/>
          <p:cNvSpPr>
            <a:spLocks noGrp="1"/>
          </p:cNvSpPr>
          <p:nvPr>
            <p:ph idx="1"/>
          </p:nvPr>
        </p:nvSpPr>
        <p:spPr/>
        <p:txBody>
          <a:bodyPr>
            <a:normAutofit/>
          </a:bodyPr>
          <a:lstStyle/>
          <a:p>
            <a:r>
              <a:rPr lang="en-US" sz="3600" dirty="0"/>
              <a:t>Parasitic fungi also have a specialized hyphae called a </a:t>
            </a:r>
            <a:r>
              <a:rPr lang="en-US" sz="3600" dirty="0" err="1"/>
              <a:t>haustoria</a:t>
            </a:r>
            <a:r>
              <a:rPr lang="en-US" sz="3600" dirty="0"/>
              <a:t> which have nutrient absorbing tips that can penetrate the host. </a:t>
            </a:r>
          </a:p>
          <a:p>
            <a:r>
              <a:rPr lang="en-US" sz="3600" dirty="0"/>
              <a:t>Most fungi reproduce asexually using spores. These are tiny and can survive long periods of drought and extreme temperature. They can also reproduce sexually at times. </a:t>
            </a:r>
          </a:p>
          <a:p>
            <a:endParaRPr lang="en-US" sz="3600" dirty="0"/>
          </a:p>
        </p:txBody>
      </p:sp>
    </p:spTree>
    <p:extLst>
      <p:ext uri="{BB962C8B-B14F-4D97-AF65-F5344CB8AC3E}">
        <p14:creationId xmlns:p14="http://schemas.microsoft.com/office/powerpoint/2010/main" val="638046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Fungi</a:t>
            </a:r>
            <a:endParaRPr lang="en-US" dirty="0"/>
          </a:p>
        </p:txBody>
      </p:sp>
      <p:sp>
        <p:nvSpPr>
          <p:cNvPr id="3" name="Content Placeholder 2"/>
          <p:cNvSpPr>
            <a:spLocks noGrp="1"/>
          </p:cNvSpPr>
          <p:nvPr>
            <p:ph idx="1"/>
          </p:nvPr>
        </p:nvSpPr>
        <p:spPr/>
        <p:txBody>
          <a:bodyPr>
            <a:normAutofit/>
          </a:bodyPr>
          <a:lstStyle/>
          <a:p>
            <a:r>
              <a:rPr lang="en-US" sz="3600" dirty="0" err="1" smtClean="0"/>
              <a:t>Chytridiomycota</a:t>
            </a:r>
            <a:r>
              <a:rPr lang="en-US" sz="3600" dirty="0" smtClean="0"/>
              <a:t>-organisms </a:t>
            </a:r>
            <a:r>
              <a:rPr lang="en-US" sz="3600" dirty="0"/>
              <a:t>that are believed to be the link </a:t>
            </a:r>
            <a:r>
              <a:rPr lang="en-US" sz="3600" dirty="0" smtClean="0"/>
              <a:t>between </a:t>
            </a:r>
            <a:r>
              <a:rPr lang="en-US" sz="3600" dirty="0"/>
              <a:t>protists and fungi. </a:t>
            </a:r>
            <a:endParaRPr lang="en-US" sz="3600" dirty="0" smtClean="0">
              <a:effectLst/>
            </a:endParaRPr>
          </a:p>
          <a:p>
            <a:pPr lvl="1"/>
            <a:r>
              <a:rPr lang="en-US" sz="3200" dirty="0" smtClean="0"/>
              <a:t>mainly </a:t>
            </a:r>
            <a:r>
              <a:rPr lang="en-US" sz="3200" dirty="0"/>
              <a:t>aquatic</a:t>
            </a:r>
            <a:endParaRPr lang="en-US" sz="3200" dirty="0" smtClean="0">
              <a:effectLst/>
            </a:endParaRPr>
          </a:p>
          <a:p>
            <a:pPr lvl="1"/>
            <a:r>
              <a:rPr lang="en-US" sz="3200" dirty="0" smtClean="0"/>
              <a:t>some </a:t>
            </a:r>
            <a:r>
              <a:rPr lang="en-US" sz="3200" dirty="0"/>
              <a:t>are saprobes, while other parasitize protists, plants and aquatic invertebrates. </a:t>
            </a:r>
            <a:endParaRPr lang="en-US" sz="3200" dirty="0" smtClean="0">
              <a:effectLst/>
            </a:endParaRPr>
          </a:p>
          <a:p>
            <a:pPr lvl="1"/>
            <a:r>
              <a:rPr lang="en-US" sz="3200" dirty="0" smtClean="0"/>
              <a:t>have </a:t>
            </a:r>
            <a:r>
              <a:rPr lang="en-US" sz="3200" dirty="0"/>
              <a:t>chitin cell walls and have </a:t>
            </a:r>
            <a:r>
              <a:rPr lang="en-US" sz="3200" dirty="0" err="1"/>
              <a:t>coenocytic</a:t>
            </a:r>
            <a:r>
              <a:rPr lang="en-US" sz="3200" dirty="0"/>
              <a:t> hyphae</a:t>
            </a:r>
          </a:p>
        </p:txBody>
      </p:sp>
    </p:spTree>
    <p:extLst>
      <p:ext uri="{BB962C8B-B14F-4D97-AF65-F5344CB8AC3E}">
        <p14:creationId xmlns:p14="http://schemas.microsoft.com/office/powerpoint/2010/main" val="2068224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Chytridiomycota</a:t>
            </a:r>
            <a:endParaRPr lang="en-US" dirty="0"/>
          </a:p>
        </p:txBody>
      </p:sp>
      <p:pic>
        <p:nvPicPr>
          <p:cNvPr id="1026" name="Picture 2" descr="http://www.ucmp.berkeley.edu/fungi/allomyces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654" y="2347594"/>
            <a:ext cx="7144385" cy="391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49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Fungi</a:t>
            </a:r>
          </a:p>
        </p:txBody>
      </p:sp>
      <p:sp>
        <p:nvSpPr>
          <p:cNvPr id="3" name="Content Placeholder 2"/>
          <p:cNvSpPr>
            <a:spLocks noGrp="1"/>
          </p:cNvSpPr>
          <p:nvPr>
            <p:ph idx="1"/>
          </p:nvPr>
        </p:nvSpPr>
        <p:spPr/>
        <p:txBody>
          <a:bodyPr>
            <a:normAutofit/>
          </a:bodyPr>
          <a:lstStyle/>
          <a:p>
            <a:r>
              <a:rPr lang="en-US" sz="3600" dirty="0" err="1" smtClean="0"/>
              <a:t>Zygomycetes</a:t>
            </a:r>
            <a:r>
              <a:rPr lang="en-US" sz="3600" dirty="0"/>
              <a:t>: Conjugating Molds</a:t>
            </a:r>
            <a:endParaRPr lang="en-US" sz="3600" dirty="0" smtClean="0">
              <a:effectLst/>
            </a:endParaRPr>
          </a:p>
          <a:p>
            <a:pPr lvl="1"/>
            <a:r>
              <a:rPr lang="en-US" sz="3200" dirty="0"/>
              <a:t>T</a:t>
            </a:r>
            <a:r>
              <a:rPr lang="en-US" sz="3200" dirty="0" smtClean="0"/>
              <a:t>errestrial </a:t>
            </a:r>
            <a:r>
              <a:rPr lang="en-US" sz="3200" dirty="0"/>
              <a:t>fungi that are saprobes</a:t>
            </a:r>
            <a:endParaRPr lang="en-US" sz="3200" dirty="0" smtClean="0">
              <a:effectLst/>
            </a:endParaRPr>
          </a:p>
          <a:p>
            <a:pPr lvl="1"/>
            <a:r>
              <a:rPr lang="en-US" sz="3200" dirty="0"/>
              <a:t>R</a:t>
            </a:r>
            <a:r>
              <a:rPr lang="en-US" sz="3200" dirty="0" smtClean="0"/>
              <a:t>eproduce </a:t>
            </a:r>
            <a:r>
              <a:rPr lang="en-US" sz="3200" dirty="0"/>
              <a:t>sexually</a:t>
            </a:r>
            <a:endParaRPr lang="en-US" sz="3200" dirty="0" smtClean="0">
              <a:effectLst/>
            </a:endParaRPr>
          </a:p>
          <a:p>
            <a:pPr lvl="1"/>
            <a:r>
              <a:rPr lang="en-US" sz="3200" dirty="0" smtClean="0"/>
              <a:t>Some form </a:t>
            </a:r>
            <a:r>
              <a:rPr lang="en-US" sz="3200" dirty="0" err="1"/>
              <a:t>mycorrihizae</a:t>
            </a:r>
            <a:r>
              <a:rPr lang="en-US" sz="3200" dirty="0"/>
              <a:t>-mutualistic relationship between roots and plants.</a:t>
            </a:r>
            <a:endParaRPr lang="en-US" sz="3200" dirty="0" smtClean="0">
              <a:effectLst/>
            </a:endParaRPr>
          </a:p>
          <a:p>
            <a:pPr lvl="1"/>
            <a:r>
              <a:rPr lang="en-US" sz="3200" dirty="0" smtClean="0"/>
              <a:t>Example </a:t>
            </a:r>
            <a:r>
              <a:rPr lang="en-US" sz="3200" dirty="0"/>
              <a:t>Bread mold</a:t>
            </a:r>
            <a:endParaRPr lang="en-US" sz="3200" dirty="0" smtClean="0">
              <a:effectLst/>
            </a:endParaRPr>
          </a:p>
          <a:p>
            <a:endParaRPr lang="en-US" sz="3600" dirty="0"/>
          </a:p>
        </p:txBody>
      </p:sp>
    </p:spTree>
    <p:extLst>
      <p:ext uri="{BB962C8B-B14F-4D97-AF65-F5344CB8AC3E}">
        <p14:creationId xmlns:p14="http://schemas.microsoft.com/office/powerpoint/2010/main" val="2217843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Sexual reproduction in fungi:</a:t>
            </a:r>
          </a:p>
          <a:p>
            <a:pPr lvl="1"/>
            <a:r>
              <a:rPr lang="en-US" sz="3200" dirty="0" smtClean="0"/>
              <a:t>spores </a:t>
            </a:r>
            <a:r>
              <a:rPr lang="en-US" sz="3200" dirty="0"/>
              <a:t>are haploid.</a:t>
            </a:r>
          </a:p>
          <a:p>
            <a:pPr lvl="1"/>
            <a:r>
              <a:rPr lang="en-US" sz="3200" dirty="0" smtClean="0"/>
              <a:t>2 </a:t>
            </a:r>
            <a:r>
              <a:rPr lang="en-US" sz="3200" dirty="0"/>
              <a:t>spores fuse-called </a:t>
            </a:r>
            <a:r>
              <a:rPr lang="en-US" sz="3200" dirty="0" err="1"/>
              <a:t>karyogamy</a:t>
            </a:r>
            <a:r>
              <a:rPr lang="en-US" sz="3200" dirty="0"/>
              <a:t>-forming a diploid </a:t>
            </a:r>
            <a:r>
              <a:rPr lang="en-US" sz="3200" dirty="0" err="1"/>
              <a:t>zygospore</a:t>
            </a:r>
            <a:r>
              <a:rPr lang="en-US" sz="3200" dirty="0"/>
              <a:t>. </a:t>
            </a:r>
          </a:p>
          <a:p>
            <a:pPr lvl="1"/>
            <a:r>
              <a:rPr lang="en-US" sz="3200" dirty="0" smtClean="0"/>
              <a:t>The </a:t>
            </a:r>
            <a:r>
              <a:rPr lang="en-US" sz="3200" dirty="0" err="1"/>
              <a:t>zygospore</a:t>
            </a:r>
            <a:r>
              <a:rPr lang="en-US" sz="3200" dirty="0"/>
              <a:t> can stay dormant for a long period of time but when conditions are right, meiosis occurs and the </a:t>
            </a:r>
            <a:r>
              <a:rPr lang="en-US" sz="3200" dirty="0" err="1"/>
              <a:t>zygospore</a:t>
            </a:r>
            <a:r>
              <a:rPr lang="en-US" sz="3200" dirty="0"/>
              <a:t> degenerate down to only 1 haploid nucleus.</a:t>
            </a:r>
          </a:p>
          <a:p>
            <a:endParaRPr lang="en-US" sz="3600" dirty="0"/>
          </a:p>
        </p:txBody>
      </p:sp>
    </p:spTree>
    <p:extLst>
      <p:ext uri="{BB962C8B-B14F-4D97-AF65-F5344CB8AC3E}">
        <p14:creationId xmlns:p14="http://schemas.microsoft.com/office/powerpoint/2010/main" val="3152298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Zygomycota</a:t>
            </a:r>
            <a:endParaRPr lang="en-US" dirty="0"/>
          </a:p>
        </p:txBody>
      </p:sp>
      <p:pic>
        <p:nvPicPr>
          <p:cNvPr id="2050" name="Picture 2" descr="http://drpeatbiology.weebly.com/uploads/1/0/1/3/10138762/4512683_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40" y="1920240"/>
            <a:ext cx="6278880" cy="470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65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Zygomycota</a:t>
            </a:r>
            <a:endParaRPr lang="en-US" dirty="0"/>
          </a:p>
        </p:txBody>
      </p:sp>
      <p:pic>
        <p:nvPicPr>
          <p:cNvPr id="3074" name="Picture 2" descr="https://upload.wikimedia.org/wikipedia/commons/thumb/e/ea/PinMould_on_Peach_HighMag_Scale.jpg/1024px-PinMould_on_Peach_HighMag_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333" y="1950720"/>
            <a:ext cx="7032308" cy="466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8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Fungi</a:t>
            </a:r>
          </a:p>
        </p:txBody>
      </p:sp>
      <p:sp>
        <p:nvSpPr>
          <p:cNvPr id="3" name="Content Placeholder 2"/>
          <p:cNvSpPr>
            <a:spLocks noGrp="1"/>
          </p:cNvSpPr>
          <p:nvPr>
            <p:ph idx="1"/>
          </p:nvPr>
        </p:nvSpPr>
        <p:spPr/>
        <p:txBody>
          <a:bodyPr>
            <a:normAutofit/>
          </a:bodyPr>
          <a:lstStyle/>
          <a:p>
            <a:r>
              <a:rPr lang="en-US" sz="3600" dirty="0" smtClean="0"/>
              <a:t>Ascomycetes-</a:t>
            </a:r>
            <a:endParaRPr lang="en-US" sz="3600" dirty="0" smtClean="0">
              <a:effectLst/>
            </a:endParaRPr>
          </a:p>
          <a:p>
            <a:pPr lvl="1"/>
            <a:r>
              <a:rPr lang="en-US" sz="3200" dirty="0" smtClean="0"/>
              <a:t>considered </a:t>
            </a:r>
            <a:r>
              <a:rPr lang="en-US" sz="3200" dirty="0"/>
              <a:t>a higher fungus</a:t>
            </a:r>
            <a:endParaRPr lang="en-US" sz="3200" dirty="0" smtClean="0">
              <a:effectLst/>
            </a:endParaRPr>
          </a:p>
          <a:p>
            <a:pPr lvl="1"/>
            <a:r>
              <a:rPr lang="en-US" sz="3200" dirty="0" smtClean="0"/>
              <a:t>nearly </a:t>
            </a:r>
            <a:r>
              <a:rPr lang="en-US" sz="3200" dirty="0"/>
              <a:t>60,000 species including edible mushroom </a:t>
            </a:r>
            <a:r>
              <a:rPr lang="en-US" sz="3200" dirty="0" err="1"/>
              <a:t>Morchella</a:t>
            </a:r>
            <a:r>
              <a:rPr lang="en-US" sz="3200" dirty="0"/>
              <a:t>, blue and green molds, </a:t>
            </a:r>
            <a:r>
              <a:rPr lang="en-US" sz="3200" dirty="0" err="1"/>
              <a:t>neurospora</a:t>
            </a:r>
            <a:r>
              <a:rPr lang="en-US" sz="3200" dirty="0"/>
              <a:t>, yeasts and ergot.</a:t>
            </a:r>
            <a:endParaRPr lang="en-US" sz="3200" dirty="0" smtClean="0">
              <a:effectLst/>
            </a:endParaRPr>
          </a:p>
          <a:p>
            <a:pPr lvl="1"/>
            <a:r>
              <a:rPr lang="en-US" sz="3200" dirty="0" smtClean="0"/>
              <a:t>can </a:t>
            </a:r>
            <a:r>
              <a:rPr lang="en-US" sz="3200" dirty="0"/>
              <a:t>reproduce sexually or asexually. </a:t>
            </a:r>
            <a:endParaRPr lang="en-US" sz="3200" dirty="0" smtClean="0">
              <a:effectLst/>
            </a:endParaRPr>
          </a:p>
        </p:txBody>
      </p:sp>
    </p:spTree>
    <p:extLst>
      <p:ext uri="{BB962C8B-B14F-4D97-AF65-F5344CB8AC3E}">
        <p14:creationId xmlns:p14="http://schemas.microsoft.com/office/powerpoint/2010/main" val="3140647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If ergots infect rye bread it will cause restricting of blood vessels in the person who consumes the bread. Repeated ingestion of ergot-infected bread leads to a disease called </a:t>
            </a:r>
            <a:r>
              <a:rPr lang="en-US" sz="3200" dirty="0" err="1"/>
              <a:t>ergotism</a:t>
            </a:r>
            <a:r>
              <a:rPr lang="en-US" sz="3200" dirty="0"/>
              <a:t> also known as St. Anthony's Fire.</a:t>
            </a:r>
          </a:p>
          <a:p>
            <a:r>
              <a:rPr lang="en-US" sz="3200" dirty="0"/>
              <a:t>Most famous ergot produces a compound called lysergic acid diethylamide commonly known as LSD. This causes extreme hallucinations and is one of the major suspected causes of the Salem Witch Trials.</a:t>
            </a:r>
          </a:p>
          <a:p>
            <a:endParaRPr lang="en-US" sz="3200" dirty="0"/>
          </a:p>
        </p:txBody>
      </p:sp>
    </p:spTree>
    <p:extLst>
      <p:ext uri="{BB962C8B-B14F-4D97-AF65-F5344CB8AC3E}">
        <p14:creationId xmlns:p14="http://schemas.microsoft.com/office/powerpoint/2010/main" val="364256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Ascomycota</a:t>
            </a:r>
            <a:endParaRPr lang="en-US" dirty="0"/>
          </a:p>
        </p:txBody>
      </p:sp>
      <p:pic>
        <p:nvPicPr>
          <p:cNvPr id="4098" name="Picture 2" descr="http://palaeos.com/fungi/ascomycota/images/Peziz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814" y="1950720"/>
            <a:ext cx="4965065" cy="451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9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Linnean</a:t>
            </a:r>
            <a:r>
              <a:rPr lang="en-US" dirty="0" smtClean="0"/>
              <a:t> Classification</a:t>
            </a:r>
            <a:endParaRPr lang="en-US" dirty="0"/>
          </a:p>
        </p:txBody>
      </p:sp>
      <p:sp>
        <p:nvSpPr>
          <p:cNvPr id="3" name="Content Placeholder 2"/>
          <p:cNvSpPr>
            <a:spLocks noGrp="1"/>
          </p:cNvSpPr>
          <p:nvPr>
            <p:ph idx="1"/>
          </p:nvPr>
        </p:nvSpPr>
        <p:spPr/>
        <p:txBody>
          <a:bodyPr>
            <a:normAutofit/>
          </a:bodyPr>
          <a:lstStyle/>
          <a:p>
            <a:r>
              <a:rPr lang="en-US" sz="3600" dirty="0"/>
              <a:t>These are called taxon. There is also super category (above the taxon) and a sub category (below the taxon).</a:t>
            </a:r>
          </a:p>
          <a:p>
            <a:pPr lvl="1"/>
            <a:r>
              <a:rPr lang="en-US" sz="3200" dirty="0"/>
              <a:t>Ex. Mammalia is the taxon at the class level.</a:t>
            </a:r>
          </a:p>
          <a:p>
            <a:r>
              <a:rPr lang="en-US" sz="3600" dirty="0"/>
              <a:t>You can have a super phylum, phylum and sub phylum.</a:t>
            </a:r>
          </a:p>
          <a:p>
            <a:endParaRPr lang="en-US" sz="3600" dirty="0"/>
          </a:p>
        </p:txBody>
      </p:sp>
    </p:spTree>
    <p:extLst>
      <p:ext uri="{BB962C8B-B14F-4D97-AF65-F5344CB8AC3E}">
        <p14:creationId xmlns:p14="http://schemas.microsoft.com/office/powerpoint/2010/main" val="3932041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Ascomycota</a:t>
            </a:r>
            <a:endParaRPr lang="en-US" dirty="0"/>
          </a:p>
        </p:txBody>
      </p:sp>
      <p:pic>
        <p:nvPicPr>
          <p:cNvPr id="8194" name="Picture 2" descr="http://www.medical-labs.net/wp-content/uploads/2015/03/Ascus-with-Ascosp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095" y="2079942"/>
            <a:ext cx="6791325"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988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Ascomycota</a:t>
            </a:r>
            <a:endParaRPr lang="en-US" dirty="0"/>
          </a:p>
        </p:txBody>
      </p:sp>
      <p:pic>
        <p:nvPicPr>
          <p:cNvPr id="5122" name="Picture 2" descr="http://bioweb.uwlax.edu/bio203/2011/ochoa_erik/sunflower/images/ascomyco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094" y="1980882"/>
            <a:ext cx="6169025" cy="462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67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Fungi</a:t>
            </a:r>
          </a:p>
        </p:txBody>
      </p:sp>
      <p:sp>
        <p:nvSpPr>
          <p:cNvPr id="3" name="Content Placeholder 2"/>
          <p:cNvSpPr>
            <a:spLocks noGrp="1"/>
          </p:cNvSpPr>
          <p:nvPr>
            <p:ph idx="1"/>
          </p:nvPr>
        </p:nvSpPr>
        <p:spPr/>
        <p:txBody>
          <a:bodyPr>
            <a:normAutofit/>
          </a:bodyPr>
          <a:lstStyle/>
          <a:p>
            <a:r>
              <a:rPr lang="en-US" sz="3200" dirty="0" smtClean="0"/>
              <a:t>Basidiomycetes</a:t>
            </a:r>
            <a:endParaRPr lang="en-US" sz="3200" dirty="0" smtClean="0">
              <a:effectLst/>
            </a:endParaRPr>
          </a:p>
          <a:p>
            <a:pPr lvl="1"/>
            <a:r>
              <a:rPr lang="en-US" sz="2800" dirty="0" smtClean="0"/>
              <a:t>includes </a:t>
            </a:r>
            <a:r>
              <a:rPr lang="en-US" sz="2800" dirty="0"/>
              <a:t>mushrooms, rusts, smuts and shelf </a:t>
            </a:r>
            <a:r>
              <a:rPr lang="en-US" sz="2800" dirty="0" smtClean="0"/>
              <a:t>fungi</a:t>
            </a:r>
            <a:endParaRPr lang="en-US" sz="2800" dirty="0" smtClean="0">
              <a:effectLst/>
            </a:endParaRPr>
          </a:p>
        </p:txBody>
      </p:sp>
      <p:pic>
        <p:nvPicPr>
          <p:cNvPr id="6146" name="Picture 2" descr="http://upload.wikimedia.org/wikipedia/commons/4/44/Amanita_muscaria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5078" y="2921429"/>
            <a:ext cx="4740761" cy="355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89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Basidiomycota</a:t>
            </a:r>
            <a:endParaRPr lang="en-US" dirty="0"/>
          </a:p>
        </p:txBody>
      </p:sp>
      <p:pic>
        <p:nvPicPr>
          <p:cNvPr id="9218" name="Picture 2" descr="http://bioweb.uwlax.edu/bio203/s2013/durham_emil/basi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9" y="1935480"/>
            <a:ext cx="10507411" cy="472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007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Fungi</a:t>
            </a:r>
            <a:endParaRPr lang="en-US" dirty="0"/>
          </a:p>
        </p:txBody>
      </p:sp>
      <p:sp>
        <p:nvSpPr>
          <p:cNvPr id="3" name="Content Placeholder 2"/>
          <p:cNvSpPr>
            <a:spLocks noGrp="1"/>
          </p:cNvSpPr>
          <p:nvPr>
            <p:ph idx="1"/>
          </p:nvPr>
        </p:nvSpPr>
        <p:spPr/>
        <p:txBody>
          <a:bodyPr>
            <a:noAutofit/>
          </a:bodyPr>
          <a:lstStyle/>
          <a:p>
            <a:r>
              <a:rPr lang="en-US" sz="3600" dirty="0" err="1" smtClean="0"/>
              <a:t>Deuteromycota</a:t>
            </a:r>
            <a:r>
              <a:rPr lang="en-US" sz="3600" dirty="0"/>
              <a:t>: Fungi </a:t>
            </a:r>
            <a:r>
              <a:rPr lang="en-US" sz="3600" dirty="0" err="1"/>
              <a:t>Imperfecti</a:t>
            </a:r>
            <a:endParaRPr lang="en-US" sz="3600" dirty="0"/>
          </a:p>
          <a:p>
            <a:pPr lvl="1"/>
            <a:r>
              <a:rPr lang="en-US" sz="3200" dirty="0" smtClean="0"/>
              <a:t>this </a:t>
            </a:r>
            <a:r>
              <a:rPr lang="en-US" sz="3200" dirty="0"/>
              <a:t>group encompasses the 25,000 species where sexual reproduction is unknown </a:t>
            </a:r>
          </a:p>
          <a:p>
            <a:pPr lvl="1"/>
            <a:r>
              <a:rPr lang="en-US" sz="3200" dirty="0" smtClean="0"/>
              <a:t>includes</a:t>
            </a:r>
            <a:r>
              <a:rPr lang="en-US" sz="3200" dirty="0"/>
              <a:t>: ringworm, athlete's foot and thrush</a:t>
            </a:r>
          </a:p>
          <a:p>
            <a:pPr lvl="1"/>
            <a:r>
              <a:rPr lang="en-US" sz="3200" dirty="0" smtClean="0"/>
              <a:t>some </a:t>
            </a:r>
            <a:r>
              <a:rPr lang="en-US" sz="3200" dirty="0"/>
              <a:t>are important in the production of Roquefort and Camembert cheeses</a:t>
            </a:r>
          </a:p>
          <a:p>
            <a:pPr lvl="1"/>
            <a:r>
              <a:rPr lang="en-US" sz="3200" dirty="0" smtClean="0"/>
              <a:t>They </a:t>
            </a:r>
            <a:r>
              <a:rPr lang="en-US" sz="3200" dirty="0"/>
              <a:t>are also used to produce penicillin and the drug </a:t>
            </a:r>
            <a:r>
              <a:rPr lang="en-US" sz="3200" dirty="0" err="1"/>
              <a:t>cyclosporin</a:t>
            </a:r>
            <a:r>
              <a:rPr lang="en-US" sz="3200" dirty="0"/>
              <a:t>, which suppresses the immune system in transplant patients.</a:t>
            </a:r>
          </a:p>
          <a:p>
            <a:endParaRPr lang="en-US" sz="3600" dirty="0"/>
          </a:p>
        </p:txBody>
      </p:sp>
    </p:spTree>
    <p:extLst>
      <p:ext uri="{BB962C8B-B14F-4D97-AF65-F5344CB8AC3E}">
        <p14:creationId xmlns:p14="http://schemas.microsoft.com/office/powerpoint/2010/main" val="3135081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Deuteromycota</a:t>
            </a:r>
            <a:endParaRPr lang="en-US" dirty="0"/>
          </a:p>
        </p:txBody>
      </p:sp>
      <p:pic>
        <p:nvPicPr>
          <p:cNvPr id="7170" name="Picture 2" descr="https://classconnection.s3.amazonaws.com/471/flashcards/490471/png/condi13347034520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19" y="1950720"/>
            <a:ext cx="4495165" cy="44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44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Symbiosis and </a:t>
            </a:r>
            <a:r>
              <a:rPr lang="en-US" dirty="0" smtClean="0"/>
              <a:t>Fungi</a:t>
            </a:r>
            <a:endParaRPr lang="en-US" dirty="0"/>
          </a:p>
        </p:txBody>
      </p:sp>
      <p:sp>
        <p:nvSpPr>
          <p:cNvPr id="3" name="Content Placeholder 2"/>
          <p:cNvSpPr>
            <a:spLocks noGrp="1"/>
          </p:cNvSpPr>
          <p:nvPr>
            <p:ph idx="1"/>
          </p:nvPr>
        </p:nvSpPr>
        <p:spPr/>
        <p:txBody>
          <a:bodyPr>
            <a:noAutofit/>
          </a:bodyPr>
          <a:lstStyle/>
          <a:p>
            <a:r>
              <a:rPr lang="en-US" sz="3200" dirty="0" smtClean="0"/>
              <a:t>Lichens-formed </a:t>
            </a:r>
            <a:r>
              <a:rPr lang="en-US" sz="3200" dirty="0"/>
              <a:t>between an alga and a fungus. They are important soil builders because they erode rock surfaces. Can also live in harsh environments such as the tundra.</a:t>
            </a:r>
            <a:endParaRPr lang="en-US" sz="3200" dirty="0" smtClean="0">
              <a:effectLst/>
            </a:endParaRPr>
          </a:p>
          <a:p>
            <a:r>
              <a:rPr lang="en-US" sz="3200" dirty="0" err="1" smtClean="0"/>
              <a:t>Mycorrhizae</a:t>
            </a:r>
            <a:r>
              <a:rPr lang="en-US" sz="3200" dirty="0" smtClean="0"/>
              <a:t>-formed </a:t>
            </a:r>
            <a:r>
              <a:rPr lang="en-US" sz="3200" dirty="0"/>
              <a:t>between </a:t>
            </a:r>
            <a:r>
              <a:rPr lang="en-US" sz="3200" dirty="0" err="1"/>
              <a:t>zygomycetes</a:t>
            </a:r>
            <a:r>
              <a:rPr lang="en-US" sz="3200" dirty="0"/>
              <a:t> and the roots of vascular plants and aid in nitrogen fixation for the plant.</a:t>
            </a:r>
            <a:endParaRPr lang="en-US" sz="3200" dirty="0" smtClean="0">
              <a:effectLst/>
            </a:endParaRPr>
          </a:p>
          <a:p>
            <a:r>
              <a:rPr lang="en-US" sz="3200" dirty="0" err="1" smtClean="0"/>
              <a:t>Ectomycorrhizae</a:t>
            </a:r>
            <a:r>
              <a:rPr lang="en-US" sz="3200" dirty="0" smtClean="0"/>
              <a:t>-form </a:t>
            </a:r>
            <a:r>
              <a:rPr lang="en-US" sz="3200" dirty="0"/>
              <a:t>between an </a:t>
            </a:r>
            <a:r>
              <a:rPr lang="en-US" sz="3200" dirty="0" err="1"/>
              <a:t>ascomycete</a:t>
            </a:r>
            <a:r>
              <a:rPr lang="en-US" sz="3200" dirty="0"/>
              <a:t> or </a:t>
            </a:r>
            <a:r>
              <a:rPr lang="en-US" sz="3200" dirty="0" err="1"/>
              <a:t>basidiomycete</a:t>
            </a:r>
            <a:r>
              <a:rPr lang="en-US" sz="3200" dirty="0"/>
              <a:t> and plants such as trees and shrubs-including pines, beeches and willows. Forms a sheath around the root. </a:t>
            </a:r>
          </a:p>
        </p:txBody>
      </p:sp>
    </p:spTree>
    <p:extLst>
      <p:ext uri="{BB962C8B-B14F-4D97-AF65-F5344CB8AC3E}">
        <p14:creationId xmlns:p14="http://schemas.microsoft.com/office/powerpoint/2010/main" val="66384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idx="1"/>
          </p:nvPr>
        </p:nvSpPr>
        <p:spPr/>
        <p:txBody>
          <a:bodyPr>
            <a:normAutofit/>
          </a:bodyPr>
          <a:lstStyle/>
          <a:p>
            <a:r>
              <a:rPr lang="en-US" sz="4000" dirty="0"/>
              <a:t>Taxonomy has 2 main objectives:</a:t>
            </a:r>
            <a:endParaRPr lang="en-US" sz="4000" dirty="0" smtClean="0">
              <a:effectLst/>
            </a:endParaRPr>
          </a:p>
          <a:p>
            <a:pPr lvl="1"/>
            <a:r>
              <a:rPr lang="en-US" sz="3600" dirty="0" smtClean="0"/>
              <a:t>Sort </a:t>
            </a:r>
            <a:r>
              <a:rPr lang="en-US" sz="3600" dirty="0"/>
              <a:t>out closely related organisms by assigning them to separate species</a:t>
            </a:r>
            <a:endParaRPr lang="en-US" sz="3600" dirty="0" smtClean="0">
              <a:effectLst/>
            </a:endParaRPr>
          </a:p>
          <a:p>
            <a:pPr lvl="1"/>
            <a:r>
              <a:rPr lang="en-US" sz="3600" dirty="0" smtClean="0"/>
              <a:t>Organize </a:t>
            </a:r>
            <a:r>
              <a:rPr lang="en-US" sz="3600" dirty="0"/>
              <a:t>species into higher taxonomic categories</a:t>
            </a:r>
            <a:r>
              <a:rPr lang="en-US" sz="3600" dirty="0" smtClean="0"/>
              <a:t>.</a:t>
            </a:r>
            <a:endParaRPr lang="en-US" sz="3600" dirty="0" smtClean="0">
              <a:effectLst/>
            </a:endParaRPr>
          </a:p>
        </p:txBody>
      </p:sp>
    </p:spTree>
    <p:extLst>
      <p:ext uri="{BB962C8B-B14F-4D97-AF65-F5344CB8AC3E}">
        <p14:creationId xmlns:p14="http://schemas.microsoft.com/office/powerpoint/2010/main" val="78299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idx="1"/>
          </p:nvPr>
        </p:nvSpPr>
        <p:spPr/>
        <p:txBody>
          <a:bodyPr>
            <a:normAutofit/>
          </a:bodyPr>
          <a:lstStyle/>
          <a:p>
            <a:r>
              <a:rPr lang="en-US" sz="3600" dirty="0"/>
              <a:t>2 schools of taxonomy:</a:t>
            </a:r>
          </a:p>
          <a:p>
            <a:pPr lvl="1"/>
            <a:r>
              <a:rPr lang="en-US" sz="3200" dirty="0" err="1"/>
              <a:t>Phenetics</a:t>
            </a:r>
            <a:r>
              <a:rPr lang="en-US" sz="3200" dirty="0"/>
              <a:t>-based only on a species' observable characteristics. These characteristics are divided into unit characteristics and these are assigned a value. A computer then compares the values. This system is considered effective if enough characteristics are compared.</a:t>
            </a:r>
          </a:p>
          <a:p>
            <a:pPr lvl="1"/>
            <a:r>
              <a:rPr lang="en-US" sz="3200" dirty="0"/>
              <a:t>Cladistics-Based on phylogeny (evolutionary relationships).</a:t>
            </a:r>
          </a:p>
          <a:p>
            <a:endParaRPr lang="en-US" sz="3600" dirty="0"/>
          </a:p>
        </p:txBody>
      </p:sp>
    </p:spTree>
    <p:extLst>
      <p:ext uri="{BB962C8B-B14F-4D97-AF65-F5344CB8AC3E}">
        <p14:creationId xmlns:p14="http://schemas.microsoft.com/office/powerpoint/2010/main" val="244129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idx="1"/>
          </p:nvPr>
        </p:nvSpPr>
        <p:spPr/>
        <p:txBody>
          <a:bodyPr>
            <a:normAutofit/>
          </a:bodyPr>
          <a:lstStyle/>
          <a:p>
            <a:r>
              <a:rPr lang="en-US" sz="3600" dirty="0"/>
              <a:t>Taxonomic Methods:</a:t>
            </a:r>
            <a:endParaRPr lang="en-US" sz="3600" dirty="0" smtClean="0">
              <a:effectLst/>
            </a:endParaRPr>
          </a:p>
          <a:p>
            <a:pPr lvl="1"/>
            <a:r>
              <a:rPr lang="en-US" sz="3200" dirty="0" smtClean="0"/>
              <a:t>An </a:t>
            </a:r>
            <a:r>
              <a:rPr lang="en-US" sz="3200" dirty="0"/>
              <a:t>organism is assigned a taxon based on outward similarities to other organisms in the taxon. </a:t>
            </a:r>
            <a:endParaRPr lang="en-US" sz="3200" dirty="0" smtClean="0">
              <a:effectLst/>
            </a:endParaRPr>
          </a:p>
          <a:p>
            <a:pPr lvl="1"/>
            <a:r>
              <a:rPr lang="en-US" sz="3200" dirty="0" smtClean="0"/>
              <a:t>The </a:t>
            </a:r>
            <a:r>
              <a:rPr lang="en-US" sz="3200" dirty="0"/>
              <a:t>similarities are compared to fossils in the taxon.</a:t>
            </a:r>
            <a:endParaRPr lang="en-US" sz="3200" dirty="0" smtClean="0">
              <a:effectLst/>
            </a:endParaRPr>
          </a:p>
          <a:p>
            <a:pPr lvl="1"/>
            <a:r>
              <a:rPr lang="en-US" sz="3200" dirty="0" smtClean="0"/>
              <a:t>Compare </a:t>
            </a:r>
            <a:r>
              <a:rPr lang="en-US" sz="3200" dirty="0"/>
              <a:t>DNA/RNA/Proteins of organisms whenever possible.</a:t>
            </a:r>
            <a:endParaRPr lang="en-US" sz="3200" dirty="0" smtClean="0">
              <a:effectLst/>
            </a:endParaRPr>
          </a:p>
          <a:p>
            <a:pPr lvl="1"/>
            <a:r>
              <a:rPr lang="en-US" sz="3200" dirty="0" smtClean="0"/>
              <a:t>Various </a:t>
            </a:r>
            <a:r>
              <a:rPr lang="en-US" sz="3200" dirty="0"/>
              <a:t>stages in the life cycle and embryonic development are compared. </a:t>
            </a:r>
          </a:p>
        </p:txBody>
      </p:sp>
    </p:spTree>
    <p:extLst>
      <p:ext uri="{BB962C8B-B14F-4D97-AF65-F5344CB8AC3E}">
        <p14:creationId xmlns:p14="http://schemas.microsoft.com/office/powerpoint/2010/main" val="18004423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721</TotalTime>
  <Words>2389</Words>
  <Application>Microsoft Office PowerPoint</Application>
  <PresentationFormat>Widescreen</PresentationFormat>
  <Paragraphs>247</Paragraphs>
  <Slides>66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Calibri</vt:lpstr>
      <vt:lpstr>Calibri Light</vt:lpstr>
      <vt:lpstr>Retrospect</vt:lpstr>
      <vt:lpstr>Classification, Viruses, Protists, Fungi</vt:lpstr>
      <vt:lpstr>Classification</vt:lpstr>
      <vt:lpstr>Carlus Linneus</vt:lpstr>
      <vt:lpstr>Linnean Classification</vt:lpstr>
      <vt:lpstr>Linnean Classification</vt:lpstr>
      <vt:lpstr>Linnean Classification</vt:lpstr>
      <vt:lpstr>Taxonomy</vt:lpstr>
      <vt:lpstr>Taxonomy</vt:lpstr>
      <vt:lpstr>Taxonomy</vt:lpstr>
      <vt:lpstr>Taxonomy</vt:lpstr>
      <vt:lpstr>Taxonomy</vt:lpstr>
      <vt:lpstr>Naming Organisms</vt:lpstr>
      <vt:lpstr>Viruses</vt:lpstr>
      <vt:lpstr>Properties and Characteristics</vt:lpstr>
      <vt:lpstr>PowerPoint Presentation</vt:lpstr>
      <vt:lpstr>Virus Shapes</vt:lpstr>
      <vt:lpstr>PowerPoint Presentation</vt:lpstr>
      <vt:lpstr>PowerPoint Presentation</vt:lpstr>
      <vt:lpstr>Virus Shapes</vt:lpstr>
      <vt:lpstr>PowerPoint Presentation</vt:lpstr>
      <vt:lpstr>Viral Structure</vt:lpstr>
      <vt:lpstr>Viral Reproduction</vt:lpstr>
      <vt:lpstr>Viral Cycles</vt:lpstr>
      <vt:lpstr>Viral Cycles</vt:lpstr>
      <vt:lpstr>Types of animal viruses: </vt:lpstr>
      <vt:lpstr>PowerPoint Presentation</vt:lpstr>
      <vt:lpstr>Defenses against viruses</vt:lpstr>
      <vt:lpstr>PowerPoint Presentation</vt:lpstr>
      <vt:lpstr>Protists</vt:lpstr>
      <vt:lpstr>General Characteristics</vt:lpstr>
      <vt:lpstr>PowerPoint Presentation</vt:lpstr>
      <vt:lpstr>Kingdom: Diplomonadida &amp; Parabasala</vt:lpstr>
      <vt:lpstr>Kingdom: Diplomonadida &amp; Parabasala</vt:lpstr>
      <vt:lpstr>Kingdom Euglenoza</vt:lpstr>
      <vt:lpstr>Kingdom Euglenoza</vt:lpstr>
      <vt:lpstr>Kingdom Alveolata</vt:lpstr>
      <vt:lpstr>Kingdom Alveolata</vt:lpstr>
      <vt:lpstr>Kingdom: Stramenophila</vt:lpstr>
      <vt:lpstr>Kingdom: Stramenophila</vt:lpstr>
      <vt:lpstr>Kingdom/Phylum Rhodophyta-Red algae</vt:lpstr>
      <vt:lpstr>Kingdom Chlorophyta: Green Algae</vt:lpstr>
      <vt:lpstr>Kingdom Mycetozoa: Slime molds</vt:lpstr>
      <vt:lpstr>Kingdom Unknown</vt:lpstr>
      <vt:lpstr>Kingdom Unknown</vt:lpstr>
      <vt:lpstr>Fungi</vt:lpstr>
      <vt:lpstr>PowerPoint Presentation</vt:lpstr>
      <vt:lpstr>Parts of a fungus</vt:lpstr>
      <vt:lpstr>Hyphae</vt:lpstr>
      <vt:lpstr>Characteristics of Fungi</vt:lpstr>
      <vt:lpstr>Characteristics of Fungi</vt:lpstr>
      <vt:lpstr>Types of Fungi</vt:lpstr>
      <vt:lpstr>Chytridiomycota</vt:lpstr>
      <vt:lpstr>Types of Fungi</vt:lpstr>
      <vt:lpstr>PowerPoint Presentation</vt:lpstr>
      <vt:lpstr>Zygomycota</vt:lpstr>
      <vt:lpstr>Zygomycota</vt:lpstr>
      <vt:lpstr>Types of Fungi</vt:lpstr>
      <vt:lpstr>PowerPoint Presentation</vt:lpstr>
      <vt:lpstr>Ascomycota</vt:lpstr>
      <vt:lpstr>Ascomycota</vt:lpstr>
      <vt:lpstr>Ascomycota</vt:lpstr>
      <vt:lpstr>Types of Fungi</vt:lpstr>
      <vt:lpstr>Basidiomycota</vt:lpstr>
      <vt:lpstr>Types of Fungi</vt:lpstr>
      <vt:lpstr>Deuteromycota</vt:lpstr>
      <vt:lpstr>Symbiosis and Fungi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Viruses, Protists, Fungi</dc:title>
  <dc:creator>Nebel, Eric T.</dc:creator>
  <cp:lastModifiedBy>Nebel, Eric T.</cp:lastModifiedBy>
  <cp:revision>25</cp:revision>
  <dcterms:created xsi:type="dcterms:W3CDTF">2017-03-20T12:49:11Z</dcterms:created>
  <dcterms:modified xsi:type="dcterms:W3CDTF">2019-02-28T13:32:19Z</dcterms:modified>
</cp:coreProperties>
</file>