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0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7" r:id="rId19"/>
    <p:sldId id="273" r:id="rId20"/>
    <p:sldId id="279" r:id="rId21"/>
    <p:sldId id="278" r:id="rId22"/>
    <p:sldId id="274" r:id="rId23"/>
    <p:sldId id="276" r:id="rId24"/>
    <p:sldId id="275" r:id="rId25"/>
    <p:sldId id="328" r:id="rId26"/>
    <p:sldId id="280" r:id="rId27"/>
    <p:sldId id="290" r:id="rId28"/>
    <p:sldId id="285" r:id="rId29"/>
    <p:sldId id="281" r:id="rId30"/>
    <p:sldId id="282" r:id="rId31"/>
    <p:sldId id="283" r:id="rId32"/>
    <p:sldId id="284" r:id="rId33"/>
    <p:sldId id="286" r:id="rId34"/>
    <p:sldId id="287" r:id="rId35"/>
    <p:sldId id="288" r:id="rId36"/>
    <p:sldId id="289" r:id="rId37"/>
    <p:sldId id="330" r:id="rId38"/>
    <p:sldId id="331" r:id="rId39"/>
    <p:sldId id="332" r:id="rId40"/>
    <p:sldId id="333" r:id="rId41"/>
    <p:sldId id="334" r:id="rId42"/>
    <p:sldId id="335" r:id="rId43"/>
    <p:sldId id="336" r:id="rId44"/>
    <p:sldId id="337" r:id="rId45"/>
    <p:sldId id="306" r:id="rId46"/>
    <p:sldId id="327" r:id="rId47"/>
    <p:sldId id="292" r:id="rId48"/>
    <p:sldId id="293" r:id="rId49"/>
    <p:sldId id="294" r:id="rId50"/>
    <p:sldId id="351" r:id="rId51"/>
    <p:sldId id="352" r:id="rId52"/>
    <p:sldId id="353" r:id="rId53"/>
    <p:sldId id="354" r:id="rId54"/>
    <p:sldId id="355" r:id="rId55"/>
    <p:sldId id="356" r:id="rId56"/>
    <p:sldId id="357" r:id="rId57"/>
    <p:sldId id="358" r:id="rId58"/>
    <p:sldId id="359" r:id="rId59"/>
    <p:sldId id="360" r:id="rId60"/>
    <p:sldId id="361" r:id="rId61"/>
    <p:sldId id="362" r:id="rId62"/>
    <p:sldId id="363" r:id="rId63"/>
    <p:sldId id="364" r:id="rId64"/>
    <p:sldId id="365" r:id="rId65"/>
    <p:sldId id="366" r:id="rId66"/>
    <p:sldId id="367" r:id="rId67"/>
    <p:sldId id="368" r:id="rId68"/>
    <p:sldId id="369" r:id="rId69"/>
    <p:sldId id="370" r:id="rId70"/>
    <p:sldId id="371" r:id="rId71"/>
    <p:sldId id="372" r:id="rId72"/>
    <p:sldId id="373" r:id="rId73"/>
    <p:sldId id="374" r:id="rId74"/>
    <p:sldId id="375" r:id="rId75"/>
    <p:sldId id="376" r:id="rId76"/>
    <p:sldId id="326" r:id="rId77"/>
    <p:sldId id="295" r:id="rId78"/>
    <p:sldId id="296" r:id="rId79"/>
    <p:sldId id="297" r:id="rId80"/>
    <p:sldId id="298" r:id="rId81"/>
    <p:sldId id="299" r:id="rId82"/>
    <p:sldId id="300" r:id="rId83"/>
    <p:sldId id="301" r:id="rId84"/>
    <p:sldId id="302" r:id="rId85"/>
    <p:sldId id="303" r:id="rId86"/>
    <p:sldId id="304" r:id="rId87"/>
    <p:sldId id="305" r:id="rId88"/>
    <p:sldId id="325" r:id="rId89"/>
    <p:sldId id="307" r:id="rId90"/>
    <p:sldId id="308" r:id="rId91"/>
    <p:sldId id="309" r:id="rId92"/>
    <p:sldId id="310" r:id="rId93"/>
    <p:sldId id="311" r:id="rId94"/>
    <p:sldId id="312" r:id="rId95"/>
    <p:sldId id="313" r:id="rId96"/>
    <p:sldId id="314" r:id="rId97"/>
    <p:sldId id="315" r:id="rId98"/>
    <p:sldId id="316" r:id="rId99"/>
    <p:sldId id="317" r:id="rId100"/>
    <p:sldId id="318" r:id="rId101"/>
    <p:sldId id="319" r:id="rId102"/>
    <p:sldId id="320" r:id="rId103"/>
    <p:sldId id="324" r:id="rId104"/>
    <p:sldId id="321" r:id="rId105"/>
    <p:sldId id="322" r:id="rId106"/>
    <p:sldId id="323" r:id="rId107"/>
    <p:sldId id="350"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66" autoAdjust="0"/>
    <p:restoredTop sz="94660"/>
  </p:normalViewPr>
  <p:slideViewPr>
    <p:cSldViewPr snapToGrid="0">
      <p:cViewPr varScale="1">
        <p:scale>
          <a:sx n="61" d="100"/>
          <a:sy n="61" d="100"/>
        </p:scale>
        <p:origin x="90"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FC482-8932-4CD3-8C78-0BEA19668D3B}" type="datetimeFigureOut">
              <a:rPr lang="en-US" smtClean="0"/>
              <a:t>9/6/2018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1B852-A55D-49A3-84E9-48089429C555}" type="slidenum">
              <a:rPr lang="en-US" smtClean="0"/>
              <a:t>‹#›</a:t>
            </a:fld>
            <a:endParaRPr lang="en-US"/>
          </a:p>
        </p:txBody>
      </p:sp>
    </p:spTree>
    <p:extLst>
      <p:ext uri="{BB962C8B-B14F-4D97-AF65-F5344CB8AC3E}">
        <p14:creationId xmlns:p14="http://schemas.microsoft.com/office/powerpoint/2010/main" val="2308388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1C079716-2BAB-4B12-9AE4-27BC82C7AC27}" type="slidenum">
              <a:rPr lang="en-US" smtClean="0"/>
              <a:pPr/>
              <a:t>50</a:t>
            </a:fld>
            <a:endParaRPr lang="en-US" smtClean="0"/>
          </a:p>
        </p:txBody>
      </p:sp>
    </p:spTree>
    <p:extLst>
      <p:ext uri="{BB962C8B-B14F-4D97-AF65-F5344CB8AC3E}">
        <p14:creationId xmlns:p14="http://schemas.microsoft.com/office/powerpoint/2010/main" val="808413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ln>
            <a:miter lim="800000"/>
            <a:headEnd/>
            <a:tailEnd/>
          </a:ln>
        </p:spPr>
        <p:txBody>
          <a:bodyPr/>
          <a:lstStyle/>
          <a:p>
            <a:fld id="{3F0E321B-FE48-4DA3-A217-4B976BE7A805}" type="slidenum">
              <a:rPr lang="en-US" smtClean="0"/>
              <a:pPr/>
              <a:t>66</a:t>
            </a:fld>
            <a:endParaRPr lang="en-US" smtClean="0"/>
          </a:p>
        </p:txBody>
      </p:sp>
    </p:spTree>
    <p:extLst>
      <p:ext uri="{BB962C8B-B14F-4D97-AF65-F5344CB8AC3E}">
        <p14:creationId xmlns:p14="http://schemas.microsoft.com/office/powerpoint/2010/main" val="3396478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ln>
            <a:miter lim="800000"/>
            <a:headEnd/>
            <a:tailEnd/>
          </a:ln>
        </p:spPr>
        <p:txBody>
          <a:bodyPr/>
          <a:lstStyle/>
          <a:p>
            <a:fld id="{9BDA23CF-F4C1-4F62-AEDD-D4BB63358AC9}" type="slidenum">
              <a:rPr lang="en-US" smtClean="0"/>
              <a:pPr/>
              <a:t>67</a:t>
            </a:fld>
            <a:endParaRPr lang="en-US" smtClean="0"/>
          </a:p>
        </p:txBody>
      </p:sp>
    </p:spTree>
    <p:extLst>
      <p:ext uri="{BB962C8B-B14F-4D97-AF65-F5344CB8AC3E}">
        <p14:creationId xmlns:p14="http://schemas.microsoft.com/office/powerpoint/2010/main" val="931610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ln>
            <a:miter lim="800000"/>
            <a:headEnd/>
            <a:tailEnd/>
          </a:ln>
        </p:spPr>
        <p:txBody>
          <a:bodyPr/>
          <a:lstStyle/>
          <a:p>
            <a:fld id="{D742F13E-5034-4AA5-8B4C-8B653F6BBA1F}" type="slidenum">
              <a:rPr lang="en-US" smtClean="0"/>
              <a:pPr/>
              <a:t>71</a:t>
            </a:fld>
            <a:endParaRPr lang="en-US" smtClean="0"/>
          </a:p>
        </p:txBody>
      </p:sp>
    </p:spTree>
    <p:extLst>
      <p:ext uri="{BB962C8B-B14F-4D97-AF65-F5344CB8AC3E}">
        <p14:creationId xmlns:p14="http://schemas.microsoft.com/office/powerpoint/2010/main" val="138967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ln>
            <a:miter lim="800000"/>
            <a:headEnd/>
            <a:tailEnd/>
          </a:ln>
        </p:spPr>
        <p:txBody>
          <a:bodyPr/>
          <a:lstStyle/>
          <a:p>
            <a:fld id="{5BFE7EE0-6EAD-4C69-B76A-C80070C79711}" type="slidenum">
              <a:rPr lang="en-US" smtClean="0"/>
              <a:pPr/>
              <a:t>72</a:t>
            </a:fld>
            <a:endParaRPr lang="en-US" smtClean="0"/>
          </a:p>
        </p:txBody>
      </p:sp>
    </p:spTree>
    <p:extLst>
      <p:ext uri="{BB962C8B-B14F-4D97-AF65-F5344CB8AC3E}">
        <p14:creationId xmlns:p14="http://schemas.microsoft.com/office/powerpoint/2010/main" val="3069572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a:lstStyle/>
          <a:p>
            <a:fld id="{959D9E06-F5D7-409F-8E89-2FA24E0B787C}" type="slidenum">
              <a:rPr lang="en-US" smtClean="0"/>
              <a:pPr/>
              <a:t>51</a:t>
            </a:fld>
            <a:endParaRPr lang="en-US" smtClean="0"/>
          </a:p>
        </p:txBody>
      </p:sp>
    </p:spTree>
    <p:extLst>
      <p:ext uri="{BB962C8B-B14F-4D97-AF65-F5344CB8AC3E}">
        <p14:creationId xmlns:p14="http://schemas.microsoft.com/office/powerpoint/2010/main" val="1005244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6C43B92B-59DD-4874-959A-715F696E9DE9}" type="slidenum">
              <a:rPr lang="en-US" smtClean="0"/>
              <a:pPr/>
              <a:t>52</a:t>
            </a:fld>
            <a:endParaRPr lang="en-US" smtClean="0"/>
          </a:p>
        </p:txBody>
      </p:sp>
    </p:spTree>
    <p:extLst>
      <p:ext uri="{BB962C8B-B14F-4D97-AF65-F5344CB8AC3E}">
        <p14:creationId xmlns:p14="http://schemas.microsoft.com/office/powerpoint/2010/main" val="255836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a:lstStyle/>
          <a:p>
            <a:fld id="{7058A248-E1C2-44D7-A3D4-FDFA637833A9}" type="slidenum">
              <a:rPr lang="en-US" smtClean="0"/>
              <a:pPr/>
              <a:t>56</a:t>
            </a:fld>
            <a:endParaRPr lang="en-US" smtClean="0"/>
          </a:p>
        </p:txBody>
      </p:sp>
    </p:spTree>
    <p:extLst>
      <p:ext uri="{BB962C8B-B14F-4D97-AF65-F5344CB8AC3E}">
        <p14:creationId xmlns:p14="http://schemas.microsoft.com/office/powerpoint/2010/main" val="3169286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a:lstStyle/>
          <a:p>
            <a:fld id="{39A77DCA-50A0-4EDC-8332-85A9AEB41995}" type="slidenum">
              <a:rPr lang="en-US" smtClean="0"/>
              <a:pPr/>
              <a:t>57</a:t>
            </a:fld>
            <a:endParaRPr lang="en-US" smtClean="0"/>
          </a:p>
        </p:txBody>
      </p:sp>
    </p:spTree>
    <p:extLst>
      <p:ext uri="{BB962C8B-B14F-4D97-AF65-F5344CB8AC3E}">
        <p14:creationId xmlns:p14="http://schemas.microsoft.com/office/powerpoint/2010/main" val="398168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ln>
            <a:miter lim="800000"/>
            <a:headEnd/>
            <a:tailEnd/>
          </a:ln>
        </p:spPr>
        <p:txBody>
          <a:bodyPr/>
          <a:lstStyle/>
          <a:p>
            <a:fld id="{3C2A4485-A74E-455E-9D05-FE8262E7E4DD}" type="slidenum">
              <a:rPr lang="en-US" smtClean="0"/>
              <a:pPr/>
              <a:t>59</a:t>
            </a:fld>
            <a:endParaRPr lang="en-US" smtClean="0"/>
          </a:p>
        </p:txBody>
      </p:sp>
    </p:spTree>
    <p:extLst>
      <p:ext uri="{BB962C8B-B14F-4D97-AF65-F5344CB8AC3E}">
        <p14:creationId xmlns:p14="http://schemas.microsoft.com/office/powerpoint/2010/main" val="3737802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a:lstStyle/>
          <a:p>
            <a:fld id="{54F76889-ED50-4301-BF1E-F8EE29A239EE}" type="slidenum">
              <a:rPr lang="en-US" smtClean="0"/>
              <a:pPr/>
              <a:t>60</a:t>
            </a:fld>
            <a:endParaRPr lang="en-US" smtClean="0"/>
          </a:p>
        </p:txBody>
      </p:sp>
    </p:spTree>
    <p:extLst>
      <p:ext uri="{BB962C8B-B14F-4D97-AF65-F5344CB8AC3E}">
        <p14:creationId xmlns:p14="http://schemas.microsoft.com/office/powerpoint/2010/main" val="194469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noFill/>
          <a:ln>
            <a:miter lim="800000"/>
            <a:headEnd/>
            <a:tailEnd/>
          </a:ln>
        </p:spPr>
        <p:txBody>
          <a:bodyPr/>
          <a:lstStyle/>
          <a:p>
            <a:fld id="{7AF4D810-BDF4-42BE-8748-5A9A6EFB05E1}" type="slidenum">
              <a:rPr lang="en-US" smtClean="0"/>
              <a:pPr/>
              <a:t>64</a:t>
            </a:fld>
            <a:endParaRPr lang="en-US" smtClean="0"/>
          </a:p>
        </p:txBody>
      </p:sp>
    </p:spTree>
    <p:extLst>
      <p:ext uri="{BB962C8B-B14F-4D97-AF65-F5344CB8AC3E}">
        <p14:creationId xmlns:p14="http://schemas.microsoft.com/office/powerpoint/2010/main" val="886996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noFill/>
          <a:ln>
            <a:miter lim="800000"/>
            <a:headEnd/>
            <a:tailEnd/>
          </a:ln>
        </p:spPr>
        <p:txBody>
          <a:bodyPr/>
          <a:lstStyle/>
          <a:p>
            <a:fld id="{BFCBCD94-450A-46B7-A14C-7150F5CB85A8}" type="slidenum">
              <a:rPr lang="en-US" smtClean="0"/>
              <a:pPr/>
              <a:t>65</a:t>
            </a:fld>
            <a:endParaRPr lang="en-US" smtClean="0"/>
          </a:p>
        </p:txBody>
      </p:sp>
    </p:spTree>
    <p:extLst>
      <p:ext uri="{BB962C8B-B14F-4D97-AF65-F5344CB8AC3E}">
        <p14:creationId xmlns:p14="http://schemas.microsoft.com/office/powerpoint/2010/main" val="374234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B4F872-4432-4C92-B836-43605D1BB786}"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4F296-14AB-4B09-8B75-5830E07747A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71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B4F872-4432-4C92-B836-43605D1BB786}"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4F296-14AB-4B09-8B75-5830E07747A1}" type="slidenum">
              <a:rPr lang="en-US" smtClean="0"/>
              <a:t>‹#›</a:t>
            </a:fld>
            <a:endParaRPr lang="en-US"/>
          </a:p>
        </p:txBody>
      </p:sp>
    </p:spTree>
    <p:extLst>
      <p:ext uri="{BB962C8B-B14F-4D97-AF65-F5344CB8AC3E}">
        <p14:creationId xmlns:p14="http://schemas.microsoft.com/office/powerpoint/2010/main" val="41657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B4F872-4432-4C92-B836-43605D1BB786}"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4F296-14AB-4B09-8B75-5830E07747A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377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B4F872-4432-4C92-B836-43605D1BB786}"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4F296-14AB-4B09-8B75-5830E07747A1}" type="slidenum">
              <a:rPr lang="en-US" smtClean="0"/>
              <a:t>‹#›</a:t>
            </a:fld>
            <a:endParaRPr lang="en-US"/>
          </a:p>
        </p:txBody>
      </p:sp>
    </p:spTree>
    <p:extLst>
      <p:ext uri="{BB962C8B-B14F-4D97-AF65-F5344CB8AC3E}">
        <p14:creationId xmlns:p14="http://schemas.microsoft.com/office/powerpoint/2010/main" val="2113726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4F872-4432-4C92-B836-43605D1BB786}"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4F296-14AB-4B09-8B75-5830E07747A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56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B4F872-4432-4C92-B836-43605D1BB786}"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4F296-14AB-4B09-8B75-5830E07747A1}" type="slidenum">
              <a:rPr lang="en-US" smtClean="0"/>
              <a:t>‹#›</a:t>
            </a:fld>
            <a:endParaRPr lang="en-US"/>
          </a:p>
        </p:txBody>
      </p:sp>
    </p:spTree>
    <p:extLst>
      <p:ext uri="{BB962C8B-B14F-4D97-AF65-F5344CB8AC3E}">
        <p14:creationId xmlns:p14="http://schemas.microsoft.com/office/powerpoint/2010/main" val="364794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B4F872-4432-4C92-B836-43605D1BB786}" type="datetimeFigureOut">
              <a:rPr lang="en-US" smtClean="0"/>
              <a:t>9/6/2018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4F296-14AB-4B09-8B75-5830E07747A1}" type="slidenum">
              <a:rPr lang="en-US" smtClean="0"/>
              <a:t>‹#›</a:t>
            </a:fld>
            <a:endParaRPr lang="en-US"/>
          </a:p>
        </p:txBody>
      </p:sp>
    </p:spTree>
    <p:extLst>
      <p:ext uri="{BB962C8B-B14F-4D97-AF65-F5344CB8AC3E}">
        <p14:creationId xmlns:p14="http://schemas.microsoft.com/office/powerpoint/2010/main" val="2535928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B4F872-4432-4C92-B836-43605D1BB786}" type="datetimeFigureOut">
              <a:rPr lang="en-US" smtClean="0"/>
              <a:t>9/6/2018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4F296-14AB-4B09-8B75-5830E07747A1}" type="slidenum">
              <a:rPr lang="en-US" smtClean="0"/>
              <a:t>‹#›</a:t>
            </a:fld>
            <a:endParaRPr lang="en-US"/>
          </a:p>
        </p:txBody>
      </p:sp>
    </p:spTree>
    <p:extLst>
      <p:ext uri="{BB962C8B-B14F-4D97-AF65-F5344CB8AC3E}">
        <p14:creationId xmlns:p14="http://schemas.microsoft.com/office/powerpoint/2010/main" val="155626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4F872-4432-4C92-B836-43605D1BB786}" type="datetimeFigureOut">
              <a:rPr lang="en-US" smtClean="0"/>
              <a:t>9/6/2018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4F296-14AB-4B09-8B75-5830E07747A1}" type="slidenum">
              <a:rPr lang="en-US" smtClean="0"/>
              <a:t>‹#›</a:t>
            </a:fld>
            <a:endParaRPr lang="en-US"/>
          </a:p>
        </p:txBody>
      </p:sp>
    </p:spTree>
    <p:extLst>
      <p:ext uri="{BB962C8B-B14F-4D97-AF65-F5344CB8AC3E}">
        <p14:creationId xmlns:p14="http://schemas.microsoft.com/office/powerpoint/2010/main" val="413200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4F872-4432-4C92-B836-43605D1BB786}"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4F296-14AB-4B09-8B75-5830E07747A1}" type="slidenum">
              <a:rPr lang="en-US" smtClean="0"/>
              <a:t>‹#›</a:t>
            </a:fld>
            <a:endParaRPr lang="en-US"/>
          </a:p>
        </p:txBody>
      </p:sp>
    </p:spTree>
    <p:extLst>
      <p:ext uri="{BB962C8B-B14F-4D97-AF65-F5344CB8AC3E}">
        <p14:creationId xmlns:p14="http://schemas.microsoft.com/office/powerpoint/2010/main" val="248727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4F872-4432-4C92-B836-43605D1BB786}"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4F296-14AB-4B09-8B75-5830E07747A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16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0B4F872-4432-4C92-B836-43605D1BB786}" type="datetimeFigureOut">
              <a:rPr lang="en-US" smtClean="0"/>
              <a:t>9/6/2018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D64F296-14AB-4B09-8B75-5830E07747A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2355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s://www.youtube.com/watch?v=_2cFQ7XqKSU"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5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6.xml"/></Relationships>
</file>

<file path=ppt/slides/_rels/slide5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4.xml"/></Relationships>
</file>

<file path=ppt/slides/_rels/slide5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3.gif"/><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34.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8.xml"/></Relationships>
</file>

<file path=ppt/slides/_rels/slide6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35.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35.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36.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37.jpe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 </a:t>
            </a:r>
            <a:endParaRPr lang="en-US" dirty="0"/>
          </a:p>
        </p:txBody>
      </p:sp>
      <p:sp>
        <p:nvSpPr>
          <p:cNvPr id="3" name="Subtitle 2"/>
          <p:cNvSpPr>
            <a:spLocks noGrp="1"/>
          </p:cNvSpPr>
          <p:nvPr>
            <p:ph type="subTitle" idx="1"/>
          </p:nvPr>
        </p:nvSpPr>
        <p:spPr/>
        <p:txBody>
          <a:bodyPr/>
          <a:lstStyle/>
          <a:p>
            <a:r>
              <a:rPr lang="en-US" dirty="0" smtClean="0"/>
              <a:t>Chemistry of Life</a:t>
            </a:r>
            <a:endParaRPr lang="en-US" dirty="0"/>
          </a:p>
        </p:txBody>
      </p:sp>
    </p:spTree>
    <p:extLst>
      <p:ext uri="{BB962C8B-B14F-4D97-AF65-F5344CB8AC3E}">
        <p14:creationId xmlns:p14="http://schemas.microsoft.com/office/powerpoint/2010/main" val="1307651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Ionic Bonds</a:t>
            </a:r>
            <a:endParaRPr lang="en-US" dirty="0"/>
          </a:p>
        </p:txBody>
      </p:sp>
      <p:sp>
        <p:nvSpPr>
          <p:cNvPr id="3" name="Content Placeholder 2"/>
          <p:cNvSpPr>
            <a:spLocks noGrp="1"/>
          </p:cNvSpPr>
          <p:nvPr>
            <p:ph idx="1"/>
          </p:nvPr>
        </p:nvSpPr>
        <p:spPr>
          <a:xfrm>
            <a:off x="203200" y="1907032"/>
            <a:ext cx="11645900" cy="4023360"/>
          </a:xfrm>
        </p:spPr>
        <p:txBody>
          <a:bodyPr>
            <a:noAutofit/>
          </a:bodyPr>
          <a:lstStyle/>
          <a:p>
            <a:r>
              <a:rPr lang="en-US" sz="3200" dirty="0"/>
              <a:t>Result from gaining or losing electrons to give the atom a charge</a:t>
            </a:r>
          </a:p>
          <a:p>
            <a:r>
              <a:rPr lang="en-US" sz="3200" dirty="0"/>
              <a:t>The number of valence electrons in the outermost shell will determine if the atom will become positive or negative.  If more than half of the shell is full, the atom will steal electrons and become negative, if less than half of the shell is full it will give up electrons and become positive.</a:t>
            </a:r>
          </a:p>
          <a:p>
            <a:r>
              <a:rPr lang="en-US" sz="3200" dirty="0"/>
              <a:t>Positive atoms are attracted to negative ones</a:t>
            </a:r>
          </a:p>
          <a:p>
            <a:r>
              <a:rPr lang="en-US" sz="3200" dirty="0"/>
              <a:t>Very strong but easily break in water since water is polar as well, this is called dissociation </a:t>
            </a:r>
          </a:p>
          <a:p>
            <a:endParaRPr lang="en-US" sz="3200" dirty="0"/>
          </a:p>
        </p:txBody>
      </p:sp>
    </p:spTree>
    <p:extLst>
      <p:ext uri="{BB962C8B-B14F-4D97-AF65-F5344CB8AC3E}">
        <p14:creationId xmlns:p14="http://schemas.microsoft.com/office/powerpoint/2010/main" val="74415234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r>
              <a:rPr lang="en-US" sz="3600" dirty="0"/>
              <a:t>pH </a:t>
            </a:r>
          </a:p>
          <a:p>
            <a:pPr lvl="2"/>
            <a:r>
              <a:rPr lang="en-US" sz="2800" dirty="0"/>
              <a:t>The optimal pH of an enzyme will depend on the area of the body it is used in.  The enzyme will denature if it is outside its optimal pH range.  Think back to what happens when the blood pH changes too much</a:t>
            </a:r>
          </a:p>
          <a:p>
            <a:endParaRPr lang="en-US" sz="4000" dirty="0"/>
          </a:p>
        </p:txBody>
      </p:sp>
    </p:spTree>
    <p:extLst>
      <p:ext uri="{BB962C8B-B14F-4D97-AF65-F5344CB8AC3E}">
        <p14:creationId xmlns:p14="http://schemas.microsoft.com/office/powerpoint/2010/main" val="38070422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enzyme pH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822450"/>
            <a:ext cx="5644242" cy="33464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enzyme pH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074" y="1728787"/>
            <a:ext cx="5330825" cy="3548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17168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r>
              <a:rPr lang="en-US" sz="4000" dirty="0"/>
              <a:t>Negative Feedback</a:t>
            </a:r>
          </a:p>
          <a:p>
            <a:pPr lvl="2"/>
            <a:r>
              <a:rPr lang="en-US" sz="3200" dirty="0" smtClean="0"/>
              <a:t>The product will bind to the active site preventing more substrate from binding and therefore stopping the enzyme from continuing reactions</a:t>
            </a:r>
          </a:p>
          <a:p>
            <a:pPr lvl="2"/>
            <a:r>
              <a:rPr lang="en-US" sz="3200" dirty="0" smtClean="0"/>
              <a:t>Prevents the cell from wasting resources</a:t>
            </a:r>
          </a:p>
          <a:p>
            <a:pPr lvl="2"/>
            <a:r>
              <a:rPr lang="en-US" sz="3200" dirty="0">
                <a:hlinkClick r:id="rId2"/>
              </a:rPr>
              <a:t>https://www.youtube.com/watch?v=_</a:t>
            </a:r>
            <a:r>
              <a:rPr lang="en-US" sz="3200" dirty="0" smtClean="0">
                <a:hlinkClick r:id="rId2"/>
              </a:rPr>
              <a:t>2cFQ7XqKSU</a:t>
            </a:r>
            <a:endParaRPr lang="en-US" sz="3200" dirty="0" smtClean="0"/>
          </a:p>
          <a:p>
            <a:pPr lvl="2"/>
            <a:endParaRPr lang="en-US" sz="3200" dirty="0"/>
          </a:p>
          <a:p>
            <a:endParaRPr lang="en-US" sz="4400" dirty="0"/>
          </a:p>
        </p:txBody>
      </p:sp>
    </p:spTree>
    <p:extLst>
      <p:ext uri="{BB962C8B-B14F-4D97-AF65-F5344CB8AC3E}">
        <p14:creationId xmlns:p14="http://schemas.microsoft.com/office/powerpoint/2010/main" val="186130687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24128" y="2286000"/>
            <a:ext cx="5318615" cy="4023360"/>
          </a:xfrm>
        </p:spPr>
        <p:txBody>
          <a:bodyPr>
            <a:normAutofit/>
          </a:bodyPr>
          <a:lstStyle/>
          <a:p>
            <a:r>
              <a:rPr lang="en-US" sz="4000" dirty="0" smtClean="0"/>
              <a:t>Competitive Inhibition</a:t>
            </a:r>
          </a:p>
          <a:p>
            <a:pPr lvl="1"/>
            <a:r>
              <a:rPr lang="en-US" sz="3600" dirty="0" smtClean="0"/>
              <a:t>A molecule that can fit into the active site but is not the substrate binds to the active site and blocks the substrate from binding to the enzyme.</a:t>
            </a:r>
            <a:endParaRPr lang="en-US" sz="3600" dirty="0"/>
          </a:p>
        </p:txBody>
      </p:sp>
      <p:pic>
        <p:nvPicPr>
          <p:cNvPr id="1026" name="Picture 2" descr="Image result for competitive inhibition"/>
          <p:cNvPicPr>
            <a:picLocks noChangeAspect="1" noChangeArrowheads="1"/>
          </p:cNvPicPr>
          <p:nvPr/>
        </p:nvPicPr>
        <p:blipFill rotWithShape="1">
          <a:blip r:embed="rId2">
            <a:extLst>
              <a:ext uri="{28A0092B-C50C-407E-A947-70E740481C1C}">
                <a14:useLocalDpi xmlns:a14="http://schemas.microsoft.com/office/drawing/2010/main" val="0"/>
              </a:ext>
            </a:extLst>
          </a:blip>
          <a:srcRect r="48166"/>
          <a:stretch/>
        </p:blipFill>
        <p:spPr bwMode="auto">
          <a:xfrm>
            <a:off x="6578600" y="331215"/>
            <a:ext cx="4165600" cy="6147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3911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98459" y="585216"/>
            <a:ext cx="9720073" cy="4023360"/>
          </a:xfrm>
        </p:spPr>
        <p:txBody>
          <a:bodyPr>
            <a:noAutofit/>
          </a:bodyPr>
          <a:lstStyle/>
          <a:p>
            <a:pPr lvl="1"/>
            <a:r>
              <a:rPr lang="en-US" sz="4800" dirty="0"/>
              <a:t>Allosteric Control</a:t>
            </a:r>
          </a:p>
          <a:p>
            <a:pPr lvl="2"/>
            <a:r>
              <a:rPr lang="en-US" sz="4000" dirty="0"/>
              <a:t>At times there is a secondary binding site that a chemical can bind to that will change the shape of the enzyme.  This is not a denaturation.  Sometimes an enzyme needs the substrate to bind to the allosteric site to activate the enzyme and start the reaction.  Sometimes </a:t>
            </a:r>
            <a:r>
              <a:rPr lang="en-US" sz="4000" dirty="0" smtClean="0"/>
              <a:t>a chemical will bind </a:t>
            </a:r>
            <a:r>
              <a:rPr lang="en-US" sz="4000" dirty="0"/>
              <a:t>to the allosteric site to deactivate the enzyme and stop the reaction because there is enough product now.</a:t>
            </a:r>
          </a:p>
          <a:p>
            <a:endParaRPr lang="en-US" sz="5400" dirty="0"/>
          </a:p>
        </p:txBody>
      </p:sp>
    </p:spTree>
    <p:extLst>
      <p:ext uri="{BB962C8B-B14F-4D97-AF65-F5344CB8AC3E}">
        <p14:creationId xmlns:p14="http://schemas.microsoft.com/office/powerpoint/2010/main" val="282260863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allosteric 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4" y="0"/>
            <a:ext cx="8531225" cy="690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35218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Allosteric Sites are affected by Co-factors and Co-Enzymes</a:t>
            </a:r>
          </a:p>
          <a:p>
            <a:pPr lvl="1"/>
            <a:r>
              <a:rPr lang="en-US" sz="2800" dirty="0" smtClean="0"/>
              <a:t>Cofactor:  an inorganic ion that binds to the allosteric site</a:t>
            </a:r>
          </a:p>
          <a:p>
            <a:pPr lvl="1"/>
            <a:r>
              <a:rPr lang="en-US" sz="2800" dirty="0" smtClean="0"/>
              <a:t>Co-Enzyme:  an organic molecule made from vitamins that bonds to the allosteric site</a:t>
            </a:r>
          </a:p>
          <a:p>
            <a:pPr lvl="1"/>
            <a:r>
              <a:rPr lang="en-US" sz="2800" dirty="0" smtClean="0"/>
              <a:t>Sometimes an enzyme will need multiple cofactors and coenzymes to function properly</a:t>
            </a:r>
            <a:endParaRPr lang="en-US" sz="2800" dirty="0"/>
          </a:p>
        </p:txBody>
      </p:sp>
    </p:spTree>
    <p:extLst>
      <p:ext uri="{BB962C8B-B14F-4D97-AF65-F5344CB8AC3E}">
        <p14:creationId xmlns:p14="http://schemas.microsoft.com/office/powerpoint/2010/main" val="121926262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9/28</a:t>
            </a:r>
            <a:endParaRPr lang="en-US" dirty="0"/>
          </a:p>
        </p:txBody>
      </p:sp>
      <p:sp>
        <p:nvSpPr>
          <p:cNvPr id="3" name="Content Placeholder 2"/>
          <p:cNvSpPr>
            <a:spLocks noGrp="1"/>
          </p:cNvSpPr>
          <p:nvPr>
            <p:ph idx="1"/>
          </p:nvPr>
        </p:nvSpPr>
        <p:spPr>
          <a:xfrm>
            <a:off x="1024127" y="1772433"/>
            <a:ext cx="9720073" cy="4023360"/>
          </a:xfrm>
        </p:spPr>
        <p:txBody>
          <a:bodyPr>
            <a:noAutofit/>
          </a:bodyPr>
          <a:lstStyle/>
          <a:p>
            <a:r>
              <a:rPr lang="en-US" sz="3200" dirty="0" smtClean="0"/>
              <a:t>A carbon atom has an atomic number of 6 and an atomic mass of 14,</a:t>
            </a:r>
          </a:p>
          <a:p>
            <a:pPr lvl="1"/>
            <a:r>
              <a:rPr lang="en-US" sz="2800" dirty="0" smtClean="0"/>
              <a:t>How many protons does it have?</a:t>
            </a:r>
          </a:p>
          <a:p>
            <a:pPr lvl="1"/>
            <a:r>
              <a:rPr lang="en-US" sz="2800" dirty="0" smtClean="0"/>
              <a:t>How many neutrons?</a:t>
            </a:r>
          </a:p>
          <a:p>
            <a:pPr lvl="1"/>
            <a:r>
              <a:rPr lang="en-US" sz="2800" dirty="0" smtClean="0"/>
              <a:t>How many electrons?</a:t>
            </a:r>
          </a:p>
          <a:p>
            <a:pPr lvl="1"/>
            <a:r>
              <a:rPr lang="en-US" sz="2800" dirty="0" smtClean="0"/>
              <a:t>How many valence electrons?</a:t>
            </a:r>
          </a:p>
          <a:p>
            <a:r>
              <a:rPr lang="en-US" sz="3200" dirty="0" smtClean="0"/>
              <a:t>List the 4 types of nucleic acids.</a:t>
            </a:r>
          </a:p>
          <a:p>
            <a:r>
              <a:rPr lang="en-US" sz="3200" dirty="0" smtClean="0"/>
              <a:t>What are the monomers of nucleic acids?</a:t>
            </a:r>
          </a:p>
          <a:p>
            <a:r>
              <a:rPr lang="en-US" sz="3200" dirty="0" smtClean="0"/>
              <a:t>What are the 3 parts of the monomer?</a:t>
            </a:r>
            <a:endParaRPr lang="en-US" sz="3200" dirty="0"/>
          </a:p>
        </p:txBody>
      </p:sp>
    </p:spTree>
    <p:extLst>
      <p:ext uri="{BB962C8B-B14F-4D97-AF65-F5344CB8AC3E}">
        <p14:creationId xmlns:p14="http://schemas.microsoft.com/office/powerpoint/2010/main" val="410529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ionic b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7800"/>
            <a:ext cx="863600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ionic dissoc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832" y="3248025"/>
            <a:ext cx="8086968" cy="358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76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Covalent Bonds</a:t>
            </a:r>
            <a:endParaRPr lang="en-US" dirty="0"/>
          </a:p>
        </p:txBody>
      </p:sp>
      <p:sp>
        <p:nvSpPr>
          <p:cNvPr id="3" name="Content Placeholder 2"/>
          <p:cNvSpPr>
            <a:spLocks noGrp="1"/>
          </p:cNvSpPr>
          <p:nvPr>
            <p:ph idx="1"/>
          </p:nvPr>
        </p:nvSpPr>
        <p:spPr>
          <a:xfrm>
            <a:off x="838200" y="1584325"/>
            <a:ext cx="10515600" cy="4351338"/>
          </a:xfrm>
        </p:spPr>
        <p:txBody>
          <a:bodyPr>
            <a:normAutofit/>
          </a:bodyPr>
          <a:lstStyle/>
          <a:p>
            <a:r>
              <a:rPr lang="en-US" sz="2800" dirty="0"/>
              <a:t>These form from sharing electrons between atoms rather than stealing or giving them up full time</a:t>
            </a:r>
          </a:p>
          <a:p>
            <a:r>
              <a:rPr lang="en-US" sz="2800" dirty="0"/>
              <a:t>Very strong, will not break up as easily as ionic in water</a:t>
            </a:r>
          </a:p>
          <a:p>
            <a:pPr lvl="1"/>
            <a:r>
              <a:rPr lang="en-US" sz="2400" dirty="0"/>
              <a:t>Single bond- 2 atoms are shared, weakest type of covalent bond</a:t>
            </a:r>
          </a:p>
          <a:p>
            <a:pPr lvl="1"/>
            <a:r>
              <a:rPr lang="en-US" sz="2400" dirty="0"/>
              <a:t>Double bond- 4 atoms are shared</a:t>
            </a:r>
          </a:p>
          <a:p>
            <a:pPr lvl="1"/>
            <a:r>
              <a:rPr lang="en-US" sz="2400" dirty="0"/>
              <a:t>Triple bond- 6 atoms are shared, strongest type of covalent bond</a:t>
            </a:r>
          </a:p>
          <a:p>
            <a:endParaRPr lang="en-US" sz="2800" dirty="0"/>
          </a:p>
        </p:txBody>
      </p:sp>
      <p:pic>
        <p:nvPicPr>
          <p:cNvPr id="9218" name="Picture 2" descr="Image result for double covalent b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574" y="4403983"/>
            <a:ext cx="4251325" cy="245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083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Covalent Bonds</a:t>
            </a:r>
            <a:endParaRPr lang="en-US" dirty="0"/>
          </a:p>
        </p:txBody>
      </p:sp>
      <p:sp>
        <p:nvSpPr>
          <p:cNvPr id="3" name="Content Placeholder 2"/>
          <p:cNvSpPr>
            <a:spLocks noGrp="1"/>
          </p:cNvSpPr>
          <p:nvPr>
            <p:ph idx="1"/>
          </p:nvPr>
        </p:nvSpPr>
        <p:spPr>
          <a:xfrm>
            <a:off x="355600" y="2084832"/>
            <a:ext cx="11328400" cy="4023360"/>
          </a:xfrm>
        </p:spPr>
        <p:txBody>
          <a:bodyPr>
            <a:noAutofit/>
          </a:bodyPr>
          <a:lstStyle/>
          <a:p>
            <a:r>
              <a:rPr lang="en-US" sz="3200" dirty="0"/>
              <a:t>Nonpolar covalent bond:  where all electrons are shared equally between atoms</a:t>
            </a:r>
          </a:p>
          <a:p>
            <a:r>
              <a:rPr lang="en-US" sz="3200" dirty="0"/>
              <a:t>Polar covalent bond:  one atom is more electronegative than the others resulting in the electrons being shared spending more time around that atom than the others. It results in some areas of the molecule being more negative and some areas being more positive</a:t>
            </a:r>
          </a:p>
          <a:p>
            <a:pPr lvl="1"/>
            <a:r>
              <a:rPr lang="en-US" sz="2800" dirty="0"/>
              <a:t>EX:  water</a:t>
            </a:r>
          </a:p>
          <a:p>
            <a:r>
              <a:rPr lang="en-US" sz="3200" dirty="0"/>
              <a:t>Hydrogen bonds</a:t>
            </a:r>
          </a:p>
          <a:p>
            <a:pPr lvl="1"/>
            <a:r>
              <a:rPr lang="en-US" sz="2800" dirty="0"/>
              <a:t>Result from the polar nature of water </a:t>
            </a:r>
          </a:p>
          <a:p>
            <a:endParaRPr lang="en-US" sz="3200" dirty="0"/>
          </a:p>
        </p:txBody>
      </p:sp>
    </p:spTree>
    <p:extLst>
      <p:ext uri="{BB962C8B-B14F-4D97-AF65-F5344CB8AC3E}">
        <p14:creationId xmlns:p14="http://schemas.microsoft.com/office/powerpoint/2010/main" val="2953425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polar covalent bond vs nonpolar covalent b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4" y="388937"/>
            <a:ext cx="9331349" cy="465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372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Water</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429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Properties</a:t>
            </a:r>
            <a:endParaRPr lang="en-US" dirty="0"/>
          </a:p>
        </p:txBody>
      </p:sp>
      <p:sp>
        <p:nvSpPr>
          <p:cNvPr id="3" name="Content Placeholder 2"/>
          <p:cNvSpPr>
            <a:spLocks noGrp="1"/>
          </p:cNvSpPr>
          <p:nvPr>
            <p:ph idx="1"/>
          </p:nvPr>
        </p:nvSpPr>
        <p:spPr/>
        <p:txBody>
          <a:bodyPr>
            <a:normAutofit/>
          </a:bodyPr>
          <a:lstStyle/>
          <a:p>
            <a:r>
              <a:rPr lang="en-US" sz="3600" dirty="0"/>
              <a:t>Why is water so special?</a:t>
            </a:r>
          </a:p>
          <a:p>
            <a:pPr lvl="1"/>
            <a:r>
              <a:rPr lang="en-US" sz="3200" dirty="0"/>
              <a:t>It is the only chemical found naturally in all three states of matter: solid, liquid, gas</a:t>
            </a:r>
          </a:p>
          <a:p>
            <a:pPr lvl="1"/>
            <a:r>
              <a:rPr lang="en-US" sz="3200" dirty="0"/>
              <a:t>All living things require water to exist</a:t>
            </a:r>
          </a:p>
          <a:p>
            <a:pPr lvl="1"/>
            <a:r>
              <a:rPr lang="en-US" sz="3200" dirty="0"/>
              <a:t>Water is a primary component in many organic reactions</a:t>
            </a:r>
          </a:p>
          <a:p>
            <a:endParaRPr lang="en-US" sz="3600" dirty="0"/>
          </a:p>
        </p:txBody>
      </p:sp>
      <p:pic>
        <p:nvPicPr>
          <p:cNvPr id="2050" name="Picture 2" descr="http://2.bp.blogspot.com/_2__solZgu2E/S8X_EyRbdmI/AAAAAAAAAD4/hipMNbjlVK4/s320/three+states+of+wa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5328" y="585216"/>
            <a:ext cx="3970948" cy="188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551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Is Polar</a:t>
            </a:r>
            <a:endParaRPr lang="en-US" dirty="0"/>
          </a:p>
        </p:txBody>
      </p:sp>
      <p:sp>
        <p:nvSpPr>
          <p:cNvPr id="3" name="Content Placeholder 2"/>
          <p:cNvSpPr>
            <a:spLocks noGrp="1"/>
          </p:cNvSpPr>
          <p:nvPr>
            <p:ph idx="1"/>
          </p:nvPr>
        </p:nvSpPr>
        <p:spPr/>
        <p:txBody>
          <a:bodyPr>
            <a:normAutofit/>
          </a:bodyPr>
          <a:lstStyle/>
          <a:p>
            <a:pPr lvl="1"/>
            <a:r>
              <a:rPr lang="en-US" sz="3600" dirty="0"/>
              <a:t>This results in hydrogen bonding</a:t>
            </a:r>
          </a:p>
          <a:p>
            <a:pPr lvl="2"/>
            <a:r>
              <a:rPr lang="en-US" sz="2800" dirty="0"/>
              <a:t>Hydrogen bonds are very weak attractions between the hydrogen atom of one molecule and either an oxygen, nitrogen, or </a:t>
            </a:r>
            <a:r>
              <a:rPr lang="en-US" sz="2800" dirty="0" smtClean="0"/>
              <a:t>fluorine </a:t>
            </a:r>
            <a:r>
              <a:rPr lang="en-US" sz="2800" dirty="0"/>
              <a:t>atom of another molecule.  </a:t>
            </a:r>
          </a:p>
          <a:p>
            <a:pPr lvl="2"/>
            <a:r>
              <a:rPr lang="en-US" sz="2800" dirty="0"/>
              <a:t>Because there are 2 hydrogen atoms on each water molecule, each water molecule can be attached to 4 other water molecules which results in several other properties of water.</a:t>
            </a:r>
          </a:p>
          <a:p>
            <a:endParaRPr lang="en-US" sz="4000" dirty="0"/>
          </a:p>
        </p:txBody>
      </p:sp>
    </p:spTree>
    <p:extLst>
      <p:ext uri="{BB962C8B-B14F-4D97-AF65-F5344CB8AC3E}">
        <p14:creationId xmlns:p14="http://schemas.microsoft.com/office/powerpoint/2010/main" val="3843990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thumb/b/b5/Hydrogen-bonding-in-water-2D.png/800px-Hydrogen-bonding-in-water-2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436" y="1199050"/>
            <a:ext cx="7620000" cy="464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430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Water</a:t>
            </a:r>
            <a:endParaRPr lang="en-US" dirty="0"/>
          </a:p>
        </p:txBody>
      </p:sp>
      <p:sp>
        <p:nvSpPr>
          <p:cNvPr id="3" name="Content Placeholder 2"/>
          <p:cNvSpPr>
            <a:spLocks noGrp="1"/>
          </p:cNvSpPr>
          <p:nvPr>
            <p:ph idx="1"/>
          </p:nvPr>
        </p:nvSpPr>
        <p:spPr/>
        <p:txBody>
          <a:bodyPr>
            <a:normAutofit/>
          </a:bodyPr>
          <a:lstStyle/>
          <a:p>
            <a:pPr lvl="1"/>
            <a:r>
              <a:rPr lang="en-US" sz="2800" dirty="0"/>
              <a:t>Cohesion</a:t>
            </a:r>
          </a:p>
          <a:p>
            <a:pPr lvl="2"/>
            <a:r>
              <a:rPr lang="en-US" sz="2000" dirty="0"/>
              <a:t>The ability of water molecules to stick to each other </a:t>
            </a:r>
          </a:p>
          <a:p>
            <a:pPr lvl="2"/>
            <a:r>
              <a:rPr lang="en-US" sz="2000" dirty="0"/>
              <a:t>Creates surface tension</a:t>
            </a:r>
          </a:p>
          <a:p>
            <a:pPr lvl="1"/>
            <a:r>
              <a:rPr lang="en-US" sz="2800" dirty="0"/>
              <a:t>Adhesion</a:t>
            </a:r>
          </a:p>
          <a:p>
            <a:pPr lvl="2"/>
            <a:r>
              <a:rPr lang="en-US" sz="2000" dirty="0"/>
              <a:t>The ability of water to stick to chemicals other than water</a:t>
            </a:r>
          </a:p>
          <a:p>
            <a:pPr lvl="2"/>
            <a:r>
              <a:rPr lang="en-US" sz="2000" dirty="0"/>
              <a:t>Reason why water moves from your skin to the towel, creates the meniscus in a graduated cylinder, allows water to move up the stem of plants</a:t>
            </a:r>
          </a:p>
          <a:p>
            <a:endParaRPr lang="en-US" sz="3200" dirty="0"/>
          </a:p>
        </p:txBody>
      </p:sp>
    </p:spTree>
    <p:extLst>
      <p:ext uri="{BB962C8B-B14F-4D97-AF65-F5344CB8AC3E}">
        <p14:creationId xmlns:p14="http://schemas.microsoft.com/office/powerpoint/2010/main" val="340816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dirty="0" smtClean="0"/>
              <a:t>The Atom</a:t>
            </a:r>
            <a:endParaRPr lang="en-US" dirty="0"/>
          </a:p>
        </p:txBody>
      </p:sp>
      <p:sp>
        <p:nvSpPr>
          <p:cNvPr id="3" name="Content Placeholder 2"/>
          <p:cNvSpPr>
            <a:spLocks noGrp="1"/>
          </p:cNvSpPr>
          <p:nvPr>
            <p:ph idx="1"/>
          </p:nvPr>
        </p:nvSpPr>
        <p:spPr>
          <a:xfrm>
            <a:off x="406400" y="1825625"/>
            <a:ext cx="5803900" cy="4351338"/>
          </a:xfrm>
        </p:spPr>
        <p:txBody>
          <a:bodyPr>
            <a:normAutofit/>
          </a:bodyPr>
          <a:lstStyle/>
          <a:p>
            <a:r>
              <a:rPr lang="en-US" sz="3200" dirty="0" smtClean="0"/>
              <a:t>Made </a:t>
            </a:r>
            <a:r>
              <a:rPr lang="en-US" sz="3200" dirty="0"/>
              <a:t>of protons (positive), neutrons (neutral), and electrons (negative)</a:t>
            </a:r>
          </a:p>
          <a:p>
            <a:pPr lvl="1"/>
            <a:r>
              <a:rPr lang="en-US" sz="2800" dirty="0"/>
              <a:t>Protons and neutrons have roughly the same mass</a:t>
            </a:r>
          </a:p>
          <a:p>
            <a:pPr lvl="1"/>
            <a:r>
              <a:rPr lang="en-US" sz="2800" dirty="0"/>
              <a:t>Electrons have mass because they are matter but the mass is so small that it is not considered</a:t>
            </a:r>
          </a:p>
          <a:p>
            <a:endParaRPr lang="en-US" sz="3200" dirty="0"/>
          </a:p>
        </p:txBody>
      </p:sp>
      <p:pic>
        <p:nvPicPr>
          <p:cNvPr id="1026" name="Picture 2" descr="Image result for the atom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47700"/>
            <a:ext cx="6252800"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655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c2.staticflickr.com/4/3781/9620339871_4b2f8f4fbb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476" y="987902"/>
            <a:ext cx="7866185" cy="535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440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g.ehowcdn.com/article-new/ehow/images/a04/lf/6n/measure-volume-graduated-cylinder-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391" y="1090247"/>
            <a:ext cx="71437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345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Water (Continued)</a:t>
            </a:r>
            <a:endParaRPr lang="en-US" dirty="0"/>
          </a:p>
        </p:txBody>
      </p:sp>
      <p:sp>
        <p:nvSpPr>
          <p:cNvPr id="3" name="Content Placeholder 2"/>
          <p:cNvSpPr>
            <a:spLocks noGrp="1"/>
          </p:cNvSpPr>
          <p:nvPr>
            <p:ph idx="1"/>
          </p:nvPr>
        </p:nvSpPr>
        <p:spPr/>
        <p:txBody>
          <a:bodyPr>
            <a:normAutofit/>
          </a:bodyPr>
          <a:lstStyle/>
          <a:p>
            <a:pPr lvl="1"/>
            <a:r>
              <a:rPr lang="en-US" sz="3200" dirty="0"/>
              <a:t>Water has a high specific heat</a:t>
            </a:r>
          </a:p>
          <a:p>
            <a:pPr lvl="2"/>
            <a:r>
              <a:rPr lang="en-US" sz="2400" dirty="0"/>
              <a:t>Because water requires a lot of energy to change its temperature it plays an important part in temperature regulation.  H bonds </a:t>
            </a:r>
            <a:r>
              <a:rPr lang="en-US" sz="2400" dirty="0" smtClean="0"/>
              <a:t>are </a:t>
            </a:r>
            <a:r>
              <a:rPr lang="en-US" sz="2400" dirty="0"/>
              <a:t>formed with energy is released, and broken when energy is absorbed</a:t>
            </a:r>
          </a:p>
          <a:p>
            <a:pPr lvl="2"/>
            <a:r>
              <a:rPr lang="en-US" sz="2400" dirty="0"/>
              <a:t>Heat of vaporization</a:t>
            </a:r>
          </a:p>
          <a:p>
            <a:pPr lvl="3"/>
            <a:r>
              <a:rPr lang="en-US" sz="2400" dirty="0"/>
              <a:t>Amount of energy required to cause the liquid to evaporate</a:t>
            </a:r>
          </a:p>
          <a:p>
            <a:pPr lvl="2"/>
            <a:r>
              <a:rPr lang="en-US" sz="2400" dirty="0"/>
              <a:t>Heat of fusion</a:t>
            </a:r>
          </a:p>
          <a:p>
            <a:pPr lvl="3"/>
            <a:r>
              <a:rPr lang="en-US" sz="2400" dirty="0"/>
              <a:t>Amount of energy required to cause the solid to melt</a:t>
            </a:r>
          </a:p>
          <a:p>
            <a:endParaRPr lang="en-US" sz="3600" dirty="0"/>
          </a:p>
        </p:txBody>
      </p:sp>
    </p:spTree>
    <p:extLst>
      <p:ext uri="{BB962C8B-B14F-4D97-AF65-F5344CB8AC3E}">
        <p14:creationId xmlns:p14="http://schemas.microsoft.com/office/powerpoint/2010/main" val="1913148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iddleschoolchemistry.com/img/content/multimedia/chapter_2/lesson_5/states_of_water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278" y="481923"/>
            <a:ext cx="7256586" cy="28591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online-sciences.com/wp-content/uploads/2014/08/water-in-three-state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661" y="3341076"/>
            <a:ext cx="5235819" cy="343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670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Water (Continued)</a:t>
            </a:r>
            <a:endParaRPr lang="en-US" dirty="0"/>
          </a:p>
        </p:txBody>
      </p:sp>
      <p:sp>
        <p:nvSpPr>
          <p:cNvPr id="3" name="Content Placeholder 2"/>
          <p:cNvSpPr>
            <a:spLocks noGrp="1"/>
          </p:cNvSpPr>
          <p:nvPr>
            <p:ph idx="1"/>
          </p:nvPr>
        </p:nvSpPr>
        <p:spPr/>
        <p:txBody>
          <a:bodyPr/>
          <a:lstStyle/>
          <a:p>
            <a:pPr lvl="1"/>
            <a:r>
              <a:rPr lang="en-US" sz="3200" dirty="0"/>
              <a:t>Universal </a:t>
            </a:r>
            <a:r>
              <a:rPr lang="en-US" sz="3200" dirty="0" smtClean="0"/>
              <a:t>Solvent</a:t>
            </a:r>
          </a:p>
          <a:p>
            <a:pPr lvl="2"/>
            <a:r>
              <a:rPr lang="en-US" sz="2400" dirty="0" smtClean="0"/>
              <a:t>Because </a:t>
            </a:r>
            <a:r>
              <a:rPr lang="en-US" sz="2400" dirty="0"/>
              <a:t>of its polarity water can dissolve many other polar chemicals</a:t>
            </a:r>
          </a:p>
        </p:txBody>
      </p:sp>
    </p:spTree>
    <p:extLst>
      <p:ext uri="{BB962C8B-B14F-4D97-AF65-F5344CB8AC3E}">
        <p14:creationId xmlns:p14="http://schemas.microsoft.com/office/powerpoint/2010/main" val="3180439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Effects of PH</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04059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t>
            </a:r>
            <a:endParaRPr lang="en-US" dirty="0"/>
          </a:p>
        </p:txBody>
      </p:sp>
      <p:sp>
        <p:nvSpPr>
          <p:cNvPr id="3" name="Content Placeholder 2"/>
          <p:cNvSpPr>
            <a:spLocks noGrp="1"/>
          </p:cNvSpPr>
          <p:nvPr>
            <p:ph idx="1"/>
          </p:nvPr>
        </p:nvSpPr>
        <p:spPr/>
        <p:txBody>
          <a:bodyPr>
            <a:normAutofit/>
          </a:bodyPr>
          <a:lstStyle/>
          <a:p>
            <a:pPr lvl="1"/>
            <a:r>
              <a:rPr lang="en-US" sz="3200" dirty="0"/>
              <a:t>Measure of how acidic or basic a chemical is</a:t>
            </a:r>
          </a:p>
          <a:p>
            <a:pPr lvl="1"/>
            <a:r>
              <a:rPr lang="en-US" sz="3200" dirty="0"/>
              <a:t>Results from the dissociation of that substance in water</a:t>
            </a:r>
          </a:p>
          <a:p>
            <a:pPr lvl="1"/>
            <a:endParaRPr lang="en-US" sz="3200" dirty="0"/>
          </a:p>
          <a:p>
            <a:endParaRPr lang="en-US" sz="3600" dirty="0"/>
          </a:p>
        </p:txBody>
      </p:sp>
    </p:spTree>
    <p:extLst>
      <p:ext uri="{BB962C8B-B14F-4D97-AF65-F5344CB8AC3E}">
        <p14:creationId xmlns:p14="http://schemas.microsoft.com/office/powerpoint/2010/main" val="2895192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Image result for dissociation of ac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4" y="585216"/>
            <a:ext cx="9064625" cy="560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514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sz="3200" dirty="0"/>
              <a:t>Acids- dissociate and release H ions into the water resulting in a lower pH</a:t>
            </a:r>
          </a:p>
          <a:p>
            <a:pPr lvl="1"/>
            <a:r>
              <a:rPr lang="en-US" sz="3200" dirty="0"/>
              <a:t>Bases- dissociate and release OH ions into the water resulting in a higher pH</a:t>
            </a:r>
          </a:p>
          <a:p>
            <a:pPr lvl="1"/>
            <a:r>
              <a:rPr lang="en-US" sz="3200" dirty="0"/>
              <a:t>Neutral- dissociate into equal numbers of H ions and OH ions, EX  OH + H </a:t>
            </a:r>
            <a:r>
              <a:rPr lang="en-US" sz="3200" dirty="0">
                <a:sym typeface="Wingdings" panose="05000000000000000000" pitchFamily="2" charset="2"/>
              </a:rPr>
              <a:t></a:t>
            </a:r>
            <a:r>
              <a:rPr lang="en-US" sz="3200" dirty="0"/>
              <a:t> H2O (water)</a:t>
            </a:r>
          </a:p>
          <a:p>
            <a:endParaRPr lang="en-US" dirty="0"/>
          </a:p>
        </p:txBody>
      </p:sp>
    </p:spTree>
    <p:extLst>
      <p:ext uri="{BB962C8B-B14F-4D97-AF65-F5344CB8AC3E}">
        <p14:creationId xmlns:p14="http://schemas.microsoft.com/office/powerpoint/2010/main" val="3038573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r>
              <a:rPr lang="en-US" sz="3200" dirty="0"/>
              <a:t>pH= -log [H+] </a:t>
            </a:r>
          </a:p>
          <a:p>
            <a:pPr lvl="2"/>
            <a:r>
              <a:rPr lang="en-US" sz="2400" dirty="0"/>
              <a:t>a pH of 5 means that the H+ concentration per liter of water is 10^-5</a:t>
            </a:r>
          </a:p>
          <a:p>
            <a:pPr lvl="2"/>
            <a:r>
              <a:rPr lang="en-US" sz="2400" dirty="0"/>
              <a:t>Therefore a pH of 5 is 10x more acidic than a pH of 6 and 100x more acidic than a pH of 7</a:t>
            </a:r>
          </a:p>
          <a:p>
            <a:endParaRPr lang="en-US" sz="3600" dirty="0"/>
          </a:p>
        </p:txBody>
      </p:sp>
    </p:spTree>
    <p:extLst>
      <p:ext uri="{BB962C8B-B14F-4D97-AF65-F5344CB8AC3E}">
        <p14:creationId xmlns:p14="http://schemas.microsoft.com/office/powerpoint/2010/main" val="3124269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Atom</a:t>
            </a:r>
            <a:endParaRPr lang="en-US" dirty="0"/>
          </a:p>
        </p:txBody>
      </p:sp>
      <p:sp>
        <p:nvSpPr>
          <p:cNvPr id="3" name="Content Placeholder 2"/>
          <p:cNvSpPr>
            <a:spLocks noGrp="1"/>
          </p:cNvSpPr>
          <p:nvPr>
            <p:ph idx="1"/>
          </p:nvPr>
        </p:nvSpPr>
        <p:spPr>
          <a:xfrm>
            <a:off x="372364" y="1825625"/>
            <a:ext cx="11023600" cy="5032375"/>
          </a:xfrm>
        </p:spPr>
        <p:txBody>
          <a:bodyPr>
            <a:normAutofit/>
          </a:bodyPr>
          <a:lstStyle/>
          <a:p>
            <a:r>
              <a:rPr lang="en-US" sz="4000" dirty="0"/>
              <a:t>Atomic Number:  number of protons in a molecule</a:t>
            </a:r>
          </a:p>
          <a:p>
            <a:pPr lvl="1"/>
            <a:r>
              <a:rPr lang="en-US" sz="3600" dirty="0"/>
              <a:t>If you add or remove protons you change the element </a:t>
            </a:r>
          </a:p>
          <a:p>
            <a:r>
              <a:rPr lang="en-US" sz="4000" dirty="0"/>
              <a:t>Atom Mass:  number of protons and neutrons in the nucleus of an atom</a:t>
            </a:r>
          </a:p>
          <a:p>
            <a:pPr lvl="1"/>
            <a:r>
              <a:rPr lang="en-US" sz="3600" dirty="0"/>
              <a:t>You may change the number of neutrons </a:t>
            </a:r>
          </a:p>
          <a:p>
            <a:pPr lvl="2"/>
            <a:r>
              <a:rPr lang="en-US" sz="3200" dirty="0"/>
              <a:t>Results in an isotope, some isotopes are radioactive if the nucleus becomes unstable and loses subatomic particles </a:t>
            </a:r>
          </a:p>
          <a:p>
            <a:endParaRPr lang="en-US" sz="4000" dirty="0"/>
          </a:p>
        </p:txBody>
      </p:sp>
    </p:spTree>
    <p:extLst>
      <p:ext uri="{BB962C8B-B14F-4D97-AF65-F5344CB8AC3E}">
        <p14:creationId xmlns:p14="http://schemas.microsoft.com/office/powerpoint/2010/main" val="856670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24128" y="2197100"/>
            <a:ext cx="9720073" cy="4023360"/>
          </a:xfrm>
        </p:spPr>
        <p:txBody>
          <a:bodyPr/>
          <a:lstStyle/>
          <a:p>
            <a:pPr lvl="0"/>
            <a:r>
              <a:rPr lang="en-US" altLang="en-US" sz="2400" dirty="0">
                <a:latin typeface="Calibri" panose="020F0502020204030204" pitchFamily="34" charset="0"/>
                <a:ea typeface="Calibri" panose="020F0502020204030204" pitchFamily="34" charset="0"/>
                <a:cs typeface="Times New Roman" panose="02020603050405020304" pitchFamily="18" charset="0"/>
              </a:rPr>
              <a:t>Fill in the pH chart for numbers and complexity</a:t>
            </a:r>
            <a:endParaRPr lang="en-US" altLang="en-US" sz="2800" dirty="0"/>
          </a:p>
          <a:p>
            <a:endParaRPr lang="en-US" dirty="0"/>
          </a:p>
        </p:txBody>
      </p:sp>
      <p:sp>
        <p:nvSpPr>
          <p:cNvPr id="4" name="Rectangle 6"/>
          <p:cNvSpPr>
            <a:spLocks noChangeArrowheads="1"/>
          </p:cNvSpPr>
          <p:nvPr/>
        </p:nvSpPr>
        <p:spPr bwMode="auto">
          <a:xfrm>
            <a:off x="0" y="-88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nvGrpSpPr>
          <p:cNvPr id="5" name="Group 4"/>
          <p:cNvGrpSpPr/>
          <p:nvPr/>
        </p:nvGrpSpPr>
        <p:grpSpPr>
          <a:xfrm>
            <a:off x="1657350" y="3305174"/>
            <a:ext cx="8274050" cy="1914525"/>
            <a:chOff x="0" y="0"/>
            <a:chExt cx="4029075" cy="381000"/>
          </a:xfrm>
        </p:grpSpPr>
        <p:cxnSp>
          <p:nvCxnSpPr>
            <p:cNvPr id="6" name="Straight Connector 5"/>
            <p:cNvCxnSpPr/>
            <p:nvPr/>
          </p:nvCxnSpPr>
          <p:spPr>
            <a:xfrm>
              <a:off x="0" y="161925"/>
              <a:ext cx="4029075"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0" cy="38100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2000250" y="0"/>
              <a:ext cx="0" cy="38100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019550" y="0"/>
              <a:ext cx="0" cy="38100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017048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r>
              <a:rPr lang="en-US" sz="3200" dirty="0"/>
              <a:t>A buffer is something that either absorbs or releases H or OH ions to keep the concentration of those ions the same, thereby preventing the pH from changing</a:t>
            </a:r>
          </a:p>
          <a:p>
            <a:pPr lvl="2"/>
            <a:r>
              <a:rPr lang="en-US" sz="2400" dirty="0"/>
              <a:t>Typically weak acids or bases</a:t>
            </a:r>
          </a:p>
          <a:p>
            <a:pPr lvl="2"/>
            <a:r>
              <a:rPr lang="en-US" sz="2400" dirty="0"/>
              <a:t>EX:  H2CO3, carbonic acid is used in the blood</a:t>
            </a:r>
          </a:p>
          <a:p>
            <a:endParaRPr lang="en-US" sz="3600" dirty="0"/>
          </a:p>
        </p:txBody>
      </p:sp>
    </p:spTree>
    <p:extLst>
      <p:ext uri="{BB962C8B-B14F-4D97-AF65-F5344CB8AC3E}">
        <p14:creationId xmlns:p14="http://schemas.microsoft.com/office/powerpoint/2010/main" val="3830738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r>
              <a:rPr lang="en-US" sz="3200" dirty="0"/>
              <a:t>Changes in pH can effect living </a:t>
            </a:r>
            <a:r>
              <a:rPr lang="en-US" sz="3200" dirty="0" err="1"/>
              <a:t>orgnaisms</a:t>
            </a:r>
            <a:endParaRPr lang="en-US" sz="3200" dirty="0"/>
          </a:p>
          <a:p>
            <a:pPr lvl="2"/>
            <a:r>
              <a:rPr lang="en-US" sz="2400" dirty="0"/>
              <a:t>Small changes in pH can distress and even kill organisms</a:t>
            </a:r>
          </a:p>
          <a:p>
            <a:pPr lvl="2"/>
            <a:r>
              <a:rPr lang="en-US" sz="2400" dirty="0"/>
              <a:t>Changes in pH can change the rates of chemical reactions</a:t>
            </a:r>
          </a:p>
          <a:p>
            <a:pPr lvl="2"/>
            <a:r>
              <a:rPr lang="en-US" sz="2400" dirty="0"/>
              <a:t>EX:  blood pH must remain between 7.0 and 7.8 for humans to live.  Any below or above they will die</a:t>
            </a:r>
          </a:p>
          <a:p>
            <a:pPr lvl="3"/>
            <a:r>
              <a:rPr lang="en-US" sz="2400" dirty="0"/>
              <a:t>Optimal pH is 7.4</a:t>
            </a:r>
          </a:p>
          <a:p>
            <a:pPr lvl="3"/>
            <a:r>
              <a:rPr lang="en-US" sz="2400" dirty="0"/>
              <a:t>Between 7.0-7.3, people will feel tired, disorientated and may have problems breathing</a:t>
            </a:r>
          </a:p>
          <a:p>
            <a:pPr lvl="3"/>
            <a:r>
              <a:rPr lang="en-US" sz="2400" dirty="0"/>
              <a:t>Between 7.5 and 7.8 people will feel dizzy and agitated</a:t>
            </a:r>
          </a:p>
          <a:p>
            <a:endParaRPr lang="en-US" sz="3600" dirty="0"/>
          </a:p>
        </p:txBody>
      </p:sp>
    </p:spTree>
    <p:extLst>
      <p:ext uri="{BB962C8B-B14F-4D97-AF65-F5344CB8AC3E}">
        <p14:creationId xmlns:p14="http://schemas.microsoft.com/office/powerpoint/2010/main" val="2324635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2"/>
            <a:r>
              <a:rPr lang="en-US" sz="2800" dirty="0"/>
              <a:t>Mild acidosis (the blood becoming too acidic) can cause </a:t>
            </a:r>
          </a:p>
          <a:p>
            <a:pPr lvl="3"/>
            <a:r>
              <a:rPr lang="en-US" sz="2800" dirty="0"/>
              <a:t>Cardiovascular damage</a:t>
            </a:r>
          </a:p>
          <a:p>
            <a:pPr lvl="3"/>
            <a:r>
              <a:rPr lang="en-US" sz="2800" dirty="0"/>
              <a:t>Weight gain and diabetes</a:t>
            </a:r>
          </a:p>
          <a:p>
            <a:pPr lvl="3"/>
            <a:r>
              <a:rPr lang="en-US" sz="2800" dirty="0"/>
              <a:t>Bladder and kidney problems including kidney stones</a:t>
            </a:r>
          </a:p>
          <a:p>
            <a:endParaRPr lang="en-US" sz="4000" dirty="0"/>
          </a:p>
        </p:txBody>
      </p:sp>
    </p:spTree>
    <p:extLst>
      <p:ext uri="{BB962C8B-B14F-4D97-AF65-F5344CB8AC3E}">
        <p14:creationId xmlns:p14="http://schemas.microsoft.com/office/powerpoint/2010/main" val="2943176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l" rtl="0">
              <a:lnSpc>
                <a:spcPct val="80000"/>
              </a:lnSpc>
              <a:spcBef>
                <a:spcPct val="0"/>
              </a:spcBef>
            </a:pPr>
            <a:r>
              <a:rPr lang="en-US" sz="2800" dirty="0" smtClean="0"/>
              <a:t>Mild acidosis (the blood becoming too acidic) can cause </a:t>
            </a:r>
            <a:endParaRPr lang="en-US" dirty="0"/>
          </a:p>
        </p:txBody>
      </p:sp>
      <p:sp>
        <p:nvSpPr>
          <p:cNvPr id="3" name="Content Placeholder 2"/>
          <p:cNvSpPr>
            <a:spLocks noGrp="1"/>
          </p:cNvSpPr>
          <p:nvPr>
            <p:ph idx="1"/>
          </p:nvPr>
        </p:nvSpPr>
        <p:spPr/>
        <p:txBody>
          <a:bodyPr>
            <a:normAutofit/>
          </a:bodyPr>
          <a:lstStyle/>
          <a:p>
            <a:pPr lvl="3"/>
            <a:r>
              <a:rPr lang="en-US" sz="2800" dirty="0"/>
              <a:t>Immune deficiency</a:t>
            </a:r>
          </a:p>
          <a:p>
            <a:pPr lvl="3"/>
            <a:r>
              <a:rPr lang="en-US" sz="2800" dirty="0"/>
              <a:t>Acceleration of free radicals, which are leading causes of some cancers</a:t>
            </a:r>
          </a:p>
          <a:p>
            <a:pPr lvl="3"/>
            <a:r>
              <a:rPr lang="en-US" sz="2800" dirty="0"/>
              <a:t>Premature aging</a:t>
            </a:r>
          </a:p>
          <a:p>
            <a:endParaRPr lang="en-US" sz="4000" dirty="0"/>
          </a:p>
        </p:txBody>
      </p:sp>
    </p:spTree>
    <p:extLst>
      <p:ext uri="{BB962C8B-B14F-4D97-AF65-F5344CB8AC3E}">
        <p14:creationId xmlns:p14="http://schemas.microsoft.com/office/powerpoint/2010/main" val="982032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Mild acidosis (the blood becoming too acidic) can cause </a:t>
            </a:r>
            <a:endParaRPr lang="en-US" dirty="0"/>
          </a:p>
        </p:txBody>
      </p:sp>
      <p:sp>
        <p:nvSpPr>
          <p:cNvPr id="3" name="Content Placeholder 2"/>
          <p:cNvSpPr>
            <a:spLocks noGrp="1"/>
          </p:cNvSpPr>
          <p:nvPr>
            <p:ph idx="1"/>
          </p:nvPr>
        </p:nvSpPr>
        <p:spPr/>
        <p:txBody>
          <a:bodyPr>
            <a:normAutofit/>
          </a:bodyPr>
          <a:lstStyle/>
          <a:p>
            <a:pPr lvl="3"/>
            <a:r>
              <a:rPr lang="en-US" sz="3600" dirty="0"/>
              <a:t>Weak and brittle bones</a:t>
            </a:r>
          </a:p>
          <a:p>
            <a:pPr lvl="3"/>
            <a:r>
              <a:rPr lang="en-US" sz="3600" dirty="0"/>
              <a:t>Joint pain</a:t>
            </a:r>
          </a:p>
          <a:p>
            <a:pPr lvl="3"/>
            <a:r>
              <a:rPr lang="en-US" sz="3600" dirty="0"/>
              <a:t>Low energy and chronic fatigue</a:t>
            </a:r>
          </a:p>
          <a:p>
            <a:endParaRPr lang="en-US" sz="4800" dirty="0"/>
          </a:p>
        </p:txBody>
      </p:sp>
    </p:spTree>
    <p:extLst>
      <p:ext uri="{BB962C8B-B14F-4D97-AF65-F5344CB8AC3E}">
        <p14:creationId xmlns:p14="http://schemas.microsoft.com/office/powerpoint/2010/main" val="2088696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r>
              <a:rPr lang="en-US" sz="4000" dirty="0"/>
              <a:t>It’s very important that pH remains the same</a:t>
            </a:r>
          </a:p>
          <a:p>
            <a:pPr lvl="2"/>
            <a:r>
              <a:rPr lang="en-US" sz="3600" dirty="0"/>
              <a:t>Known as homeostasis/regulation</a:t>
            </a:r>
          </a:p>
          <a:p>
            <a:pPr lvl="2"/>
            <a:r>
              <a:rPr lang="en-US" sz="3600" dirty="0"/>
              <a:t>Buffers help to maintain this in us with the bicarbonate system</a:t>
            </a:r>
          </a:p>
          <a:p>
            <a:endParaRPr lang="en-US" sz="4800" dirty="0"/>
          </a:p>
        </p:txBody>
      </p:sp>
    </p:spTree>
    <p:extLst>
      <p:ext uri="{BB962C8B-B14F-4D97-AF65-F5344CB8AC3E}">
        <p14:creationId xmlns:p14="http://schemas.microsoft.com/office/powerpoint/2010/main" val="27869628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Functional Groups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261022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Hydroxyl</a:t>
            </a:r>
            <a:endParaRPr lang="en-US" dirty="0"/>
          </a:p>
        </p:txBody>
      </p:sp>
      <p:sp>
        <p:nvSpPr>
          <p:cNvPr id="3" name="Content Placeholder 2"/>
          <p:cNvSpPr>
            <a:spLocks noGrp="1"/>
          </p:cNvSpPr>
          <p:nvPr>
            <p:ph idx="1"/>
          </p:nvPr>
        </p:nvSpPr>
        <p:spPr/>
        <p:txBody>
          <a:bodyPr>
            <a:normAutofit/>
          </a:bodyPr>
          <a:lstStyle/>
          <a:p>
            <a:r>
              <a:rPr lang="en-US" sz="3600" dirty="0" smtClean="0"/>
              <a:t>-OH</a:t>
            </a:r>
          </a:p>
          <a:p>
            <a:r>
              <a:rPr lang="en-US" sz="3600" dirty="0" smtClean="0"/>
              <a:t>Properties</a:t>
            </a:r>
          </a:p>
          <a:p>
            <a:pPr lvl="1"/>
            <a:r>
              <a:rPr lang="en-US" sz="3200" dirty="0" smtClean="0"/>
              <a:t>Can form hydrogen bonds</a:t>
            </a:r>
          </a:p>
          <a:p>
            <a:pPr lvl="1"/>
            <a:r>
              <a:rPr lang="en-US" sz="3200" dirty="0" smtClean="0"/>
              <a:t>Generally polar</a:t>
            </a:r>
          </a:p>
          <a:p>
            <a:pPr marL="128016" lvl="1" indent="0">
              <a:buNone/>
            </a:pPr>
            <a:endParaRPr lang="en-US" sz="3200" dirty="0"/>
          </a:p>
        </p:txBody>
      </p:sp>
      <p:pic>
        <p:nvPicPr>
          <p:cNvPr id="1026" name="Picture 2" descr="Image result for hydroxyl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575" y="1295146"/>
            <a:ext cx="527685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221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Carbonyl</a:t>
            </a:r>
            <a:endParaRPr lang="en-US" dirty="0"/>
          </a:p>
        </p:txBody>
      </p:sp>
      <p:sp>
        <p:nvSpPr>
          <p:cNvPr id="3" name="Content Placeholder 2"/>
          <p:cNvSpPr>
            <a:spLocks noGrp="1"/>
          </p:cNvSpPr>
          <p:nvPr>
            <p:ph idx="1"/>
          </p:nvPr>
        </p:nvSpPr>
        <p:spPr>
          <a:xfrm>
            <a:off x="465329" y="1955800"/>
            <a:ext cx="8069072" cy="4023360"/>
          </a:xfrm>
        </p:spPr>
        <p:txBody>
          <a:bodyPr>
            <a:noAutofit/>
          </a:bodyPr>
          <a:lstStyle/>
          <a:p>
            <a:r>
              <a:rPr lang="en-US" sz="3200" dirty="0" smtClean="0"/>
              <a:t>-C=O</a:t>
            </a:r>
          </a:p>
          <a:p>
            <a:r>
              <a:rPr lang="en-US" sz="3200" dirty="0" smtClean="0"/>
              <a:t>A double bond formed between oxygen and carbon</a:t>
            </a:r>
          </a:p>
          <a:p>
            <a:r>
              <a:rPr lang="en-US" sz="3200" dirty="0" smtClean="0"/>
              <a:t>Aldehydes are carbonyl molecules with it at the end of </a:t>
            </a:r>
            <a:r>
              <a:rPr lang="en-US" sz="3200" dirty="0"/>
              <a:t>the molecule</a:t>
            </a:r>
          </a:p>
          <a:p>
            <a:r>
              <a:rPr lang="en-US" sz="3200" dirty="0" smtClean="0"/>
              <a:t>Ketones have it in the middle of the molecule</a:t>
            </a:r>
          </a:p>
          <a:p>
            <a:r>
              <a:rPr lang="en-US" sz="3200" dirty="0" smtClean="0"/>
              <a:t>Properties</a:t>
            </a:r>
          </a:p>
          <a:p>
            <a:pPr lvl="1"/>
            <a:r>
              <a:rPr lang="en-US" sz="2800" dirty="0" smtClean="0"/>
              <a:t>Ketones are much less reactive than aldehydes because the polarity of the O is more shielded</a:t>
            </a:r>
            <a:endParaRPr lang="en-US" sz="2800" dirty="0"/>
          </a:p>
        </p:txBody>
      </p:sp>
      <p:pic>
        <p:nvPicPr>
          <p:cNvPr id="2050" name="Picture 2" descr="Image result for carbonyl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75" y="741362"/>
            <a:ext cx="308610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arbonyl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575" y="3686175"/>
            <a:ext cx="36290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886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tomic m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4" y="519112"/>
            <a:ext cx="7893049" cy="591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6724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Carboxyl</a:t>
            </a:r>
            <a:endParaRPr lang="en-US" dirty="0"/>
          </a:p>
        </p:txBody>
      </p:sp>
      <p:sp>
        <p:nvSpPr>
          <p:cNvPr id="3" name="Content Placeholder 2"/>
          <p:cNvSpPr>
            <a:spLocks noGrp="1"/>
          </p:cNvSpPr>
          <p:nvPr>
            <p:ph idx="1"/>
          </p:nvPr>
        </p:nvSpPr>
        <p:spPr/>
        <p:txBody>
          <a:bodyPr>
            <a:normAutofit/>
          </a:bodyPr>
          <a:lstStyle/>
          <a:p>
            <a:r>
              <a:rPr lang="en-US" sz="3200" dirty="0" smtClean="0"/>
              <a:t>-COOH</a:t>
            </a:r>
          </a:p>
          <a:p>
            <a:r>
              <a:rPr lang="en-US" sz="3200" dirty="0" smtClean="0"/>
              <a:t>Found at the end of molecule</a:t>
            </a:r>
          </a:p>
          <a:p>
            <a:r>
              <a:rPr lang="en-US" sz="3200" dirty="0" smtClean="0"/>
              <a:t>Properties</a:t>
            </a:r>
          </a:p>
          <a:p>
            <a:pPr lvl="1"/>
            <a:r>
              <a:rPr lang="en-US" sz="2800" dirty="0" smtClean="0"/>
              <a:t>Can form hydrogen bonds</a:t>
            </a:r>
          </a:p>
          <a:p>
            <a:pPr lvl="1"/>
            <a:r>
              <a:rPr lang="en-US" sz="2800" dirty="0" smtClean="0"/>
              <a:t>Very reactive</a:t>
            </a:r>
          </a:p>
          <a:p>
            <a:pPr lvl="2"/>
            <a:r>
              <a:rPr lang="en-US" sz="2400" dirty="0" smtClean="0"/>
              <a:t>Typically loses the H in water</a:t>
            </a:r>
            <a:endParaRPr lang="en-US" sz="2400" dirty="0"/>
          </a:p>
        </p:txBody>
      </p:sp>
      <p:pic>
        <p:nvPicPr>
          <p:cNvPr id="3074" name="Picture 2" descr="Image result for carboxyl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675" y="3794760"/>
            <a:ext cx="699135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486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Amino</a:t>
            </a:r>
            <a:endParaRPr lang="en-US" dirty="0"/>
          </a:p>
        </p:txBody>
      </p:sp>
      <p:sp>
        <p:nvSpPr>
          <p:cNvPr id="3" name="Content Placeholder 2"/>
          <p:cNvSpPr>
            <a:spLocks noGrp="1"/>
          </p:cNvSpPr>
          <p:nvPr>
            <p:ph idx="1"/>
          </p:nvPr>
        </p:nvSpPr>
        <p:spPr/>
        <p:txBody>
          <a:bodyPr>
            <a:normAutofit/>
          </a:bodyPr>
          <a:lstStyle/>
          <a:p>
            <a:r>
              <a:rPr lang="en-US" sz="3200" dirty="0" smtClean="0"/>
              <a:t>-NH2</a:t>
            </a:r>
          </a:p>
          <a:p>
            <a:r>
              <a:rPr lang="en-US" sz="3200" dirty="0" smtClean="0"/>
              <a:t>Typically found at the end of the molecule</a:t>
            </a:r>
          </a:p>
          <a:p>
            <a:r>
              <a:rPr lang="en-US" sz="3200" dirty="0" smtClean="0"/>
              <a:t>Properties</a:t>
            </a:r>
          </a:p>
          <a:p>
            <a:pPr lvl="1"/>
            <a:r>
              <a:rPr lang="en-US" sz="2800" dirty="0" smtClean="0"/>
              <a:t>Can form hydrogen bonds</a:t>
            </a:r>
          </a:p>
          <a:p>
            <a:pPr lvl="1"/>
            <a:r>
              <a:rPr lang="en-US" sz="2800" dirty="0" smtClean="0"/>
              <a:t>Typically reactive</a:t>
            </a:r>
          </a:p>
          <a:p>
            <a:pPr lvl="2"/>
            <a:r>
              <a:rPr lang="en-US" sz="2400" dirty="0" smtClean="0"/>
              <a:t>Picks up extra H in water</a:t>
            </a:r>
            <a:endParaRPr lang="en-US" sz="2400" dirty="0"/>
          </a:p>
        </p:txBody>
      </p:sp>
      <p:pic>
        <p:nvPicPr>
          <p:cNvPr id="4098" name="Picture 2" descr="Image result for amino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75" y="3038475"/>
            <a:ext cx="348615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6417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Sulfhydryl</a:t>
            </a:r>
            <a:endParaRPr lang="en-US" dirty="0"/>
          </a:p>
        </p:txBody>
      </p:sp>
      <p:sp>
        <p:nvSpPr>
          <p:cNvPr id="3" name="Content Placeholder 2"/>
          <p:cNvSpPr>
            <a:spLocks noGrp="1"/>
          </p:cNvSpPr>
          <p:nvPr>
            <p:ph idx="1"/>
          </p:nvPr>
        </p:nvSpPr>
        <p:spPr/>
        <p:txBody>
          <a:bodyPr>
            <a:normAutofit/>
          </a:bodyPr>
          <a:lstStyle/>
          <a:p>
            <a:r>
              <a:rPr lang="en-US" sz="4400" dirty="0" smtClean="0"/>
              <a:t>-SH</a:t>
            </a:r>
          </a:p>
          <a:p>
            <a:r>
              <a:rPr lang="en-US" sz="4400" dirty="0" smtClean="0"/>
              <a:t>Properties</a:t>
            </a:r>
          </a:p>
          <a:p>
            <a:pPr lvl="1"/>
            <a:r>
              <a:rPr lang="en-US" sz="4000" dirty="0" smtClean="0"/>
              <a:t>Not very reactive unless with other sulfhydryl groups</a:t>
            </a:r>
          </a:p>
          <a:p>
            <a:pPr lvl="1"/>
            <a:r>
              <a:rPr lang="en-US" sz="4000" dirty="0" smtClean="0"/>
              <a:t>Stabilize the structure of proteins</a:t>
            </a:r>
            <a:endParaRPr lang="en-US" sz="4000" dirty="0"/>
          </a:p>
        </p:txBody>
      </p:sp>
      <p:pic>
        <p:nvPicPr>
          <p:cNvPr id="5122" name="Picture 2" descr="Image result for sulfhydryl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164" y="157162"/>
            <a:ext cx="3869436" cy="327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026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Phosphate</a:t>
            </a:r>
            <a:endParaRPr lang="en-US" dirty="0"/>
          </a:p>
        </p:txBody>
      </p:sp>
      <p:sp>
        <p:nvSpPr>
          <p:cNvPr id="3" name="Content Placeholder 2"/>
          <p:cNvSpPr>
            <a:spLocks noGrp="1"/>
          </p:cNvSpPr>
          <p:nvPr>
            <p:ph idx="1"/>
          </p:nvPr>
        </p:nvSpPr>
        <p:spPr/>
        <p:txBody>
          <a:bodyPr>
            <a:normAutofit/>
          </a:bodyPr>
          <a:lstStyle/>
          <a:p>
            <a:r>
              <a:rPr lang="en-US" sz="4400" dirty="0" smtClean="0"/>
              <a:t>-PO4</a:t>
            </a:r>
          </a:p>
          <a:p>
            <a:r>
              <a:rPr lang="en-US" sz="4400" dirty="0" smtClean="0"/>
              <a:t>Properties</a:t>
            </a:r>
          </a:p>
          <a:p>
            <a:pPr lvl="1"/>
            <a:r>
              <a:rPr lang="en-US" sz="4000" dirty="0" smtClean="0"/>
              <a:t>Very polar</a:t>
            </a:r>
          </a:p>
          <a:p>
            <a:pPr lvl="1"/>
            <a:r>
              <a:rPr lang="en-US" sz="4000" dirty="0" smtClean="0"/>
              <a:t>Very Reactive</a:t>
            </a:r>
          </a:p>
          <a:p>
            <a:pPr lvl="1"/>
            <a:r>
              <a:rPr lang="en-US" sz="4000" dirty="0" smtClean="0"/>
              <a:t>Found in DNA and ATP</a:t>
            </a:r>
            <a:endParaRPr lang="en-US" sz="4000" dirty="0"/>
          </a:p>
        </p:txBody>
      </p:sp>
      <p:pic>
        <p:nvPicPr>
          <p:cNvPr id="6146" name="Picture 2" descr="Image result for phosphate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474" y="676719"/>
            <a:ext cx="4606925" cy="408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3864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Methyl</a:t>
            </a:r>
            <a:endParaRPr lang="en-US" dirty="0"/>
          </a:p>
        </p:txBody>
      </p:sp>
      <p:sp>
        <p:nvSpPr>
          <p:cNvPr id="3" name="Content Placeholder 2"/>
          <p:cNvSpPr>
            <a:spLocks noGrp="1"/>
          </p:cNvSpPr>
          <p:nvPr>
            <p:ph idx="1"/>
          </p:nvPr>
        </p:nvSpPr>
        <p:spPr/>
        <p:txBody>
          <a:bodyPr>
            <a:normAutofit/>
          </a:bodyPr>
          <a:lstStyle/>
          <a:p>
            <a:r>
              <a:rPr lang="en-US" sz="3600" dirty="0" smtClean="0"/>
              <a:t>-CH4</a:t>
            </a:r>
          </a:p>
          <a:p>
            <a:r>
              <a:rPr lang="en-US" sz="3600" dirty="0" smtClean="0"/>
              <a:t>Properties</a:t>
            </a:r>
          </a:p>
          <a:p>
            <a:pPr lvl="1"/>
            <a:r>
              <a:rPr lang="en-US" sz="3200" dirty="0" smtClean="0"/>
              <a:t>Great at energy storage</a:t>
            </a:r>
          </a:p>
          <a:p>
            <a:pPr lvl="1"/>
            <a:r>
              <a:rPr lang="en-US" sz="3200" dirty="0" smtClean="0"/>
              <a:t>Not reactive at all</a:t>
            </a:r>
          </a:p>
          <a:p>
            <a:pPr lvl="1"/>
            <a:r>
              <a:rPr lang="en-US" sz="3200" dirty="0" smtClean="0"/>
              <a:t>Used as a place filler in a lot of molecules</a:t>
            </a:r>
            <a:endParaRPr lang="en-US" sz="3200" dirty="0"/>
          </a:p>
        </p:txBody>
      </p:sp>
      <p:pic>
        <p:nvPicPr>
          <p:cNvPr id="7170" name="Picture 2" descr="Image result for methyl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164" y="-4763"/>
            <a:ext cx="4581525" cy="441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7738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Warmup</a:t>
            </a:r>
            <a:r>
              <a:rPr lang="en-US" dirty="0" smtClean="0"/>
              <a:t> 9/14</a:t>
            </a:r>
            <a:endParaRPr lang="en-US" dirty="0"/>
          </a:p>
        </p:txBody>
      </p:sp>
      <p:sp>
        <p:nvSpPr>
          <p:cNvPr id="3" name="Content Placeholder 2"/>
          <p:cNvSpPr>
            <a:spLocks noGrp="1"/>
          </p:cNvSpPr>
          <p:nvPr>
            <p:ph idx="1"/>
          </p:nvPr>
        </p:nvSpPr>
        <p:spPr/>
        <p:txBody>
          <a:bodyPr>
            <a:normAutofit/>
          </a:bodyPr>
          <a:lstStyle/>
          <a:p>
            <a:r>
              <a:rPr lang="en-US" sz="3600" dirty="0" smtClean="0"/>
              <a:t>Describe or illustrate the process of digestion in an animal (do not include organs) and how that organism will use the food they bring into their body.  You may choose any of the 4 biomolecules we have talked about.</a:t>
            </a:r>
            <a:endParaRPr lang="en-US" sz="3600" dirty="0"/>
          </a:p>
        </p:txBody>
      </p:sp>
    </p:spTree>
    <p:extLst>
      <p:ext uri="{BB962C8B-B14F-4D97-AF65-F5344CB8AC3E}">
        <p14:creationId xmlns:p14="http://schemas.microsoft.com/office/powerpoint/2010/main" val="1554001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Organic Chemistry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909849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80000"/>
              </a:lnSpc>
              <a:spcBef>
                <a:spcPct val="0"/>
              </a:spcBef>
            </a:pPr>
            <a:r>
              <a:rPr lang="en-US" sz="3200" dirty="0" smtClean="0"/>
              <a:t>All about that Carbon</a:t>
            </a:r>
            <a:br>
              <a:rPr lang="en-US" sz="3200" dirty="0" smtClean="0"/>
            </a:br>
            <a:endParaRPr lang="en-US" sz="3200" dirty="0"/>
          </a:p>
        </p:txBody>
      </p:sp>
      <p:sp>
        <p:nvSpPr>
          <p:cNvPr id="3" name="Content Placeholder 2"/>
          <p:cNvSpPr>
            <a:spLocks noGrp="1"/>
          </p:cNvSpPr>
          <p:nvPr>
            <p:ph idx="1"/>
          </p:nvPr>
        </p:nvSpPr>
        <p:spPr>
          <a:xfrm>
            <a:off x="1024129" y="2286000"/>
            <a:ext cx="7815072" cy="4023360"/>
          </a:xfrm>
        </p:spPr>
        <p:txBody>
          <a:bodyPr/>
          <a:lstStyle/>
          <a:p>
            <a:r>
              <a:rPr lang="en-US" sz="3200" dirty="0" smtClean="0"/>
              <a:t>All </a:t>
            </a:r>
            <a:r>
              <a:rPr lang="en-US" sz="3200" dirty="0"/>
              <a:t>organic molecules contain carbon</a:t>
            </a:r>
          </a:p>
          <a:p>
            <a:pPr lvl="1"/>
            <a:r>
              <a:rPr lang="en-US" sz="2800" dirty="0"/>
              <a:t>Carbon is very versatile because it has 4 valence electrons and each electron can form a bond with </a:t>
            </a:r>
            <a:r>
              <a:rPr lang="en-US" sz="2800" dirty="0" smtClean="0"/>
              <a:t>another </a:t>
            </a:r>
            <a:r>
              <a:rPr lang="en-US" sz="2800" dirty="0"/>
              <a:t>atom.</a:t>
            </a:r>
          </a:p>
          <a:p>
            <a:pPr lvl="1"/>
            <a:r>
              <a:rPr lang="en-US" sz="2800" dirty="0"/>
              <a:t>If necessary it can form double and triple bonds with atoms (double=carbon dioxide, triple=cyanide), the more bonds the stronger the bond is</a:t>
            </a:r>
          </a:p>
          <a:p>
            <a:pPr lvl="1"/>
            <a:r>
              <a:rPr lang="en-US" sz="2800" dirty="0"/>
              <a:t>It can form straight chains or rings</a:t>
            </a:r>
          </a:p>
          <a:p>
            <a:endParaRPr lang="en-US" dirty="0"/>
          </a:p>
        </p:txBody>
      </p:sp>
      <p:pic>
        <p:nvPicPr>
          <p:cNvPr id="2050" name="Picture 2" descr="Image result for carbon bo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8870" y="1512316"/>
            <a:ext cx="3683130" cy="337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1639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carbon bo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74" y="1501775"/>
            <a:ext cx="10336231"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9711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lvl="1"/>
            <a:r>
              <a:rPr lang="en-US" sz="3200" dirty="0"/>
              <a:t>Important terms</a:t>
            </a:r>
          </a:p>
          <a:p>
            <a:pPr lvl="2"/>
            <a:r>
              <a:rPr lang="en-US" sz="3200" dirty="0"/>
              <a:t>Monomer:  single molecule that can be combined in different ways to form larger </a:t>
            </a:r>
            <a:r>
              <a:rPr lang="en-US" sz="3200" dirty="0" smtClean="0"/>
              <a:t>ones</a:t>
            </a:r>
          </a:p>
          <a:p>
            <a:pPr lvl="2"/>
            <a:r>
              <a:rPr lang="en-US" sz="3200" dirty="0" smtClean="0"/>
              <a:t>Polymer</a:t>
            </a:r>
            <a:r>
              <a:rPr lang="en-US" sz="3200" dirty="0"/>
              <a:t>:  large molecule that is made of 3 or more monomers bonded together</a:t>
            </a:r>
          </a:p>
        </p:txBody>
      </p:sp>
      <p:pic>
        <p:nvPicPr>
          <p:cNvPr id="3074" name="Picture 2" descr="Image result for monomer polymer"/>
          <p:cNvPicPr>
            <a:picLocks noChangeAspect="1" noChangeArrowheads="1"/>
          </p:cNvPicPr>
          <p:nvPr/>
        </p:nvPicPr>
        <p:blipFill rotWithShape="1">
          <a:blip r:embed="rId2">
            <a:extLst>
              <a:ext uri="{28A0092B-C50C-407E-A947-70E740481C1C}">
                <a14:useLocalDpi xmlns:a14="http://schemas.microsoft.com/office/drawing/2010/main" val="0"/>
              </a:ext>
            </a:extLst>
          </a:blip>
          <a:srcRect b="55870"/>
          <a:stretch/>
        </p:blipFill>
        <p:spPr bwMode="auto">
          <a:xfrm>
            <a:off x="1201736" y="554227"/>
            <a:ext cx="9263063" cy="17317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onomer polymer"/>
          <p:cNvPicPr>
            <a:picLocks noChangeAspect="1" noChangeArrowheads="1"/>
          </p:cNvPicPr>
          <p:nvPr/>
        </p:nvPicPr>
        <p:blipFill rotWithShape="1">
          <a:blip r:embed="rId2">
            <a:extLst>
              <a:ext uri="{28A0092B-C50C-407E-A947-70E740481C1C}">
                <a14:useLocalDpi xmlns:a14="http://schemas.microsoft.com/office/drawing/2010/main" val="0"/>
              </a:ext>
            </a:extLst>
          </a:blip>
          <a:srcRect t="48261"/>
          <a:stretch/>
        </p:blipFill>
        <p:spPr bwMode="auto">
          <a:xfrm>
            <a:off x="790764" y="4701603"/>
            <a:ext cx="9788335" cy="203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40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a:t>
            </a:r>
            <a:endParaRPr lang="en-US" dirty="0"/>
          </a:p>
        </p:txBody>
      </p:sp>
      <p:sp>
        <p:nvSpPr>
          <p:cNvPr id="3" name="Content Placeholder 2"/>
          <p:cNvSpPr>
            <a:spLocks noGrp="1"/>
          </p:cNvSpPr>
          <p:nvPr>
            <p:ph idx="1"/>
          </p:nvPr>
        </p:nvSpPr>
        <p:spPr>
          <a:xfrm>
            <a:off x="351028" y="1828800"/>
            <a:ext cx="9720073" cy="4023360"/>
          </a:xfrm>
        </p:spPr>
        <p:txBody>
          <a:bodyPr>
            <a:normAutofit/>
          </a:bodyPr>
          <a:lstStyle/>
          <a:p>
            <a:r>
              <a:rPr lang="en-US" sz="3200" dirty="0"/>
              <a:t>An element is a pure substance, could be 1 atom or multiple atoms bonded together but they must all be the same type of atom</a:t>
            </a:r>
          </a:p>
          <a:p>
            <a:pPr lvl="1"/>
            <a:r>
              <a:rPr lang="en-US" sz="2800" dirty="0" smtClean="0"/>
              <a:t>Ex:  H2</a:t>
            </a:r>
            <a:r>
              <a:rPr lang="en-US" sz="2800" dirty="0"/>
              <a:t>, Au, F</a:t>
            </a:r>
          </a:p>
          <a:p>
            <a:endParaRPr lang="en-US" sz="3200" dirty="0"/>
          </a:p>
        </p:txBody>
      </p:sp>
      <p:pic>
        <p:nvPicPr>
          <p:cNvPr id="4098" name="Picture 2" descr="Image result for el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474" y="2870200"/>
            <a:ext cx="67532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8849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custDataLst>
              <p:tags r:id="rId2"/>
            </p:custDataLst>
          </p:nvPr>
        </p:nvSpPr>
        <p:spPr>
          <a:xfrm>
            <a:off x="1524000" y="2644776"/>
            <a:ext cx="7772400" cy="1470025"/>
          </a:xfrm>
        </p:spPr>
        <p:txBody>
          <a:bodyPr/>
          <a:lstStyle/>
          <a:p>
            <a:pPr>
              <a:defRPr/>
            </a:pPr>
            <a:r>
              <a:rPr lang="en-US" smtClean="0"/>
              <a:t>Carbohydrates</a:t>
            </a:r>
          </a:p>
        </p:txBody>
      </p:sp>
    </p:spTree>
    <p:custDataLst>
      <p:tags r:id="rId1"/>
    </p:custDataLst>
    <p:extLst>
      <p:ext uri="{BB962C8B-B14F-4D97-AF65-F5344CB8AC3E}">
        <p14:creationId xmlns:p14="http://schemas.microsoft.com/office/powerpoint/2010/main" val="2249054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defRPr/>
            </a:pPr>
            <a:r>
              <a:rPr lang="en-US" smtClean="0"/>
              <a:t>Carbohydrates</a:t>
            </a:r>
          </a:p>
        </p:txBody>
      </p:sp>
      <p:sp>
        <p:nvSpPr>
          <p:cNvPr id="43010" name="Content Placeholder 2"/>
          <p:cNvSpPr>
            <a:spLocks noGrp="1"/>
          </p:cNvSpPr>
          <p:nvPr>
            <p:ph sz="quarter" idx="1"/>
            <p:custDataLst>
              <p:tags r:id="rId3"/>
            </p:custDataLst>
          </p:nvPr>
        </p:nvSpPr>
        <p:spPr>
          <a:xfrm>
            <a:off x="1981200" y="1600201"/>
            <a:ext cx="8382000" cy="4525963"/>
          </a:xfrm>
        </p:spPr>
        <p:txBody>
          <a:bodyPr>
            <a:normAutofit/>
          </a:bodyPr>
          <a:lstStyle/>
          <a:p>
            <a:pPr eaLnBrk="1" hangingPunct="1"/>
            <a:r>
              <a:rPr lang="en-US" sz="3600" dirty="0" smtClean="0"/>
              <a:t>Also called sugars and </a:t>
            </a:r>
            <a:br>
              <a:rPr lang="en-US" sz="3600" dirty="0" smtClean="0"/>
            </a:br>
            <a:r>
              <a:rPr lang="en-US" sz="3600" dirty="0" smtClean="0"/>
              <a:t>starches</a:t>
            </a:r>
          </a:p>
          <a:p>
            <a:pPr eaLnBrk="1" hangingPunct="1"/>
            <a:r>
              <a:rPr lang="en-US" sz="3600" dirty="0" smtClean="0"/>
              <a:t>Elements:  C, H, and O in a 1:2:1 ratio </a:t>
            </a:r>
            <a:br>
              <a:rPr lang="en-US" sz="3600" dirty="0" smtClean="0"/>
            </a:br>
            <a:r>
              <a:rPr lang="en-US" sz="3600" dirty="0" smtClean="0"/>
              <a:t>(Example:  C</a:t>
            </a:r>
            <a:r>
              <a:rPr lang="en-US" sz="3600" baseline="-25000" dirty="0" smtClean="0"/>
              <a:t>6</a:t>
            </a:r>
            <a:r>
              <a:rPr lang="en-US" sz="3600" dirty="0" smtClean="0"/>
              <a:t>H</a:t>
            </a:r>
            <a:r>
              <a:rPr lang="en-US" sz="3600" baseline="-25000" dirty="0" smtClean="0"/>
              <a:t>12</a:t>
            </a:r>
            <a:r>
              <a:rPr lang="en-US" sz="3600" dirty="0" smtClean="0"/>
              <a:t>O</a:t>
            </a:r>
            <a:r>
              <a:rPr lang="en-US" sz="3600" baseline="-25000" dirty="0" smtClean="0"/>
              <a:t>6</a:t>
            </a:r>
            <a:r>
              <a:rPr lang="en-US" sz="3600" dirty="0" smtClean="0"/>
              <a:t>)</a:t>
            </a:r>
          </a:p>
          <a:p>
            <a:pPr eaLnBrk="1" hangingPunct="1"/>
            <a:r>
              <a:rPr lang="en-US" sz="3600" dirty="0" smtClean="0"/>
              <a:t>Typically end in –</a:t>
            </a:r>
            <a:r>
              <a:rPr lang="en-US" sz="3600" dirty="0" err="1" smtClean="0"/>
              <a:t>ose</a:t>
            </a:r>
            <a:r>
              <a:rPr lang="en-US" sz="3600" dirty="0" smtClean="0"/>
              <a:t>     (Example:  glucose)</a:t>
            </a:r>
          </a:p>
          <a:p>
            <a:pPr eaLnBrk="1" hangingPunct="1"/>
            <a:r>
              <a:rPr lang="en-US" sz="3600" dirty="0" smtClean="0"/>
              <a:t>Function</a:t>
            </a:r>
            <a:r>
              <a:rPr lang="en-US" sz="3600" dirty="0" smtClean="0">
                <a:solidFill>
                  <a:srgbClr val="FF0000"/>
                </a:solidFill>
              </a:rPr>
              <a:t>:  </a:t>
            </a:r>
            <a:r>
              <a:rPr lang="en-US" sz="3600" dirty="0" smtClean="0"/>
              <a:t>to store and release </a:t>
            </a:r>
            <a:r>
              <a:rPr lang="en-US" sz="3600" dirty="0" smtClean="0"/>
              <a:t>short term </a:t>
            </a:r>
            <a:r>
              <a:rPr lang="en-US" sz="3600" dirty="0" smtClean="0"/>
              <a:t>energy</a:t>
            </a:r>
          </a:p>
        </p:txBody>
      </p:sp>
      <p:pic>
        <p:nvPicPr>
          <p:cNvPr id="40964" name="Picture 5" descr="m1265583"/>
          <p:cNvPicPr>
            <a:picLocks noChangeAspect="1" noChangeArrowheads="1"/>
          </p:cNvPicPr>
          <p:nvPr>
            <p:custDataLst>
              <p:tags r:id="rId4"/>
            </p:custDataLst>
          </p:nvPr>
        </p:nvPicPr>
        <p:blipFill>
          <a:blip r:embed="rId7" cstate="print"/>
          <a:srcRect/>
          <a:stretch>
            <a:fillRect/>
          </a:stretch>
        </p:blipFill>
        <p:spPr bwMode="auto">
          <a:xfrm>
            <a:off x="6781800" y="381000"/>
            <a:ext cx="2743200" cy="20574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77672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1000" fill="hold"/>
                                        <p:tgtEl>
                                          <p:spTgt spid="43010"/>
                                        </p:tgtEl>
                                        <p:attrNameLst>
                                          <p:attrName>ppt_x</p:attrName>
                                        </p:attrNameLst>
                                      </p:cBhvr>
                                      <p:tavLst>
                                        <p:tav tm="0">
                                          <p:val>
                                            <p:strVal val="#ppt_x-.2"/>
                                          </p:val>
                                        </p:tav>
                                        <p:tav tm="100000">
                                          <p:val>
                                            <p:strVal val="#ppt_x"/>
                                          </p:val>
                                        </p:tav>
                                      </p:tavLst>
                                    </p:anim>
                                    <p:anim calcmode="lin" valueType="num">
                                      <p:cBhvr>
                                        <p:cTn id="8" dur="1000" fill="hold"/>
                                        <p:tgtEl>
                                          <p:spTgt spid="430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defRPr/>
            </a:pPr>
            <a:r>
              <a:rPr lang="en-US" dirty="0" smtClean="0"/>
              <a:t>Carbohydrates</a:t>
            </a:r>
          </a:p>
        </p:txBody>
      </p:sp>
      <p:sp>
        <p:nvSpPr>
          <p:cNvPr id="45058" name="Content Placeholder 2"/>
          <p:cNvSpPr>
            <a:spLocks noGrp="1"/>
          </p:cNvSpPr>
          <p:nvPr>
            <p:ph sz="quarter" idx="1"/>
            <p:custDataLst>
              <p:tags r:id="rId3"/>
            </p:custDataLst>
          </p:nvPr>
        </p:nvSpPr>
        <p:spPr>
          <a:xfrm>
            <a:off x="1460938" y="1984375"/>
            <a:ext cx="7467600" cy="4873625"/>
          </a:xfrm>
        </p:spPr>
        <p:txBody>
          <a:bodyPr>
            <a:normAutofit/>
          </a:bodyPr>
          <a:lstStyle/>
          <a:p>
            <a:pPr eaLnBrk="1" hangingPunct="1"/>
            <a:r>
              <a:rPr lang="en-US" sz="4800" dirty="0" smtClean="0"/>
              <a:t>Monomer:  Monosaccharide</a:t>
            </a:r>
            <a:endParaRPr lang="en-US" sz="4800" dirty="0" smtClean="0">
              <a:sym typeface="Wingdings" pitchFamily="2" charset="2"/>
            </a:endParaRPr>
          </a:p>
          <a:p>
            <a:pPr lvl="1" eaLnBrk="1" hangingPunct="1"/>
            <a:r>
              <a:rPr lang="en-US" sz="4400" dirty="0" smtClean="0">
                <a:sym typeface="Wingdings" pitchFamily="2" charset="2"/>
              </a:rPr>
              <a:t>Example:  </a:t>
            </a:r>
            <a:r>
              <a:rPr lang="en-US" sz="4400" dirty="0" smtClean="0">
                <a:sym typeface="Wingdings" pitchFamily="2" charset="2"/>
              </a:rPr>
              <a:t>glucose</a:t>
            </a:r>
          </a:p>
          <a:p>
            <a:pPr lvl="1" eaLnBrk="1" hangingPunct="1"/>
            <a:r>
              <a:rPr lang="en-US" sz="4400" dirty="0" smtClean="0">
                <a:sym typeface="Wingdings" pitchFamily="2" charset="2"/>
              </a:rPr>
              <a:t>Disaccharide:  2 monomers connected</a:t>
            </a:r>
          </a:p>
          <a:p>
            <a:pPr lvl="2"/>
            <a:r>
              <a:rPr lang="en-US" sz="4000" dirty="0" smtClean="0">
                <a:sym typeface="Wingdings" pitchFamily="2" charset="2"/>
              </a:rPr>
              <a:t>Transport form</a:t>
            </a:r>
          </a:p>
          <a:p>
            <a:pPr lvl="2"/>
            <a:r>
              <a:rPr lang="en-US" sz="4000" dirty="0" smtClean="0">
                <a:sym typeface="Wingdings" pitchFamily="2" charset="2"/>
              </a:rPr>
              <a:t>Examples:  Maltose, Sucrose, Lactose</a:t>
            </a:r>
            <a:endParaRPr lang="en-US" sz="4000" dirty="0" smtClean="0">
              <a:sym typeface="Wingdings" pitchFamily="2" charset="2"/>
            </a:endParaRPr>
          </a:p>
          <a:p>
            <a:pPr lvl="1" eaLnBrk="1" hangingPunct="1"/>
            <a:endParaRPr lang="en-US" sz="4400" dirty="0" smtClean="0">
              <a:solidFill>
                <a:srgbClr val="FF0000"/>
              </a:solidFill>
              <a:sym typeface="Wingdings" pitchFamily="2" charset="2"/>
            </a:endParaRPr>
          </a:p>
          <a:p>
            <a:pPr lvl="1" eaLnBrk="1" hangingPunct="1"/>
            <a:endParaRPr lang="en-US" sz="4400" dirty="0" smtClean="0">
              <a:sym typeface="Wingdings" pitchFamily="2" charset="2"/>
            </a:endParaRPr>
          </a:p>
        </p:txBody>
      </p:sp>
    </p:spTree>
    <p:custDataLst>
      <p:tags r:id="rId1"/>
    </p:custDataLst>
    <p:extLst>
      <p:ext uri="{BB962C8B-B14F-4D97-AF65-F5344CB8AC3E}">
        <p14:creationId xmlns:p14="http://schemas.microsoft.com/office/powerpoint/2010/main" val="3330779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1000" fill="hold"/>
                                        <p:tgtEl>
                                          <p:spTgt spid="45058"/>
                                        </p:tgtEl>
                                        <p:attrNameLst>
                                          <p:attrName>ppt_x</p:attrName>
                                        </p:attrNameLst>
                                      </p:cBhvr>
                                      <p:tavLst>
                                        <p:tav tm="0">
                                          <p:val>
                                            <p:strVal val="#ppt_x-.2"/>
                                          </p:val>
                                        </p:tav>
                                        <p:tav tm="100000">
                                          <p:val>
                                            <p:strVal val="#ppt_x"/>
                                          </p:val>
                                        </p:tav>
                                      </p:tavLst>
                                    </p:anim>
                                    <p:anim calcmode="lin" valueType="num">
                                      <p:cBhvr>
                                        <p:cTn id="8" dur="1000" fill="hold"/>
                                        <p:tgtEl>
                                          <p:spTgt spid="450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3600" dirty="0">
                <a:sym typeface="Wingdings" pitchFamily="2" charset="2"/>
              </a:rPr>
              <a:t>Polymer:  Polysaccharide</a:t>
            </a:r>
          </a:p>
          <a:p>
            <a:pPr lvl="1"/>
            <a:r>
              <a:rPr lang="en-US" sz="3200" dirty="0"/>
              <a:t>Starch </a:t>
            </a:r>
            <a:r>
              <a:rPr lang="en-US" sz="3200" dirty="0">
                <a:sym typeface="Wingdings" pitchFamily="2" charset="2"/>
              </a:rPr>
              <a:t> </a:t>
            </a:r>
            <a:r>
              <a:rPr lang="en-US" sz="3200" dirty="0" smtClean="0">
                <a:sym typeface="Wingdings" pitchFamily="2" charset="2"/>
              </a:rPr>
              <a:t>sugar storage </a:t>
            </a:r>
            <a:r>
              <a:rPr lang="en-US" sz="3200" dirty="0">
                <a:sym typeface="Wingdings" pitchFamily="2" charset="2"/>
              </a:rPr>
              <a:t>in plants</a:t>
            </a:r>
          </a:p>
          <a:p>
            <a:pPr lvl="1"/>
            <a:r>
              <a:rPr lang="en-US" sz="3200" dirty="0">
                <a:sym typeface="Wingdings" pitchFamily="2" charset="2"/>
              </a:rPr>
              <a:t>Glycogen  </a:t>
            </a:r>
            <a:r>
              <a:rPr lang="en-US" sz="3200" dirty="0" smtClean="0">
                <a:sym typeface="Wingdings" pitchFamily="2" charset="2"/>
              </a:rPr>
              <a:t>sugar </a:t>
            </a:r>
            <a:r>
              <a:rPr lang="en-US" sz="3200" dirty="0">
                <a:sym typeface="Wingdings" pitchFamily="2" charset="2"/>
              </a:rPr>
              <a:t>storage in </a:t>
            </a:r>
            <a:r>
              <a:rPr lang="en-US" sz="3200" dirty="0" smtClean="0">
                <a:sym typeface="Wingdings" pitchFamily="2" charset="2"/>
              </a:rPr>
              <a:t>animal </a:t>
            </a:r>
            <a:r>
              <a:rPr lang="en-US" sz="3200" dirty="0">
                <a:sym typeface="Wingdings" pitchFamily="2" charset="2"/>
              </a:rPr>
              <a:t>muscle</a:t>
            </a:r>
          </a:p>
          <a:p>
            <a:pPr lvl="1"/>
            <a:r>
              <a:rPr lang="en-US" sz="3200" dirty="0">
                <a:sym typeface="Wingdings" pitchFamily="2" charset="2"/>
              </a:rPr>
              <a:t>Cellulose  found in plant cell </a:t>
            </a:r>
            <a:r>
              <a:rPr lang="en-US" sz="3200" dirty="0" smtClean="0">
                <a:sym typeface="Wingdings" pitchFamily="2" charset="2"/>
              </a:rPr>
              <a:t>walls</a:t>
            </a:r>
            <a:r>
              <a:rPr lang="en-US" sz="3200" dirty="0">
                <a:sym typeface="Wingdings" pitchFamily="2" charset="2"/>
              </a:rPr>
              <a:t>; </a:t>
            </a:r>
            <a:r>
              <a:rPr lang="en-US" sz="3200" dirty="0" smtClean="0">
                <a:sym typeface="Wingdings" pitchFamily="2" charset="2"/>
              </a:rPr>
              <a:t>most animals </a:t>
            </a:r>
            <a:r>
              <a:rPr lang="en-US" sz="3200" dirty="0">
                <a:sym typeface="Wingdings" pitchFamily="2" charset="2"/>
              </a:rPr>
              <a:t>can not </a:t>
            </a:r>
            <a:r>
              <a:rPr lang="en-US" sz="3200" dirty="0" smtClean="0">
                <a:sym typeface="Wingdings" pitchFamily="2" charset="2"/>
              </a:rPr>
              <a:t>digest</a:t>
            </a:r>
          </a:p>
          <a:p>
            <a:pPr lvl="1"/>
            <a:r>
              <a:rPr lang="en-US" sz="3200" dirty="0" smtClean="0">
                <a:sym typeface="Wingdings" pitchFamily="2" charset="2"/>
              </a:rPr>
              <a:t>Chitin  found in cell walls of fungi and insect exoskeletons</a:t>
            </a:r>
          </a:p>
          <a:p>
            <a:pPr lvl="1"/>
            <a:r>
              <a:rPr lang="en-US" sz="3200" dirty="0" smtClean="0">
                <a:sym typeface="Wingdings" pitchFamily="2" charset="2"/>
              </a:rPr>
              <a:t>Pectin  from algae and is used to thicken jellies</a:t>
            </a:r>
            <a:endParaRPr lang="en-US" sz="3200" dirty="0">
              <a:sym typeface="Wingdings" pitchFamily="2" charset="2"/>
            </a:endParaRPr>
          </a:p>
          <a:p>
            <a:endParaRPr lang="en-US" dirty="0"/>
          </a:p>
        </p:txBody>
      </p:sp>
    </p:spTree>
    <p:extLst>
      <p:ext uri="{BB962C8B-B14F-4D97-AF65-F5344CB8AC3E}">
        <p14:creationId xmlns:p14="http://schemas.microsoft.com/office/powerpoint/2010/main" val="22693720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Monosaccharide Picture</a:t>
            </a:r>
            <a:endParaRPr lang="en-US" dirty="0"/>
          </a:p>
        </p:txBody>
      </p:sp>
      <p:sp>
        <p:nvSpPr>
          <p:cNvPr id="43011" name="Content Placeholder 2"/>
          <p:cNvSpPr>
            <a:spLocks noGrp="1"/>
          </p:cNvSpPr>
          <p:nvPr>
            <p:ph sz="quarter" idx="1"/>
          </p:nvPr>
        </p:nvSpPr>
        <p:spPr>
          <a:xfrm>
            <a:off x="1981200" y="1600201"/>
            <a:ext cx="7467600" cy="4873625"/>
          </a:xfrm>
        </p:spPr>
        <p:txBody>
          <a:bodyPr/>
          <a:lstStyle/>
          <a:p>
            <a:pPr eaLnBrk="1" hangingPunct="1"/>
            <a:endParaRPr lang="en-US" smtClean="0"/>
          </a:p>
        </p:txBody>
      </p:sp>
      <p:pic>
        <p:nvPicPr>
          <p:cNvPr id="43012" name="Picture 5" descr="glucose"/>
          <p:cNvPicPr>
            <a:picLocks noChangeAspect="1" noChangeArrowheads="1"/>
          </p:cNvPicPr>
          <p:nvPr>
            <p:custDataLst>
              <p:tags r:id="rId1"/>
            </p:custDataLst>
          </p:nvPr>
        </p:nvPicPr>
        <p:blipFill>
          <a:blip r:embed="rId3" cstate="print"/>
          <a:srcRect/>
          <a:stretch>
            <a:fillRect/>
          </a:stretch>
        </p:blipFill>
        <p:spPr bwMode="auto">
          <a:xfrm>
            <a:off x="3886200" y="1752600"/>
            <a:ext cx="3733800" cy="3919538"/>
          </a:xfrm>
          <a:prstGeom prst="rect">
            <a:avLst/>
          </a:prstGeom>
          <a:noFill/>
          <a:ln w="9525">
            <a:noFill/>
            <a:miter lim="800000"/>
            <a:headEnd/>
            <a:tailEnd/>
          </a:ln>
        </p:spPr>
      </p:pic>
    </p:spTree>
    <p:extLst>
      <p:ext uri="{BB962C8B-B14F-4D97-AF65-F5344CB8AC3E}">
        <p14:creationId xmlns:p14="http://schemas.microsoft.com/office/powerpoint/2010/main" val="26115140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Carbohydrates Test</a:t>
            </a:r>
            <a:endParaRPr lang="en-US" dirty="0"/>
          </a:p>
        </p:txBody>
      </p:sp>
      <p:sp>
        <p:nvSpPr>
          <p:cNvPr id="3" name="Content Placeholder 2"/>
          <p:cNvSpPr>
            <a:spLocks noGrp="1"/>
          </p:cNvSpPr>
          <p:nvPr>
            <p:ph sz="quarter" idx="1"/>
          </p:nvPr>
        </p:nvSpPr>
        <p:spPr>
          <a:xfrm>
            <a:off x="1024128" y="1784959"/>
            <a:ext cx="9720073" cy="4023360"/>
          </a:xfrm>
        </p:spPr>
        <p:txBody>
          <a:bodyPr>
            <a:normAutofit/>
          </a:bodyPr>
          <a:lstStyle/>
          <a:p>
            <a:pPr lvl="1"/>
            <a:r>
              <a:rPr lang="en-US" sz="4800" dirty="0"/>
              <a:t>Starch:  Iodine test</a:t>
            </a:r>
            <a:endParaRPr lang="en-US" sz="6000" dirty="0"/>
          </a:p>
          <a:p>
            <a:pPr lvl="2"/>
            <a:r>
              <a:rPr lang="en-US" sz="3200" dirty="0" smtClean="0"/>
              <a:t>Color changes from brown/yellow to black/dark purple</a:t>
            </a:r>
          </a:p>
          <a:p>
            <a:pPr lvl="1"/>
            <a:r>
              <a:rPr lang="en-US" sz="4800" dirty="0"/>
              <a:t>Monosaccharide:  Benedict’s reagent</a:t>
            </a:r>
          </a:p>
          <a:p>
            <a:pPr lvl="2"/>
            <a:r>
              <a:rPr lang="en-US" sz="3200" dirty="0" smtClean="0"/>
              <a:t>Color changes from light blue to orange when heated</a:t>
            </a:r>
          </a:p>
          <a:p>
            <a:pPr lvl="2"/>
            <a:endParaRPr lang="en-US" sz="5400" dirty="0">
              <a:solidFill>
                <a:srgbClr val="FF0000"/>
              </a:solidFill>
            </a:endParaRPr>
          </a:p>
          <a:p>
            <a:endParaRPr lang="en-US" sz="4400" dirty="0"/>
          </a:p>
        </p:txBody>
      </p:sp>
    </p:spTree>
    <p:extLst>
      <p:ext uri="{BB962C8B-B14F-4D97-AF65-F5344CB8AC3E}">
        <p14:creationId xmlns:p14="http://schemas.microsoft.com/office/powerpoint/2010/main" val="29860795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custDataLst>
              <p:tags r:id="rId2"/>
            </p:custDataLst>
          </p:nvPr>
        </p:nvSpPr>
        <p:spPr>
          <a:xfrm>
            <a:off x="2895600" y="2743201"/>
            <a:ext cx="7772400" cy="1470025"/>
          </a:xfrm>
        </p:spPr>
        <p:txBody>
          <a:bodyPr/>
          <a:lstStyle/>
          <a:p>
            <a:pPr>
              <a:defRPr/>
            </a:pPr>
            <a:r>
              <a:rPr lang="en-US" smtClean="0"/>
              <a:t>Lipids</a:t>
            </a:r>
          </a:p>
        </p:txBody>
      </p:sp>
    </p:spTree>
    <p:custDataLst>
      <p:tags r:id="rId1"/>
    </p:custDataLst>
    <p:extLst>
      <p:ext uri="{BB962C8B-B14F-4D97-AF65-F5344CB8AC3E}">
        <p14:creationId xmlns:p14="http://schemas.microsoft.com/office/powerpoint/2010/main" val="32287519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defRPr/>
            </a:pPr>
            <a:r>
              <a:rPr lang="en-US" smtClean="0"/>
              <a:t>Lipids</a:t>
            </a:r>
          </a:p>
        </p:txBody>
      </p:sp>
      <p:sp>
        <p:nvSpPr>
          <p:cNvPr id="51202" name="Content Placeholder 2"/>
          <p:cNvSpPr>
            <a:spLocks noGrp="1"/>
          </p:cNvSpPr>
          <p:nvPr>
            <p:ph sz="quarter" idx="1"/>
            <p:custDataLst>
              <p:tags r:id="rId3"/>
            </p:custDataLst>
          </p:nvPr>
        </p:nvSpPr>
        <p:spPr>
          <a:xfrm>
            <a:off x="1981200" y="1600201"/>
            <a:ext cx="7467600" cy="4873625"/>
          </a:xfrm>
        </p:spPr>
        <p:txBody>
          <a:bodyPr>
            <a:noAutofit/>
          </a:bodyPr>
          <a:lstStyle/>
          <a:p>
            <a:pPr eaLnBrk="1" hangingPunct="1"/>
            <a:r>
              <a:rPr lang="en-US" sz="4000" dirty="0" smtClean="0"/>
              <a:t>Commonly called fats, oils, </a:t>
            </a:r>
            <a:br>
              <a:rPr lang="en-US" sz="4000" dirty="0" smtClean="0"/>
            </a:br>
            <a:r>
              <a:rPr lang="en-US" sz="4000" dirty="0" smtClean="0"/>
              <a:t>and waxes</a:t>
            </a:r>
          </a:p>
          <a:p>
            <a:pPr eaLnBrk="1" hangingPunct="1"/>
            <a:r>
              <a:rPr lang="en-US" sz="4000" dirty="0" smtClean="0"/>
              <a:t>Elements:  C, H, and O in a non-specific </a:t>
            </a:r>
            <a:br>
              <a:rPr lang="en-US" sz="4000" dirty="0" smtClean="0"/>
            </a:br>
            <a:r>
              <a:rPr lang="en-US" sz="4000" dirty="0" smtClean="0"/>
              <a:t>ratio (Example:  C</a:t>
            </a:r>
            <a:r>
              <a:rPr lang="en-US" sz="4000" baseline="-25000" dirty="0" smtClean="0"/>
              <a:t>21</a:t>
            </a:r>
            <a:r>
              <a:rPr lang="en-US" sz="4000" dirty="0" smtClean="0"/>
              <a:t>H</a:t>
            </a:r>
            <a:r>
              <a:rPr lang="en-US" sz="4000" baseline="-25000" dirty="0" smtClean="0"/>
              <a:t>17</a:t>
            </a:r>
            <a:r>
              <a:rPr lang="en-US" sz="4000" dirty="0" smtClean="0"/>
              <a:t>O</a:t>
            </a:r>
            <a:r>
              <a:rPr lang="en-US" sz="4000" baseline="-25000" dirty="0" smtClean="0"/>
              <a:t>43</a:t>
            </a:r>
            <a:r>
              <a:rPr lang="en-US" sz="4000" dirty="0" smtClean="0"/>
              <a:t>)</a:t>
            </a:r>
          </a:p>
          <a:p>
            <a:pPr eaLnBrk="1" hangingPunct="1"/>
            <a:r>
              <a:rPr lang="en-US" sz="4000" dirty="0" smtClean="0"/>
              <a:t>Monomer</a:t>
            </a:r>
            <a:r>
              <a:rPr lang="en-US" sz="4000" dirty="0" smtClean="0"/>
              <a:t>:  Glycerol and 3 fatty acids</a:t>
            </a:r>
          </a:p>
          <a:p>
            <a:pPr lvl="1" eaLnBrk="1" hangingPunct="1"/>
            <a:endParaRPr lang="en-US" sz="3600" dirty="0" smtClean="0"/>
          </a:p>
        </p:txBody>
      </p:sp>
    </p:spTree>
    <p:custDataLst>
      <p:tags r:id="rId1"/>
    </p:custDataLst>
    <p:extLst>
      <p:ext uri="{BB962C8B-B14F-4D97-AF65-F5344CB8AC3E}">
        <p14:creationId xmlns:p14="http://schemas.microsoft.com/office/powerpoint/2010/main" val="568779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ppt_x</p:attrName>
                                        </p:attrNameLst>
                                      </p:cBhvr>
                                      <p:tavLst>
                                        <p:tav tm="0">
                                          <p:val>
                                            <p:strVal val="#ppt_x-.2"/>
                                          </p:val>
                                        </p:tav>
                                        <p:tav tm="100000">
                                          <p:val>
                                            <p:strVal val="#ppt_x"/>
                                          </p:val>
                                        </p:tav>
                                      </p:tavLst>
                                    </p:anim>
                                    <p:anim calcmode="lin" valueType="num">
                                      <p:cBhvr>
                                        <p:cTn id="8" dur="1000" fill="hold"/>
                                        <p:tgtEl>
                                          <p:spTgt spid="512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a:t>Function:  </a:t>
            </a:r>
          </a:p>
          <a:p>
            <a:pPr lvl="1"/>
            <a:r>
              <a:rPr lang="en-US" sz="3600" dirty="0"/>
              <a:t>Long-term energy </a:t>
            </a:r>
            <a:br>
              <a:rPr lang="en-US" sz="3600" dirty="0"/>
            </a:br>
            <a:r>
              <a:rPr lang="en-US" sz="3600" dirty="0"/>
              <a:t>(twice as much as carbs)</a:t>
            </a:r>
          </a:p>
          <a:p>
            <a:pPr lvl="1"/>
            <a:r>
              <a:rPr lang="en-US" sz="3600" dirty="0"/>
              <a:t>Cell membranes</a:t>
            </a:r>
          </a:p>
          <a:p>
            <a:pPr lvl="1"/>
            <a:r>
              <a:rPr lang="en-US" sz="3600" dirty="0"/>
              <a:t>Insulation</a:t>
            </a:r>
          </a:p>
          <a:p>
            <a:pPr lvl="1"/>
            <a:r>
              <a:rPr lang="en-US" sz="3600" dirty="0"/>
              <a:t>Body padding</a:t>
            </a:r>
          </a:p>
          <a:p>
            <a:endParaRPr lang="en-US" sz="3200" dirty="0"/>
          </a:p>
        </p:txBody>
      </p:sp>
    </p:spTree>
    <p:extLst>
      <p:ext uri="{BB962C8B-B14F-4D97-AF65-F5344CB8AC3E}">
        <p14:creationId xmlns:p14="http://schemas.microsoft.com/office/powerpoint/2010/main" val="41721393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defRPr/>
            </a:pPr>
            <a:r>
              <a:rPr lang="en-US" dirty="0" smtClean="0"/>
              <a:t>Lipid </a:t>
            </a:r>
            <a:r>
              <a:rPr lang="en-US" dirty="0" smtClean="0"/>
              <a:t>Picture</a:t>
            </a:r>
            <a:endParaRPr lang="en-US" dirty="0" smtClean="0"/>
          </a:p>
        </p:txBody>
      </p:sp>
      <p:sp>
        <p:nvSpPr>
          <p:cNvPr id="53250" name="Content Placeholder 2"/>
          <p:cNvSpPr>
            <a:spLocks noGrp="1"/>
          </p:cNvSpPr>
          <p:nvPr>
            <p:ph sz="quarter" idx="1"/>
            <p:custDataLst>
              <p:tags r:id="rId3"/>
            </p:custDataLst>
          </p:nvPr>
        </p:nvSpPr>
        <p:spPr>
          <a:xfrm>
            <a:off x="1981200" y="1600201"/>
            <a:ext cx="7467600" cy="4873625"/>
          </a:xfrm>
        </p:spPr>
        <p:txBody>
          <a:bodyPr/>
          <a:lstStyle/>
          <a:p>
            <a:pPr lvl="1" eaLnBrk="1" hangingPunct="1">
              <a:buNone/>
            </a:pPr>
            <a:endParaRPr lang="en-US" dirty="0" smtClean="0">
              <a:solidFill>
                <a:srgbClr val="FF0000"/>
              </a:solidFill>
            </a:endParaRPr>
          </a:p>
        </p:txBody>
      </p:sp>
      <p:pic>
        <p:nvPicPr>
          <p:cNvPr id="1026" name="Picture 2" descr="Image result for triglyceride struc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194" y="1726324"/>
            <a:ext cx="9634811" cy="53526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02484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nodePh="1">
                                  <p:stCondLst>
                                    <p:cond delay="0"/>
                                  </p:stCondLst>
                                  <p:endCondLst>
                                    <p:cond evt="begin" delay="0">
                                      <p:tn val="5"/>
                                    </p:cond>
                                  </p:end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tgtEl>
                                          <p:spTgt spid="53250"/>
                                        </p:tgtEl>
                                        <p:attrNameLst>
                                          <p:attrName>ppt_x</p:attrName>
                                        </p:attrNameLst>
                                      </p:cBhvr>
                                      <p:tavLst>
                                        <p:tav tm="0">
                                          <p:val>
                                            <p:strVal val="#ppt_x-.2"/>
                                          </p:val>
                                        </p:tav>
                                        <p:tav tm="100000">
                                          <p:val>
                                            <p:strVal val="#ppt_x"/>
                                          </p:val>
                                        </p:tav>
                                      </p:tavLst>
                                    </p:anim>
                                    <p:anim calcmode="lin" valueType="num">
                                      <p:cBhvr>
                                        <p:cTn id="8" dur="1000" fill="hold"/>
                                        <p:tgtEl>
                                          <p:spTgt spid="532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Molecules vs. Compounds</a:t>
            </a:r>
            <a:endParaRPr lang="en-US" dirty="0"/>
          </a:p>
        </p:txBody>
      </p:sp>
      <p:sp>
        <p:nvSpPr>
          <p:cNvPr id="3" name="Content Placeholder 2"/>
          <p:cNvSpPr>
            <a:spLocks noGrp="1"/>
          </p:cNvSpPr>
          <p:nvPr>
            <p:ph idx="1"/>
          </p:nvPr>
        </p:nvSpPr>
        <p:spPr>
          <a:xfrm>
            <a:off x="338328" y="1772919"/>
            <a:ext cx="11205972" cy="4023360"/>
          </a:xfrm>
        </p:spPr>
        <p:txBody>
          <a:bodyPr>
            <a:normAutofit/>
          </a:bodyPr>
          <a:lstStyle/>
          <a:p>
            <a:r>
              <a:rPr lang="en-US" sz="2800" dirty="0"/>
              <a:t>A molecule is a result of multiple atoms bonding together</a:t>
            </a:r>
          </a:p>
          <a:p>
            <a:pPr lvl="1"/>
            <a:r>
              <a:rPr lang="en-US" sz="2400" dirty="0"/>
              <a:t>EX:  H2, H2O, C6H12O6, C1200</a:t>
            </a:r>
          </a:p>
          <a:p>
            <a:r>
              <a:rPr lang="en-US" sz="2800" dirty="0"/>
              <a:t>Compound a molecule with different types of atoms bonded together</a:t>
            </a:r>
          </a:p>
          <a:p>
            <a:pPr lvl="1"/>
            <a:r>
              <a:rPr lang="en-US" sz="2400" dirty="0"/>
              <a:t>EX:  H2O, C6H12O6, NH4</a:t>
            </a:r>
          </a:p>
        </p:txBody>
      </p:sp>
      <p:pic>
        <p:nvPicPr>
          <p:cNvPr id="5122" name="Picture 2" descr="Image result for molecu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467" b="4659"/>
          <a:stretch/>
        </p:blipFill>
        <p:spPr bwMode="auto">
          <a:xfrm>
            <a:off x="7251699" y="3581399"/>
            <a:ext cx="4810125" cy="31369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gold molec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3581399"/>
            <a:ext cx="6991350" cy="332422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7121526" y="3454400"/>
            <a:ext cx="0" cy="34036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355746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981200" y="381000"/>
            <a:ext cx="7467600" cy="1143000"/>
          </a:xfrm>
        </p:spPr>
        <p:txBody>
          <a:bodyPr/>
          <a:lstStyle/>
          <a:p>
            <a:pPr>
              <a:defRPr/>
            </a:pPr>
            <a:r>
              <a:rPr lang="en-US" smtClean="0"/>
              <a:t>Lipids</a:t>
            </a:r>
          </a:p>
        </p:txBody>
      </p:sp>
      <p:sp>
        <p:nvSpPr>
          <p:cNvPr id="3" name="Content Placeholder 2"/>
          <p:cNvSpPr>
            <a:spLocks noGrp="1"/>
          </p:cNvSpPr>
          <p:nvPr>
            <p:ph sz="quarter" idx="1"/>
            <p:custDataLst>
              <p:tags r:id="rId3"/>
            </p:custDataLst>
          </p:nvPr>
        </p:nvSpPr>
        <p:spPr>
          <a:xfrm>
            <a:off x="898634" y="1600201"/>
            <a:ext cx="10547132" cy="4873625"/>
          </a:xfrm>
        </p:spPr>
        <p:txBody>
          <a:bodyPr>
            <a:noAutofit/>
          </a:bodyPr>
          <a:lstStyle/>
          <a:p>
            <a:pPr eaLnBrk="1" hangingPunct="1">
              <a:lnSpc>
                <a:spcPct val="90000"/>
              </a:lnSpc>
            </a:pPr>
            <a:r>
              <a:rPr lang="en-US" sz="4800" dirty="0"/>
              <a:t>Types of Lipids (Fats)</a:t>
            </a:r>
          </a:p>
          <a:p>
            <a:pPr lvl="1" eaLnBrk="1" hangingPunct="1">
              <a:lnSpc>
                <a:spcPct val="90000"/>
              </a:lnSpc>
            </a:pPr>
            <a:r>
              <a:rPr lang="en-US" sz="4400" dirty="0"/>
              <a:t>Saturated – bonds in molecule </a:t>
            </a:r>
            <a:br>
              <a:rPr lang="en-US" sz="4400" dirty="0"/>
            </a:br>
            <a:r>
              <a:rPr lang="en-US" sz="4400" dirty="0"/>
              <a:t>are unbendable; tend to clog </a:t>
            </a:r>
            <a:br>
              <a:rPr lang="en-US" sz="4400" dirty="0"/>
            </a:br>
            <a:r>
              <a:rPr lang="en-US" sz="4400" dirty="0"/>
              <a:t>arteries; typically from animals </a:t>
            </a:r>
            <a:br>
              <a:rPr lang="en-US" sz="4400" dirty="0"/>
            </a:br>
            <a:r>
              <a:rPr lang="en-US" sz="4400" dirty="0"/>
              <a:t>(fats, butter, lard)</a:t>
            </a:r>
          </a:p>
          <a:p>
            <a:pPr lvl="1" eaLnBrk="1" hangingPunct="1">
              <a:lnSpc>
                <a:spcPct val="90000"/>
              </a:lnSpc>
            </a:pPr>
            <a:r>
              <a:rPr lang="en-US" sz="4400" dirty="0"/>
              <a:t>Unsaturated – some bonds in </a:t>
            </a:r>
            <a:br>
              <a:rPr lang="en-US" sz="4400" dirty="0"/>
            </a:br>
            <a:r>
              <a:rPr lang="en-US" sz="4400" dirty="0"/>
              <a:t>molecule bend; better, but can </a:t>
            </a:r>
            <a:br>
              <a:rPr lang="en-US" sz="4400" dirty="0"/>
            </a:br>
            <a:r>
              <a:rPr lang="en-US" sz="4400" dirty="0"/>
              <a:t>still clog arteries; typically from plants (oils)</a:t>
            </a:r>
          </a:p>
        </p:txBody>
      </p:sp>
    </p:spTree>
    <p:custDataLst>
      <p:tags r:id="rId1"/>
    </p:custDataLst>
    <p:extLst>
      <p:ext uri="{BB962C8B-B14F-4D97-AF65-F5344CB8AC3E}">
        <p14:creationId xmlns:p14="http://schemas.microsoft.com/office/powerpoint/2010/main" val="4121400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representation"/>
          <p:cNvPicPr>
            <a:picLocks noChangeAspect="1" noChangeArrowheads="1"/>
          </p:cNvPicPr>
          <p:nvPr>
            <p:custDataLst>
              <p:tags r:id="rId2"/>
            </p:custDataLst>
          </p:nvPr>
        </p:nvPicPr>
        <p:blipFill>
          <a:blip r:embed="rId4" cstate="print"/>
          <a:srcRect/>
          <a:stretch>
            <a:fillRect/>
          </a:stretch>
        </p:blipFill>
        <p:spPr bwMode="auto">
          <a:xfrm>
            <a:off x="2438400" y="609601"/>
            <a:ext cx="7010400" cy="45561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9762412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Polymers</a:t>
            </a:r>
            <a:endParaRPr lang="en-US" dirty="0"/>
          </a:p>
        </p:txBody>
      </p:sp>
      <p:sp>
        <p:nvSpPr>
          <p:cNvPr id="5" name="Content Placeholder 4"/>
          <p:cNvSpPr>
            <a:spLocks noGrp="1"/>
          </p:cNvSpPr>
          <p:nvPr>
            <p:ph sz="quarter" idx="1"/>
          </p:nvPr>
        </p:nvSpPr>
        <p:spPr>
          <a:xfrm>
            <a:off x="1024128" y="2084832"/>
            <a:ext cx="9720073" cy="4023360"/>
          </a:xfrm>
        </p:spPr>
        <p:txBody>
          <a:bodyPr>
            <a:normAutofit/>
          </a:bodyPr>
          <a:lstStyle/>
          <a:p>
            <a:r>
              <a:rPr lang="en-US" sz="5400" dirty="0"/>
              <a:t>Steroids:  involved in chemical signaling in your body</a:t>
            </a:r>
            <a:endParaRPr lang="en-US" sz="6600" dirty="0"/>
          </a:p>
          <a:p>
            <a:r>
              <a:rPr lang="en-US" sz="5400" dirty="0"/>
              <a:t>Phospholipids:  fats that make up the outside of each cell</a:t>
            </a:r>
            <a:endParaRPr lang="en-US" sz="6600" dirty="0"/>
          </a:p>
          <a:p>
            <a:endParaRPr lang="en-US" sz="4800" dirty="0"/>
          </a:p>
        </p:txBody>
      </p:sp>
    </p:spTree>
    <p:extLst>
      <p:ext uri="{BB962C8B-B14F-4D97-AF65-F5344CB8AC3E}">
        <p14:creationId xmlns:p14="http://schemas.microsoft.com/office/powerpoint/2010/main" val="5032068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Tests</a:t>
            </a:r>
            <a:endParaRPr lang="en-US" dirty="0"/>
          </a:p>
        </p:txBody>
      </p:sp>
      <p:sp>
        <p:nvSpPr>
          <p:cNvPr id="3" name="Content Placeholder 2"/>
          <p:cNvSpPr>
            <a:spLocks noGrp="1"/>
          </p:cNvSpPr>
          <p:nvPr>
            <p:ph sz="quarter" idx="1"/>
          </p:nvPr>
        </p:nvSpPr>
        <p:spPr>
          <a:xfrm>
            <a:off x="1024128" y="1759907"/>
            <a:ext cx="9720073" cy="4023360"/>
          </a:xfrm>
        </p:spPr>
        <p:txBody>
          <a:bodyPr>
            <a:normAutofit lnSpcReduction="10000"/>
          </a:bodyPr>
          <a:lstStyle/>
          <a:p>
            <a:r>
              <a:rPr lang="en-US" sz="4000" dirty="0" smtClean="0"/>
              <a:t>Brown </a:t>
            </a:r>
            <a:r>
              <a:rPr lang="en-US" sz="4000" dirty="0" smtClean="0"/>
              <a:t>Paper Bag Test</a:t>
            </a:r>
          </a:p>
          <a:p>
            <a:pPr lvl="1"/>
            <a:r>
              <a:rPr lang="en-US" sz="3600" dirty="0" smtClean="0"/>
              <a:t>Brown paper will absorb the lipids and spots form</a:t>
            </a:r>
          </a:p>
          <a:p>
            <a:pPr lvl="1"/>
            <a:r>
              <a:rPr lang="en-US" sz="3600" dirty="0" smtClean="0"/>
              <a:t>Think about what happens to a 5 guys bag when you add </a:t>
            </a:r>
            <a:r>
              <a:rPr lang="en-US" sz="3600" dirty="0" smtClean="0"/>
              <a:t>fries</a:t>
            </a:r>
          </a:p>
          <a:p>
            <a:r>
              <a:rPr lang="en-US" sz="4000" dirty="0" smtClean="0"/>
              <a:t>Sudan Red Reagent</a:t>
            </a:r>
          </a:p>
          <a:p>
            <a:pPr lvl="1"/>
            <a:r>
              <a:rPr lang="en-US" sz="3600" dirty="0" smtClean="0"/>
              <a:t>Starts a dark red color and changes to bright red/orange for a positive test</a:t>
            </a:r>
            <a:endParaRPr lang="en-US" sz="3600" dirty="0"/>
          </a:p>
        </p:txBody>
      </p:sp>
    </p:spTree>
    <p:extLst>
      <p:ext uri="{BB962C8B-B14F-4D97-AF65-F5344CB8AC3E}">
        <p14:creationId xmlns:p14="http://schemas.microsoft.com/office/powerpoint/2010/main" val="25345312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custDataLst>
              <p:tags r:id="rId2"/>
            </p:custDataLst>
          </p:nvPr>
        </p:nvSpPr>
        <p:spPr>
          <a:xfrm>
            <a:off x="1524000" y="2644776"/>
            <a:ext cx="7772400" cy="1470025"/>
          </a:xfrm>
        </p:spPr>
        <p:txBody>
          <a:bodyPr/>
          <a:lstStyle/>
          <a:p>
            <a:pPr>
              <a:defRPr/>
            </a:pPr>
            <a:r>
              <a:rPr lang="en-US" smtClean="0"/>
              <a:t>Proteins</a:t>
            </a:r>
          </a:p>
        </p:txBody>
      </p:sp>
    </p:spTree>
    <p:custDataLst>
      <p:tags r:id="rId1"/>
    </p:custDataLst>
    <p:extLst>
      <p:ext uri="{BB962C8B-B14F-4D97-AF65-F5344CB8AC3E}">
        <p14:creationId xmlns:p14="http://schemas.microsoft.com/office/powerpoint/2010/main" val="41345861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defRPr/>
            </a:pPr>
            <a:r>
              <a:rPr lang="en-US" smtClean="0"/>
              <a:t>Proteins</a:t>
            </a:r>
          </a:p>
        </p:txBody>
      </p:sp>
      <p:sp>
        <p:nvSpPr>
          <p:cNvPr id="59394" name="Content Placeholder 2"/>
          <p:cNvSpPr>
            <a:spLocks noGrp="1"/>
          </p:cNvSpPr>
          <p:nvPr>
            <p:ph sz="quarter" idx="1"/>
            <p:custDataLst>
              <p:tags r:id="rId3"/>
            </p:custDataLst>
          </p:nvPr>
        </p:nvSpPr>
        <p:spPr>
          <a:xfrm>
            <a:off x="1367423" y="1737988"/>
            <a:ext cx="9952217" cy="4873625"/>
          </a:xfrm>
        </p:spPr>
        <p:txBody>
          <a:bodyPr>
            <a:noAutofit/>
          </a:bodyPr>
          <a:lstStyle/>
          <a:p>
            <a:pPr eaLnBrk="1" hangingPunct="1"/>
            <a:r>
              <a:rPr lang="en-US" sz="3600" dirty="0" smtClean="0"/>
              <a:t>Elements:  C, H, O, N, sometimes S</a:t>
            </a:r>
          </a:p>
          <a:p>
            <a:pPr eaLnBrk="1" hangingPunct="1"/>
            <a:r>
              <a:rPr lang="en-US" sz="3600" dirty="0" smtClean="0"/>
              <a:t>Monomer </a:t>
            </a:r>
            <a:r>
              <a:rPr lang="en-US" sz="3600" dirty="0" smtClean="0">
                <a:sym typeface="Wingdings" pitchFamily="2" charset="2"/>
              </a:rPr>
              <a:t> amino acids</a:t>
            </a:r>
          </a:p>
          <a:p>
            <a:pPr lvl="1" eaLnBrk="1" hangingPunct="1"/>
            <a:r>
              <a:rPr lang="en-US" sz="3200" dirty="0" smtClean="0"/>
              <a:t>R-group is what makes each amino acid different</a:t>
            </a:r>
          </a:p>
          <a:p>
            <a:pPr eaLnBrk="1" hangingPunct="1"/>
            <a:r>
              <a:rPr lang="en-US" sz="3600" dirty="0" smtClean="0">
                <a:sym typeface="Wingdings" pitchFamily="2" charset="2"/>
              </a:rPr>
              <a:t>Polymer  polypeptide</a:t>
            </a:r>
          </a:p>
          <a:p>
            <a:pPr lvl="1" eaLnBrk="1" hangingPunct="1"/>
            <a:r>
              <a:rPr lang="en-US" sz="3200" dirty="0" smtClean="0"/>
              <a:t>Examples:  hemoglobin in red blood cells and insulin which controls blood sugar levels</a:t>
            </a:r>
          </a:p>
          <a:p>
            <a:pPr eaLnBrk="1" hangingPunct="1"/>
            <a:r>
              <a:rPr lang="en-US" sz="3600" dirty="0" smtClean="0">
                <a:sym typeface="Wingdings" pitchFamily="2" charset="2"/>
              </a:rPr>
              <a:t>Account for 50% of the dry weight of cells</a:t>
            </a:r>
            <a:endParaRPr lang="en-US" sz="3600" dirty="0" smtClean="0"/>
          </a:p>
        </p:txBody>
      </p:sp>
    </p:spTree>
    <p:custDataLst>
      <p:tags r:id="rId1"/>
    </p:custDataLst>
    <p:extLst>
      <p:ext uri="{BB962C8B-B14F-4D97-AF65-F5344CB8AC3E}">
        <p14:creationId xmlns:p14="http://schemas.microsoft.com/office/powerpoint/2010/main" val="2034427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 calcmode="lin" valueType="num">
                                      <p:cBhvr>
                                        <p:cTn id="7" dur="1000" fill="hold"/>
                                        <p:tgtEl>
                                          <p:spTgt spid="5939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939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939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9394">
                                            <p:txEl>
                                              <p:pRg st="1" end="1"/>
                                            </p:txEl>
                                          </p:spTgt>
                                        </p:tgtEl>
                                        <p:attrNameLst>
                                          <p:attrName>style.visibility</p:attrName>
                                        </p:attrNameLst>
                                      </p:cBhvr>
                                      <p:to>
                                        <p:strVal val="visible"/>
                                      </p:to>
                                    </p:set>
                                    <p:anim calcmode="lin" valueType="num">
                                      <p:cBhvr>
                                        <p:cTn id="14" dur="1000" fill="hold"/>
                                        <p:tgtEl>
                                          <p:spTgt spid="5939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5939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939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9394">
                                            <p:txEl>
                                              <p:pRg st="2" end="2"/>
                                            </p:txEl>
                                          </p:spTgt>
                                        </p:tgtEl>
                                        <p:attrNameLst>
                                          <p:attrName>style.visibility</p:attrName>
                                        </p:attrNameLst>
                                      </p:cBhvr>
                                      <p:to>
                                        <p:strVal val="visible"/>
                                      </p:to>
                                    </p:set>
                                    <p:anim calcmode="lin" valueType="num">
                                      <p:cBhvr>
                                        <p:cTn id="21" dur="1000" fill="hold"/>
                                        <p:tgtEl>
                                          <p:spTgt spid="59394">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5939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9394">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9394">
                                            <p:txEl>
                                              <p:pRg st="3" end="3"/>
                                            </p:txEl>
                                          </p:spTgt>
                                        </p:tgtEl>
                                        <p:attrNameLst>
                                          <p:attrName>style.visibility</p:attrName>
                                        </p:attrNameLst>
                                      </p:cBhvr>
                                      <p:to>
                                        <p:strVal val="visible"/>
                                      </p:to>
                                    </p:set>
                                    <p:anim calcmode="lin" valueType="num">
                                      <p:cBhvr>
                                        <p:cTn id="28" dur="1000" fill="hold"/>
                                        <p:tgtEl>
                                          <p:spTgt spid="59394">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5939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939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9394">
                                            <p:txEl>
                                              <p:pRg st="4" end="4"/>
                                            </p:txEl>
                                          </p:spTgt>
                                        </p:tgtEl>
                                        <p:attrNameLst>
                                          <p:attrName>style.visibility</p:attrName>
                                        </p:attrNameLst>
                                      </p:cBhvr>
                                      <p:to>
                                        <p:strVal val="visible"/>
                                      </p:to>
                                    </p:set>
                                    <p:anim calcmode="lin" valueType="num">
                                      <p:cBhvr>
                                        <p:cTn id="35" dur="1000" fill="hold"/>
                                        <p:tgtEl>
                                          <p:spTgt spid="59394">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5939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9394">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59394">
                                            <p:txEl>
                                              <p:pRg st="5" end="5"/>
                                            </p:txEl>
                                          </p:spTgt>
                                        </p:tgtEl>
                                        <p:attrNameLst>
                                          <p:attrName>style.visibility</p:attrName>
                                        </p:attrNameLst>
                                      </p:cBhvr>
                                      <p:to>
                                        <p:strVal val="visible"/>
                                      </p:to>
                                    </p:set>
                                    <p:anim calcmode="lin" valueType="num">
                                      <p:cBhvr>
                                        <p:cTn id="42" dur="1000" fill="hold"/>
                                        <p:tgtEl>
                                          <p:spTgt spid="59394">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5939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93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bldLvl="5"/>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defRPr/>
            </a:pPr>
            <a:r>
              <a:rPr lang="en-US" smtClean="0"/>
              <a:t>Proteins</a:t>
            </a:r>
          </a:p>
        </p:txBody>
      </p:sp>
      <p:sp>
        <p:nvSpPr>
          <p:cNvPr id="61442" name="Content Placeholder 2"/>
          <p:cNvSpPr>
            <a:spLocks noGrp="1"/>
          </p:cNvSpPr>
          <p:nvPr>
            <p:ph sz="quarter" idx="1"/>
            <p:custDataLst>
              <p:tags r:id="rId3"/>
            </p:custDataLst>
          </p:nvPr>
        </p:nvSpPr>
        <p:spPr>
          <a:xfrm>
            <a:off x="1024128" y="1600201"/>
            <a:ext cx="8424672" cy="4873625"/>
          </a:xfrm>
        </p:spPr>
        <p:txBody>
          <a:bodyPr>
            <a:noAutofit/>
          </a:bodyPr>
          <a:lstStyle/>
          <a:p>
            <a:pPr eaLnBrk="1" hangingPunct="1"/>
            <a:r>
              <a:rPr lang="en-US" sz="4400" dirty="0"/>
              <a:t>Functions of Proteins</a:t>
            </a:r>
          </a:p>
          <a:p>
            <a:pPr lvl="1" eaLnBrk="1" hangingPunct="1"/>
            <a:r>
              <a:rPr lang="en-US" sz="4000" dirty="0" smtClean="0"/>
              <a:t>Movement </a:t>
            </a:r>
            <a:endParaRPr lang="en-US" sz="4000" dirty="0"/>
          </a:p>
          <a:p>
            <a:pPr lvl="1" eaLnBrk="1" hangingPunct="1"/>
            <a:r>
              <a:rPr lang="en-US" sz="4000" dirty="0" smtClean="0"/>
              <a:t>Building and repairing fibers </a:t>
            </a:r>
            <a:r>
              <a:rPr lang="en-US" sz="4000" dirty="0"/>
              <a:t>in bone, tendons, ligaments, and cartilage</a:t>
            </a:r>
          </a:p>
          <a:p>
            <a:pPr lvl="1" eaLnBrk="1" hangingPunct="1"/>
            <a:r>
              <a:rPr lang="en-US" sz="4000" dirty="0" smtClean="0"/>
              <a:t>Homeostasis/Regulation </a:t>
            </a:r>
            <a:r>
              <a:rPr lang="en-US" sz="4000" dirty="0"/>
              <a:t>(hormones and enzymes)</a:t>
            </a:r>
          </a:p>
          <a:p>
            <a:pPr lvl="1" eaLnBrk="1" hangingPunct="1"/>
            <a:r>
              <a:rPr lang="en-US" sz="4000" dirty="0"/>
              <a:t>Defense against disease (antibodies)</a:t>
            </a:r>
          </a:p>
        </p:txBody>
      </p:sp>
    </p:spTree>
    <p:custDataLst>
      <p:tags r:id="rId1"/>
    </p:custDataLst>
    <p:extLst>
      <p:ext uri="{BB962C8B-B14F-4D97-AF65-F5344CB8AC3E}">
        <p14:creationId xmlns:p14="http://schemas.microsoft.com/office/powerpoint/2010/main" val="443209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 calcmode="lin" valueType="num">
                                      <p:cBhvr>
                                        <p:cTn id="7" dur="1000" fill="hold"/>
                                        <p:tgtEl>
                                          <p:spTgt spid="6144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144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4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1442">
                                            <p:txEl>
                                              <p:pRg st="1" end="1"/>
                                            </p:txEl>
                                          </p:spTgt>
                                        </p:tgtEl>
                                        <p:attrNameLst>
                                          <p:attrName>style.visibility</p:attrName>
                                        </p:attrNameLst>
                                      </p:cBhvr>
                                      <p:to>
                                        <p:strVal val="visible"/>
                                      </p:to>
                                    </p:set>
                                    <p:anim calcmode="lin" valueType="num">
                                      <p:cBhvr>
                                        <p:cTn id="14" dur="1000" fill="hold"/>
                                        <p:tgtEl>
                                          <p:spTgt spid="61442">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144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144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1442">
                                            <p:txEl>
                                              <p:pRg st="2" end="2"/>
                                            </p:txEl>
                                          </p:spTgt>
                                        </p:tgtEl>
                                        <p:attrNameLst>
                                          <p:attrName>style.visibility</p:attrName>
                                        </p:attrNameLst>
                                      </p:cBhvr>
                                      <p:to>
                                        <p:strVal val="visible"/>
                                      </p:to>
                                    </p:set>
                                    <p:anim calcmode="lin" valueType="num">
                                      <p:cBhvr>
                                        <p:cTn id="21" dur="1000" fill="hold"/>
                                        <p:tgtEl>
                                          <p:spTgt spid="61442">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144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144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1442">
                                            <p:txEl>
                                              <p:pRg st="3" end="3"/>
                                            </p:txEl>
                                          </p:spTgt>
                                        </p:tgtEl>
                                        <p:attrNameLst>
                                          <p:attrName>style.visibility</p:attrName>
                                        </p:attrNameLst>
                                      </p:cBhvr>
                                      <p:to>
                                        <p:strVal val="visible"/>
                                      </p:to>
                                    </p:set>
                                    <p:anim calcmode="lin" valueType="num">
                                      <p:cBhvr>
                                        <p:cTn id="28" dur="1000" fill="hold"/>
                                        <p:tgtEl>
                                          <p:spTgt spid="61442">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6144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1442">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61442">
                                            <p:txEl>
                                              <p:pRg st="4" end="4"/>
                                            </p:txEl>
                                          </p:spTgt>
                                        </p:tgtEl>
                                        <p:attrNameLst>
                                          <p:attrName>style.visibility</p:attrName>
                                        </p:attrNameLst>
                                      </p:cBhvr>
                                      <p:to>
                                        <p:strVal val="visible"/>
                                      </p:to>
                                    </p:set>
                                    <p:anim calcmode="lin" valueType="num">
                                      <p:cBhvr>
                                        <p:cTn id="35" dur="1000" fill="hold"/>
                                        <p:tgtEl>
                                          <p:spTgt spid="61442">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6144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14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bldLvl="5"/>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defRPr/>
            </a:pPr>
            <a:r>
              <a:rPr lang="en-US" smtClean="0"/>
              <a:t>Proteins</a:t>
            </a:r>
          </a:p>
        </p:txBody>
      </p:sp>
      <p:sp>
        <p:nvSpPr>
          <p:cNvPr id="63490" name="Content Placeholder 2"/>
          <p:cNvSpPr>
            <a:spLocks noGrp="1"/>
          </p:cNvSpPr>
          <p:nvPr>
            <p:ph sz="quarter" idx="1"/>
            <p:custDataLst>
              <p:tags r:id="rId3"/>
            </p:custDataLst>
          </p:nvPr>
        </p:nvSpPr>
        <p:spPr>
          <a:xfrm>
            <a:off x="1981200" y="1600201"/>
            <a:ext cx="7467600" cy="4873625"/>
          </a:xfrm>
        </p:spPr>
        <p:txBody>
          <a:bodyPr>
            <a:normAutofit/>
          </a:bodyPr>
          <a:lstStyle/>
          <a:p>
            <a:pPr eaLnBrk="1" hangingPunct="1"/>
            <a:r>
              <a:rPr lang="en-US" sz="3600" dirty="0" smtClean="0"/>
              <a:t>Enzymes are special </a:t>
            </a:r>
            <a:r>
              <a:rPr lang="en-US" sz="3600" dirty="0" smtClean="0"/>
              <a:t>protein polymers </a:t>
            </a:r>
            <a:r>
              <a:rPr lang="en-US" sz="3600" dirty="0" smtClean="0"/>
              <a:t/>
            </a:r>
            <a:br>
              <a:rPr lang="en-US" sz="3600" dirty="0" smtClean="0"/>
            </a:br>
            <a:r>
              <a:rPr lang="en-US" sz="3600" dirty="0" smtClean="0"/>
              <a:t>that speed up chemical reactions </a:t>
            </a:r>
            <a:br>
              <a:rPr lang="en-US" sz="3600" dirty="0" smtClean="0"/>
            </a:br>
            <a:r>
              <a:rPr lang="en-US" sz="3600" dirty="0" smtClean="0"/>
              <a:t>in the body.</a:t>
            </a:r>
          </a:p>
        </p:txBody>
      </p:sp>
      <p:pic>
        <p:nvPicPr>
          <p:cNvPr id="55300" name="Picture 5" descr="enzyme"/>
          <p:cNvPicPr>
            <a:picLocks noChangeAspect="1" noChangeArrowheads="1"/>
          </p:cNvPicPr>
          <p:nvPr>
            <p:custDataLst>
              <p:tags r:id="rId4"/>
            </p:custDataLst>
          </p:nvPr>
        </p:nvPicPr>
        <p:blipFill>
          <a:blip r:embed="rId7" cstate="print"/>
          <a:srcRect/>
          <a:stretch>
            <a:fillRect/>
          </a:stretch>
        </p:blipFill>
        <p:spPr bwMode="auto">
          <a:xfrm>
            <a:off x="3886200" y="3124200"/>
            <a:ext cx="4876800" cy="35433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4056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1000" fill="hold"/>
                                        <p:tgtEl>
                                          <p:spTgt spid="63490"/>
                                        </p:tgtEl>
                                        <p:attrNameLst>
                                          <p:attrName>ppt_x</p:attrName>
                                        </p:attrNameLst>
                                      </p:cBhvr>
                                      <p:tavLst>
                                        <p:tav tm="0">
                                          <p:val>
                                            <p:strVal val="#ppt_x-.2"/>
                                          </p:val>
                                        </p:tav>
                                        <p:tav tm="100000">
                                          <p:val>
                                            <p:strVal val="#ppt_x"/>
                                          </p:val>
                                        </p:tav>
                                      </p:tavLst>
                                    </p:anim>
                                    <p:anim calcmode="lin" valueType="num">
                                      <p:cBhvr>
                                        <p:cTn id="8" dur="1000" fill="hold"/>
                                        <p:tgtEl>
                                          <p:spTgt spid="634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aminoAcidStruc"/>
          <p:cNvPicPr>
            <a:picLocks noChangeAspect="1" noChangeArrowheads="1"/>
          </p:cNvPicPr>
          <p:nvPr>
            <p:custDataLst>
              <p:tags r:id="rId2"/>
            </p:custDataLst>
          </p:nvPr>
        </p:nvPicPr>
        <p:blipFill>
          <a:blip r:embed="rId4" cstate="print"/>
          <a:srcRect/>
          <a:stretch>
            <a:fillRect/>
          </a:stretch>
        </p:blipFill>
        <p:spPr bwMode="auto">
          <a:xfrm>
            <a:off x="2819400" y="609600"/>
            <a:ext cx="6248400" cy="59563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1650325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endParaRPr lang="en-US" dirty="0"/>
          </a:p>
        </p:txBody>
      </p:sp>
      <p:sp>
        <p:nvSpPr>
          <p:cNvPr id="3" name="Content Placeholder 2"/>
          <p:cNvSpPr>
            <a:spLocks noGrp="1"/>
          </p:cNvSpPr>
          <p:nvPr>
            <p:ph idx="1"/>
          </p:nvPr>
        </p:nvSpPr>
        <p:spPr>
          <a:xfrm>
            <a:off x="536028" y="1876096"/>
            <a:ext cx="11319641" cy="4023360"/>
          </a:xfrm>
        </p:spPr>
        <p:txBody>
          <a:bodyPr>
            <a:noAutofit/>
          </a:bodyPr>
          <a:lstStyle/>
          <a:p>
            <a:r>
              <a:rPr lang="en-US" sz="2800" dirty="0" smtClean="0"/>
              <a:t>Bonds are created using a dehydration reaction between the amino group of 1 amino acid and the carboxyl group of the second amino acid</a:t>
            </a:r>
          </a:p>
          <a:p>
            <a:pPr lvl="1"/>
            <a:r>
              <a:rPr lang="en-US" sz="2400" dirty="0" smtClean="0"/>
              <a:t>The bond is called a peptide bond</a:t>
            </a:r>
          </a:p>
          <a:p>
            <a:pPr lvl="1"/>
            <a:r>
              <a:rPr lang="en-US" sz="2400" dirty="0" smtClean="0"/>
              <a:t>Creates the primary structure of the protein</a:t>
            </a:r>
          </a:p>
          <a:p>
            <a:r>
              <a:rPr lang="en-US" sz="2800" dirty="0" smtClean="0"/>
              <a:t>Secondary structure is created by forming hydrogen bonds between the amino acids and forming alpha helices and beta pleated sheets</a:t>
            </a:r>
          </a:p>
          <a:p>
            <a:r>
              <a:rPr lang="en-US" sz="2800" dirty="0" smtClean="0"/>
              <a:t>Tertiary structure is created by the interactions between the R groups to form the 3D structure</a:t>
            </a:r>
          </a:p>
          <a:p>
            <a:r>
              <a:rPr lang="en-US" sz="2800" dirty="0" smtClean="0"/>
              <a:t>Quaternary structure is created when you combine multiple peptide chains into 1 larger molecule</a:t>
            </a:r>
          </a:p>
        </p:txBody>
      </p:sp>
    </p:spTree>
    <p:extLst>
      <p:ext uri="{BB962C8B-B14F-4D97-AF65-F5344CB8AC3E}">
        <p14:creationId xmlns:p14="http://schemas.microsoft.com/office/powerpoint/2010/main" val="4194232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Types of Elements in </a:t>
            </a:r>
            <a:endParaRPr lang="en-US" dirty="0"/>
          </a:p>
        </p:txBody>
      </p:sp>
      <p:sp>
        <p:nvSpPr>
          <p:cNvPr id="3" name="Content Placeholder 2"/>
          <p:cNvSpPr>
            <a:spLocks noGrp="1"/>
          </p:cNvSpPr>
          <p:nvPr>
            <p:ph idx="1"/>
          </p:nvPr>
        </p:nvSpPr>
        <p:spPr/>
        <p:txBody>
          <a:bodyPr>
            <a:normAutofit/>
          </a:bodyPr>
          <a:lstStyle/>
          <a:p>
            <a:r>
              <a:rPr lang="en-US" sz="4000" dirty="0"/>
              <a:t>Essential Elements are those that are necessary for life</a:t>
            </a:r>
          </a:p>
          <a:p>
            <a:pPr lvl="1"/>
            <a:r>
              <a:rPr lang="en-US" sz="3600" dirty="0"/>
              <a:t>6 elements make up 99% of the mass of living organisms</a:t>
            </a:r>
          </a:p>
          <a:p>
            <a:pPr lvl="1"/>
            <a:r>
              <a:rPr lang="en-US" sz="3600" dirty="0"/>
              <a:t>17 other elements make up the last 1% and are called trace atoms</a:t>
            </a:r>
          </a:p>
          <a:p>
            <a:endParaRPr lang="en-US" sz="4000" dirty="0"/>
          </a:p>
        </p:txBody>
      </p:sp>
    </p:spTree>
    <p:extLst>
      <p:ext uri="{BB962C8B-B14F-4D97-AF65-F5344CB8AC3E}">
        <p14:creationId xmlns:p14="http://schemas.microsoft.com/office/powerpoint/2010/main" val="26117422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Test</a:t>
            </a:r>
            <a:endParaRPr lang="en-US" dirty="0"/>
          </a:p>
        </p:txBody>
      </p:sp>
      <p:sp>
        <p:nvSpPr>
          <p:cNvPr id="3" name="Content Placeholder 2"/>
          <p:cNvSpPr>
            <a:spLocks noGrp="1"/>
          </p:cNvSpPr>
          <p:nvPr>
            <p:ph sz="quarter" idx="1"/>
          </p:nvPr>
        </p:nvSpPr>
        <p:spPr/>
        <p:txBody>
          <a:bodyPr>
            <a:normAutofit/>
          </a:bodyPr>
          <a:lstStyle/>
          <a:p>
            <a:r>
              <a:rPr lang="en-US" sz="4000" dirty="0" smtClean="0"/>
              <a:t>Proteins:  </a:t>
            </a:r>
            <a:r>
              <a:rPr lang="en-US" sz="4000" dirty="0" err="1" smtClean="0"/>
              <a:t>Biuret’s</a:t>
            </a:r>
            <a:r>
              <a:rPr lang="en-US" sz="4000" dirty="0" smtClean="0"/>
              <a:t> Reagent</a:t>
            </a:r>
          </a:p>
          <a:p>
            <a:pPr lvl="1"/>
            <a:r>
              <a:rPr lang="en-US" sz="3600" dirty="0" smtClean="0"/>
              <a:t>Color changes from Blue to purple when proteins are present</a:t>
            </a:r>
            <a:endParaRPr lang="en-US" sz="3600" dirty="0"/>
          </a:p>
        </p:txBody>
      </p:sp>
    </p:spTree>
    <p:extLst>
      <p:ext uri="{BB962C8B-B14F-4D97-AF65-F5344CB8AC3E}">
        <p14:creationId xmlns:p14="http://schemas.microsoft.com/office/powerpoint/2010/main" val="30164000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dna_cpk_lg"/>
          <p:cNvPicPr>
            <a:picLocks noChangeAspect="1" noChangeArrowheads="1"/>
          </p:cNvPicPr>
          <p:nvPr>
            <p:custDataLst>
              <p:tags r:id="rId2"/>
            </p:custDataLst>
          </p:nvPr>
        </p:nvPicPr>
        <p:blipFill>
          <a:blip r:embed="rId6" cstate="print"/>
          <a:srcRect/>
          <a:stretch>
            <a:fillRect/>
          </a:stretch>
        </p:blipFill>
        <p:spPr bwMode="auto">
          <a:xfrm>
            <a:off x="3657601" y="457201"/>
            <a:ext cx="4943475" cy="5057775"/>
          </a:xfrm>
          <a:prstGeom prst="rect">
            <a:avLst/>
          </a:prstGeom>
          <a:noFill/>
          <a:ln w="9525">
            <a:noFill/>
            <a:miter lim="800000"/>
            <a:headEnd/>
            <a:tailEnd/>
          </a:ln>
        </p:spPr>
      </p:pic>
      <p:sp>
        <p:nvSpPr>
          <p:cNvPr id="2" name="Title 1"/>
          <p:cNvSpPr>
            <a:spLocks noGrp="1"/>
          </p:cNvSpPr>
          <p:nvPr>
            <p:ph type="ctrTitle" idx="4294967295"/>
            <p:custDataLst>
              <p:tags r:id="rId3"/>
            </p:custDataLst>
          </p:nvPr>
        </p:nvSpPr>
        <p:spPr>
          <a:xfrm>
            <a:off x="1524000" y="5083176"/>
            <a:ext cx="7772400" cy="1470025"/>
          </a:xfrm>
        </p:spPr>
        <p:txBody>
          <a:bodyPr/>
          <a:lstStyle/>
          <a:p>
            <a:pPr>
              <a:defRPr/>
            </a:pPr>
            <a:r>
              <a:rPr lang="en-US" smtClean="0"/>
              <a:t>Nucleic Acids</a:t>
            </a:r>
          </a:p>
        </p:txBody>
      </p:sp>
    </p:spTree>
    <p:custDataLst>
      <p:tags r:id="rId1"/>
    </p:custDataLst>
    <p:extLst>
      <p:ext uri="{BB962C8B-B14F-4D97-AF65-F5344CB8AC3E}">
        <p14:creationId xmlns:p14="http://schemas.microsoft.com/office/powerpoint/2010/main" val="16025620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defRPr/>
            </a:pPr>
            <a:r>
              <a:rPr lang="en-US" smtClean="0"/>
              <a:t>Nucleic Acids</a:t>
            </a:r>
          </a:p>
        </p:txBody>
      </p:sp>
      <p:sp>
        <p:nvSpPr>
          <p:cNvPr id="67586" name="Content Placeholder 2"/>
          <p:cNvSpPr>
            <a:spLocks noGrp="1"/>
          </p:cNvSpPr>
          <p:nvPr>
            <p:ph sz="quarter" idx="1"/>
            <p:custDataLst>
              <p:tags r:id="rId3"/>
            </p:custDataLst>
          </p:nvPr>
        </p:nvSpPr>
        <p:spPr>
          <a:xfrm>
            <a:off x="1981200" y="1600201"/>
            <a:ext cx="7467600" cy="4873625"/>
          </a:xfrm>
        </p:spPr>
        <p:txBody>
          <a:bodyPr>
            <a:normAutofit fontScale="92500" lnSpcReduction="10000"/>
          </a:bodyPr>
          <a:lstStyle/>
          <a:p>
            <a:pPr eaLnBrk="1" hangingPunct="1"/>
            <a:r>
              <a:rPr lang="en-US" sz="4000" dirty="0"/>
              <a:t>Elements:  C, H, O, N, </a:t>
            </a:r>
            <a:r>
              <a:rPr lang="en-US" sz="4000" dirty="0" smtClean="0"/>
              <a:t>P</a:t>
            </a:r>
            <a:endParaRPr lang="en-US" sz="4000" dirty="0"/>
          </a:p>
          <a:p>
            <a:pPr eaLnBrk="1" hangingPunct="1"/>
            <a:r>
              <a:rPr lang="en-US" sz="4000" dirty="0"/>
              <a:t>Function </a:t>
            </a:r>
            <a:r>
              <a:rPr lang="en-US" sz="4000" dirty="0">
                <a:sym typeface="Wingdings" pitchFamily="2" charset="2"/>
              </a:rPr>
              <a:t> control </a:t>
            </a:r>
            <a:br>
              <a:rPr lang="en-US" sz="4000" dirty="0">
                <a:sym typeface="Wingdings" pitchFamily="2" charset="2"/>
              </a:rPr>
            </a:br>
            <a:r>
              <a:rPr lang="en-US" sz="4000" dirty="0">
                <a:sym typeface="Wingdings" pitchFamily="2" charset="2"/>
              </a:rPr>
              <a:t>genetic information</a:t>
            </a:r>
            <a:endParaRPr lang="en-US" sz="4000" dirty="0"/>
          </a:p>
          <a:p>
            <a:pPr eaLnBrk="1" hangingPunct="1"/>
            <a:r>
              <a:rPr lang="en-US" sz="4000" dirty="0"/>
              <a:t>Monomer </a:t>
            </a:r>
            <a:r>
              <a:rPr lang="en-US" sz="4000" dirty="0">
                <a:sym typeface="Wingdings" pitchFamily="2" charset="2"/>
              </a:rPr>
              <a:t> nucleotide</a:t>
            </a:r>
          </a:p>
          <a:p>
            <a:pPr eaLnBrk="1" hangingPunct="1"/>
            <a:r>
              <a:rPr lang="en-US" sz="4000" dirty="0"/>
              <a:t>Polymers</a:t>
            </a:r>
          </a:p>
          <a:p>
            <a:pPr lvl="1" eaLnBrk="1" hangingPunct="1"/>
            <a:r>
              <a:rPr lang="en-US" sz="3600" dirty="0"/>
              <a:t>DNA </a:t>
            </a:r>
            <a:r>
              <a:rPr lang="en-US" sz="3600" dirty="0">
                <a:sym typeface="Wingdings" pitchFamily="2" charset="2"/>
              </a:rPr>
              <a:t> deoxyribonucleic </a:t>
            </a:r>
            <a:r>
              <a:rPr lang="en-US" sz="3600" dirty="0" smtClean="0">
                <a:sym typeface="Wingdings" pitchFamily="2" charset="2"/>
              </a:rPr>
              <a:t>acid (double stranded) – genetic information storage</a:t>
            </a:r>
            <a:endParaRPr lang="en-US" sz="3600" dirty="0">
              <a:sym typeface="Wingdings" pitchFamily="2" charset="2"/>
            </a:endParaRPr>
          </a:p>
          <a:p>
            <a:pPr lvl="1" eaLnBrk="1" hangingPunct="1"/>
            <a:r>
              <a:rPr lang="en-US" sz="3600" dirty="0">
                <a:sym typeface="Wingdings" pitchFamily="2" charset="2"/>
              </a:rPr>
              <a:t>RNA  ribonucleic </a:t>
            </a:r>
            <a:r>
              <a:rPr lang="en-US" sz="3600" dirty="0" smtClean="0">
                <a:sym typeface="Wingdings" pitchFamily="2" charset="2"/>
              </a:rPr>
              <a:t>acid (single stranded) – genetic information transfer</a:t>
            </a:r>
            <a:endParaRPr lang="en-US" sz="3600" dirty="0"/>
          </a:p>
        </p:txBody>
      </p:sp>
    </p:spTree>
    <p:custDataLst>
      <p:tags r:id="rId1"/>
    </p:custDataLst>
    <p:extLst>
      <p:ext uri="{BB962C8B-B14F-4D97-AF65-F5344CB8AC3E}">
        <p14:creationId xmlns:p14="http://schemas.microsoft.com/office/powerpoint/2010/main" val="1380446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anim calcmode="lin" valueType="num">
                                      <p:cBhvr>
                                        <p:cTn id="7" dur="1000" fill="hold"/>
                                        <p:tgtEl>
                                          <p:spTgt spid="6758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758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758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7586">
                                            <p:txEl>
                                              <p:pRg st="1" end="1"/>
                                            </p:txEl>
                                          </p:spTgt>
                                        </p:tgtEl>
                                        <p:attrNameLst>
                                          <p:attrName>style.visibility</p:attrName>
                                        </p:attrNameLst>
                                      </p:cBhvr>
                                      <p:to>
                                        <p:strVal val="visible"/>
                                      </p:to>
                                    </p:set>
                                    <p:anim calcmode="lin" valueType="num">
                                      <p:cBhvr>
                                        <p:cTn id="14" dur="1000" fill="hold"/>
                                        <p:tgtEl>
                                          <p:spTgt spid="6758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758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7586">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7586">
                                            <p:txEl>
                                              <p:pRg st="2" end="2"/>
                                            </p:txEl>
                                          </p:spTgt>
                                        </p:tgtEl>
                                        <p:attrNameLst>
                                          <p:attrName>style.visibility</p:attrName>
                                        </p:attrNameLst>
                                      </p:cBhvr>
                                      <p:to>
                                        <p:strVal val="visible"/>
                                      </p:to>
                                    </p:set>
                                    <p:anim calcmode="lin" valueType="num">
                                      <p:cBhvr>
                                        <p:cTn id="21" dur="1000" fill="hold"/>
                                        <p:tgtEl>
                                          <p:spTgt spid="67586">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758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7586">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7586">
                                            <p:txEl>
                                              <p:pRg st="3" end="3"/>
                                            </p:txEl>
                                          </p:spTgt>
                                        </p:tgtEl>
                                        <p:attrNameLst>
                                          <p:attrName>style.visibility</p:attrName>
                                        </p:attrNameLst>
                                      </p:cBhvr>
                                      <p:to>
                                        <p:strVal val="visible"/>
                                      </p:to>
                                    </p:set>
                                    <p:anim calcmode="lin" valueType="num">
                                      <p:cBhvr>
                                        <p:cTn id="28" dur="1000" fill="hold"/>
                                        <p:tgtEl>
                                          <p:spTgt spid="67586">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6758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7586">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67586">
                                            <p:txEl>
                                              <p:pRg st="4" end="4"/>
                                            </p:txEl>
                                          </p:spTgt>
                                        </p:tgtEl>
                                        <p:attrNameLst>
                                          <p:attrName>style.visibility</p:attrName>
                                        </p:attrNameLst>
                                      </p:cBhvr>
                                      <p:to>
                                        <p:strVal val="visible"/>
                                      </p:to>
                                    </p:set>
                                    <p:anim calcmode="lin" valueType="num">
                                      <p:cBhvr>
                                        <p:cTn id="35" dur="1000" fill="hold"/>
                                        <p:tgtEl>
                                          <p:spTgt spid="67586">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6758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7586">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67586">
                                            <p:txEl>
                                              <p:pRg st="5" end="5"/>
                                            </p:txEl>
                                          </p:spTgt>
                                        </p:tgtEl>
                                        <p:attrNameLst>
                                          <p:attrName>style.visibility</p:attrName>
                                        </p:attrNameLst>
                                      </p:cBhvr>
                                      <p:to>
                                        <p:strVal val="visible"/>
                                      </p:to>
                                    </p:set>
                                    <p:anim calcmode="lin" valueType="num">
                                      <p:cBhvr>
                                        <p:cTn id="42" dur="1000" fill="hold"/>
                                        <p:tgtEl>
                                          <p:spTgt spid="67586">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67586">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675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bldLvl="5"/>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DNA Bases:  adenine, thymine, cytosine, and guanine</a:t>
            </a:r>
          </a:p>
          <a:p>
            <a:r>
              <a:rPr lang="en-US" sz="3200" dirty="0" smtClean="0"/>
              <a:t>RNA Bases:  adenine, uracil, cytosine, and guanine</a:t>
            </a:r>
          </a:p>
          <a:p>
            <a:r>
              <a:rPr lang="en-US" sz="3200" dirty="0" smtClean="0"/>
              <a:t>3 types of RNA</a:t>
            </a:r>
          </a:p>
          <a:p>
            <a:pPr lvl="1"/>
            <a:r>
              <a:rPr lang="en-US" sz="2800" dirty="0" smtClean="0"/>
              <a:t>mRNA:  genetic information transfer</a:t>
            </a:r>
          </a:p>
          <a:p>
            <a:pPr lvl="1"/>
            <a:r>
              <a:rPr lang="en-US" sz="2800" dirty="0" smtClean="0"/>
              <a:t>tRNA:  moves the amino acids to the ribosome</a:t>
            </a:r>
          </a:p>
          <a:p>
            <a:pPr lvl="1"/>
            <a:r>
              <a:rPr lang="en-US" sz="2800" dirty="0" err="1" smtClean="0"/>
              <a:t>rRNA</a:t>
            </a:r>
            <a:r>
              <a:rPr lang="en-US" sz="2800" dirty="0" smtClean="0"/>
              <a:t>:  combines with proteins to build ribosomes</a:t>
            </a:r>
          </a:p>
          <a:p>
            <a:endParaRPr lang="en-US" sz="3200" dirty="0"/>
          </a:p>
        </p:txBody>
      </p:sp>
    </p:spTree>
    <p:extLst>
      <p:ext uri="{BB962C8B-B14F-4D97-AF65-F5344CB8AC3E}">
        <p14:creationId xmlns:p14="http://schemas.microsoft.com/office/powerpoint/2010/main" val="36302064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Nucleotide Picture</a:t>
            </a:r>
            <a:endParaRPr lang="en-US" dirty="0"/>
          </a:p>
        </p:txBody>
      </p:sp>
      <p:sp>
        <p:nvSpPr>
          <p:cNvPr id="3" name="Content Placeholder 2"/>
          <p:cNvSpPr>
            <a:spLocks noGrp="1"/>
          </p:cNvSpPr>
          <p:nvPr>
            <p:ph idx="1"/>
          </p:nvPr>
        </p:nvSpPr>
        <p:spPr/>
        <p:txBody>
          <a:bodyPr/>
          <a:lstStyle/>
          <a:p>
            <a:endParaRPr lang="en-US"/>
          </a:p>
        </p:txBody>
      </p:sp>
      <p:pic>
        <p:nvPicPr>
          <p:cNvPr id="2050" name="Picture 2" descr="Image result for nucleotide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946" y="1797269"/>
            <a:ext cx="5672986" cy="435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4351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Test</a:t>
            </a:r>
            <a:endParaRPr lang="en-US" dirty="0"/>
          </a:p>
        </p:txBody>
      </p:sp>
      <p:sp>
        <p:nvSpPr>
          <p:cNvPr id="3" name="Content Placeholder 2"/>
          <p:cNvSpPr>
            <a:spLocks noGrp="1"/>
          </p:cNvSpPr>
          <p:nvPr>
            <p:ph idx="1"/>
          </p:nvPr>
        </p:nvSpPr>
        <p:spPr/>
        <p:txBody>
          <a:bodyPr>
            <a:normAutofit/>
          </a:bodyPr>
          <a:lstStyle/>
          <a:p>
            <a:r>
              <a:rPr lang="en-US" sz="4800" dirty="0" err="1" smtClean="0"/>
              <a:t>Luminol</a:t>
            </a:r>
            <a:r>
              <a:rPr lang="en-US" sz="4800" dirty="0" smtClean="0"/>
              <a:t> Solution:  binds to DNA and will glow under a black light</a:t>
            </a:r>
            <a:endParaRPr lang="en-US" sz="4800" dirty="0"/>
          </a:p>
        </p:txBody>
      </p:sp>
    </p:spTree>
    <p:extLst>
      <p:ext uri="{BB962C8B-B14F-4D97-AF65-F5344CB8AC3E}">
        <p14:creationId xmlns:p14="http://schemas.microsoft.com/office/powerpoint/2010/main" val="19548236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Metabolism</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5031494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Metabolism	</a:t>
            </a:r>
            <a:endParaRPr lang="en-US" dirty="0"/>
          </a:p>
        </p:txBody>
      </p:sp>
      <p:sp>
        <p:nvSpPr>
          <p:cNvPr id="3" name="Content Placeholder 2"/>
          <p:cNvSpPr>
            <a:spLocks noGrp="1"/>
          </p:cNvSpPr>
          <p:nvPr>
            <p:ph idx="1"/>
          </p:nvPr>
        </p:nvSpPr>
        <p:spPr/>
        <p:txBody>
          <a:bodyPr>
            <a:normAutofit/>
          </a:bodyPr>
          <a:lstStyle/>
          <a:p>
            <a:pPr marL="91440" lvl="1" indent="-91440">
              <a:spcBef>
                <a:spcPts val="1200"/>
              </a:spcBef>
              <a:spcAft>
                <a:spcPts val="200"/>
              </a:spcAft>
              <a:buSzPct val="100000"/>
              <a:buFont typeface="Tw Cen MT" panose="020B0602020104020603" pitchFamily="34" charset="0"/>
              <a:buChar char=" "/>
            </a:pPr>
            <a:r>
              <a:rPr lang="en-US" sz="2400" dirty="0"/>
              <a:t>Refers to all of the chemical reactions that happen in a living organism</a:t>
            </a:r>
          </a:p>
          <a:p>
            <a:endParaRPr lang="en-US" sz="2800" dirty="0"/>
          </a:p>
        </p:txBody>
      </p:sp>
      <p:sp>
        <p:nvSpPr>
          <p:cNvPr id="4" name="AutoShape 2" descr="Image result for metabolism"/>
          <p:cNvSpPr>
            <a:spLocks noChangeAspect="1" noChangeArrowheads="1"/>
          </p:cNvSpPr>
          <p:nvPr/>
        </p:nvSpPr>
        <p:spPr bwMode="auto">
          <a:xfrm>
            <a:off x="155575" y="-2819400"/>
            <a:ext cx="6991350" cy="5876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Image result for metaboli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2885058"/>
            <a:ext cx="4873625" cy="409676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metabol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6782" y="2989069"/>
            <a:ext cx="4418012" cy="338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954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Primary Pathways</a:t>
            </a:r>
            <a:endParaRPr lang="en-US" dirty="0"/>
          </a:p>
        </p:txBody>
      </p:sp>
      <p:sp>
        <p:nvSpPr>
          <p:cNvPr id="3" name="Content Placeholder 2"/>
          <p:cNvSpPr>
            <a:spLocks noGrp="1"/>
          </p:cNvSpPr>
          <p:nvPr>
            <p:ph idx="1"/>
          </p:nvPr>
        </p:nvSpPr>
        <p:spPr/>
        <p:txBody>
          <a:bodyPr>
            <a:normAutofit/>
          </a:bodyPr>
          <a:lstStyle/>
          <a:p>
            <a:r>
              <a:rPr lang="en-US" sz="2800" dirty="0"/>
              <a:t>Catabolic: breaking large, complex molecules into smaller ones</a:t>
            </a:r>
          </a:p>
          <a:p>
            <a:pPr lvl="1"/>
            <a:r>
              <a:rPr lang="en-US" sz="2400" dirty="0"/>
              <a:t>EX:  respiration breaking sugar into carbon dioxide, water, and ATP</a:t>
            </a:r>
          </a:p>
          <a:p>
            <a:pPr lvl="1"/>
            <a:r>
              <a:rPr lang="en-US" sz="2400" dirty="0"/>
              <a:t>Hydrolysis, use of water to split a molecule into smaller ones</a:t>
            </a:r>
          </a:p>
          <a:p>
            <a:r>
              <a:rPr lang="en-US" sz="2800" dirty="0"/>
              <a:t>Anabolic:  combining small molecules into larger, more complex ones</a:t>
            </a:r>
          </a:p>
          <a:p>
            <a:pPr lvl="1"/>
            <a:r>
              <a:rPr lang="en-US" sz="2400" dirty="0"/>
              <a:t>EX:  photosynthesis combining carbon dioxide and water into sugar</a:t>
            </a:r>
          </a:p>
          <a:p>
            <a:pPr lvl="1"/>
            <a:r>
              <a:rPr lang="en-US" sz="2400" dirty="0"/>
              <a:t>Dehydration reaction, removing water from 2 organisms to cause them to bond</a:t>
            </a:r>
          </a:p>
          <a:p>
            <a:endParaRPr lang="en-US" sz="2800" dirty="0"/>
          </a:p>
        </p:txBody>
      </p:sp>
    </p:spTree>
    <p:extLst>
      <p:ext uri="{BB962C8B-B14F-4D97-AF65-F5344CB8AC3E}">
        <p14:creationId xmlns:p14="http://schemas.microsoft.com/office/powerpoint/2010/main" val="19325375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Image result for metabo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774" y="138111"/>
            <a:ext cx="8620125" cy="661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940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Bonds</a:t>
            </a:r>
            <a:endParaRPr lang="en-US" dirty="0"/>
          </a:p>
        </p:txBody>
      </p:sp>
      <p:sp>
        <p:nvSpPr>
          <p:cNvPr id="3" name="Content Placeholder 2"/>
          <p:cNvSpPr>
            <a:spLocks noGrp="1"/>
          </p:cNvSpPr>
          <p:nvPr>
            <p:ph idx="1"/>
          </p:nvPr>
        </p:nvSpPr>
        <p:spPr/>
        <p:txBody>
          <a:bodyPr/>
          <a:lstStyle/>
          <a:p>
            <a:r>
              <a:rPr lang="en-US" dirty="0"/>
              <a:t>Atomic bonds are created from the interactions of electrons orbiting the nucleus in concentric shells</a:t>
            </a:r>
          </a:p>
          <a:p>
            <a:pPr lvl="1"/>
            <a:r>
              <a:rPr lang="en-US" dirty="0"/>
              <a:t>Called valance electrons</a:t>
            </a:r>
          </a:p>
          <a:p>
            <a:endParaRPr lang="en-US" dirty="0"/>
          </a:p>
        </p:txBody>
      </p:sp>
      <p:pic>
        <p:nvPicPr>
          <p:cNvPr id="6146" name="Picture 2" descr="Image result for valence electr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874" y="2888906"/>
            <a:ext cx="5267326" cy="3765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6206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80000"/>
              </a:lnSpc>
              <a:spcBef>
                <a:spcPct val="0"/>
              </a:spcBef>
            </a:pPr>
            <a:r>
              <a:rPr lang="en-US" sz="3200" dirty="0"/>
              <a:t>We use this for store and use energy (ability to do work</a:t>
            </a:r>
            <a:r>
              <a:rPr lang="en-US" sz="3200" dirty="0" smtClean="0"/>
              <a:t>)</a:t>
            </a:r>
            <a:endParaRPr lang="en-US" sz="3200" dirty="0"/>
          </a:p>
        </p:txBody>
      </p:sp>
      <p:sp>
        <p:nvSpPr>
          <p:cNvPr id="3" name="Content Placeholder 2"/>
          <p:cNvSpPr>
            <a:spLocks noGrp="1"/>
          </p:cNvSpPr>
          <p:nvPr>
            <p:ph idx="1"/>
          </p:nvPr>
        </p:nvSpPr>
        <p:spPr/>
        <p:txBody>
          <a:bodyPr>
            <a:normAutofit/>
          </a:bodyPr>
          <a:lstStyle/>
          <a:p>
            <a:r>
              <a:rPr lang="en-US" sz="2800" dirty="0"/>
              <a:t>2 forms of energy</a:t>
            </a:r>
          </a:p>
          <a:p>
            <a:pPr lvl="1"/>
            <a:r>
              <a:rPr lang="en-US" sz="2400" dirty="0"/>
              <a:t>Kinetic: energy of motion, usable energy.  Light charging solar panels, a car rolling down a hill and crashing through the front of a store, atoms being split in a nuclear bomb</a:t>
            </a:r>
          </a:p>
          <a:p>
            <a:pPr lvl="1"/>
            <a:r>
              <a:rPr lang="en-US" sz="2400" dirty="0"/>
              <a:t>Potential energy:  energy that is stored in an object because of its structure.  A spring coiled, magnets being held close to each other and not being allowed to repel, water behind a dam, crouching before jumping up.</a:t>
            </a:r>
          </a:p>
          <a:p>
            <a:r>
              <a:rPr lang="en-US" sz="2800" dirty="0"/>
              <a:t>Potential energy that then gets used (</a:t>
            </a:r>
            <a:r>
              <a:rPr lang="en-US" sz="2800" dirty="0" err="1"/>
              <a:t>ie</a:t>
            </a:r>
            <a:r>
              <a:rPr lang="en-US" sz="2800" dirty="0"/>
              <a:t>. Releasing the spring so it jumps into the air) then converts the energy into kinetic energy</a:t>
            </a:r>
          </a:p>
          <a:p>
            <a:endParaRPr lang="en-US" sz="2800" dirty="0"/>
          </a:p>
        </p:txBody>
      </p:sp>
    </p:spTree>
    <p:extLst>
      <p:ext uri="{BB962C8B-B14F-4D97-AF65-F5344CB8AC3E}">
        <p14:creationId xmlns:p14="http://schemas.microsoft.com/office/powerpoint/2010/main" val="8190595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Image result for kinetic energy potential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674" y="1142999"/>
            <a:ext cx="9217025" cy="468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4450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Image result for kinetic energy potential energy at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75" y="1051369"/>
            <a:ext cx="7299325" cy="5060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2268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24128" y="585216"/>
            <a:ext cx="9720073" cy="4023360"/>
          </a:xfrm>
        </p:spPr>
        <p:txBody>
          <a:bodyPr>
            <a:noAutofit/>
          </a:bodyPr>
          <a:lstStyle/>
          <a:p>
            <a:r>
              <a:rPr lang="en-US" sz="4400" dirty="0"/>
              <a:t>Thermodynamics</a:t>
            </a:r>
          </a:p>
          <a:p>
            <a:pPr lvl="1"/>
            <a:r>
              <a:rPr lang="en-US" sz="4000" dirty="0"/>
              <a:t>All living organisms are systems which give off and receive energy so the rules of thermodynamics apply</a:t>
            </a:r>
          </a:p>
          <a:p>
            <a:pPr lvl="2"/>
            <a:r>
              <a:rPr lang="en-US" sz="3200" dirty="0"/>
              <a:t>1</a:t>
            </a:r>
            <a:r>
              <a:rPr lang="en-US" sz="3200" baseline="30000" dirty="0"/>
              <a:t>st</a:t>
            </a:r>
            <a:r>
              <a:rPr lang="en-US" sz="3200" dirty="0"/>
              <a:t> Law:  energy cannot be created or destroyed only changed</a:t>
            </a:r>
          </a:p>
          <a:p>
            <a:pPr lvl="2"/>
            <a:r>
              <a:rPr lang="en-US" sz="3200" dirty="0"/>
              <a:t>2</a:t>
            </a:r>
            <a:r>
              <a:rPr lang="en-US" sz="3200" baseline="30000" dirty="0"/>
              <a:t>nd</a:t>
            </a:r>
            <a:r>
              <a:rPr lang="en-US" sz="3200" dirty="0"/>
              <a:t> Law:  every chemical reaction increases the disorder of the universe, this is called entropy</a:t>
            </a:r>
          </a:p>
          <a:p>
            <a:pPr lvl="1"/>
            <a:r>
              <a:rPr lang="en-US" sz="4000" dirty="0"/>
              <a:t>Because of this Gibbs Free Energy Equation applies to living things</a:t>
            </a:r>
          </a:p>
          <a:p>
            <a:endParaRPr lang="en-US" sz="4400" dirty="0"/>
          </a:p>
        </p:txBody>
      </p:sp>
    </p:spTree>
    <p:extLst>
      <p:ext uri="{BB962C8B-B14F-4D97-AF65-F5344CB8AC3E}">
        <p14:creationId xmlns:p14="http://schemas.microsoft.com/office/powerpoint/2010/main" val="38120975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Free Energy</a:t>
            </a:r>
            <a:endParaRPr lang="en-US" dirty="0"/>
          </a:p>
        </p:txBody>
      </p:sp>
      <p:sp>
        <p:nvSpPr>
          <p:cNvPr id="3" name="Content Placeholder 2"/>
          <p:cNvSpPr>
            <a:spLocks noGrp="1"/>
          </p:cNvSpPr>
          <p:nvPr>
            <p:ph idx="1"/>
          </p:nvPr>
        </p:nvSpPr>
        <p:spPr/>
        <p:txBody>
          <a:bodyPr>
            <a:normAutofit/>
          </a:bodyPr>
          <a:lstStyle/>
          <a:p>
            <a:r>
              <a:rPr lang="en-US" sz="3600" dirty="0"/>
              <a:t>The part of the organisms energy that can be used for work</a:t>
            </a:r>
          </a:p>
          <a:p>
            <a:pPr lvl="1"/>
            <a:r>
              <a:rPr lang="en-US" sz="3200" dirty="0"/>
              <a:t>In all spontaneous reactions a system’s free energy decreases.  All systems want to be at their lowest energy level possible</a:t>
            </a:r>
          </a:p>
          <a:p>
            <a:endParaRPr lang="en-US" sz="3600" dirty="0"/>
          </a:p>
        </p:txBody>
      </p:sp>
    </p:spTree>
    <p:extLst>
      <p:ext uri="{BB962C8B-B14F-4D97-AF65-F5344CB8AC3E}">
        <p14:creationId xmlns:p14="http://schemas.microsoft.com/office/powerpoint/2010/main" val="28945294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∆G = ∆H - T∆S</a:t>
            </a:r>
          </a:p>
          <a:p>
            <a:pPr lvl="1"/>
            <a:r>
              <a:rPr lang="en-US" sz="3200" dirty="0"/>
              <a:t>∆ = change</a:t>
            </a:r>
          </a:p>
          <a:p>
            <a:pPr lvl="1"/>
            <a:r>
              <a:rPr lang="en-US" sz="3200" dirty="0"/>
              <a:t>G = free energy</a:t>
            </a:r>
          </a:p>
          <a:p>
            <a:pPr lvl="1"/>
            <a:r>
              <a:rPr lang="en-US" sz="3200" dirty="0"/>
              <a:t>H = system’s total </a:t>
            </a:r>
            <a:r>
              <a:rPr lang="en-US" sz="3200" dirty="0" smtClean="0"/>
              <a:t>energy (enthalpy)</a:t>
            </a:r>
            <a:endParaRPr lang="en-US" sz="3200" dirty="0"/>
          </a:p>
          <a:p>
            <a:pPr lvl="1"/>
            <a:r>
              <a:rPr lang="en-US" sz="3200" dirty="0"/>
              <a:t>S = Entropy</a:t>
            </a:r>
          </a:p>
          <a:p>
            <a:endParaRPr lang="en-US" sz="3600" dirty="0"/>
          </a:p>
        </p:txBody>
      </p:sp>
    </p:spTree>
    <p:extLst>
      <p:ext uri="{BB962C8B-B14F-4D97-AF65-F5344CB8AC3E}">
        <p14:creationId xmlns:p14="http://schemas.microsoft.com/office/powerpoint/2010/main" val="32863417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t>Exergonic reactions result </a:t>
            </a:r>
            <a:r>
              <a:rPr lang="en-US" sz="3200" dirty="0" smtClean="0"/>
              <a:t>in </a:t>
            </a:r>
            <a:r>
              <a:rPr lang="en-US" sz="3200" dirty="0"/>
              <a:t>a -∆G value, the majority of reactions in a living </a:t>
            </a:r>
            <a:r>
              <a:rPr lang="en-US" sz="3200" dirty="0" smtClean="0"/>
              <a:t>organism</a:t>
            </a:r>
          </a:p>
          <a:p>
            <a:endParaRPr lang="en-US" sz="3200" dirty="0"/>
          </a:p>
          <a:p>
            <a:r>
              <a:rPr lang="en-US" sz="3200" dirty="0"/>
              <a:t>Endergonic reactions result in a +∆G value</a:t>
            </a:r>
          </a:p>
          <a:p>
            <a:endParaRPr lang="en-US" sz="3200" dirty="0"/>
          </a:p>
        </p:txBody>
      </p:sp>
    </p:spTree>
    <p:extLst>
      <p:ext uri="{BB962C8B-B14F-4D97-AF65-F5344CB8AC3E}">
        <p14:creationId xmlns:p14="http://schemas.microsoft.com/office/powerpoint/2010/main" val="33014521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ATP</a:t>
            </a:r>
            <a:endParaRPr lang="en-US" dirty="0"/>
          </a:p>
        </p:txBody>
      </p:sp>
      <p:sp>
        <p:nvSpPr>
          <p:cNvPr id="3" name="Content Placeholder 2"/>
          <p:cNvSpPr>
            <a:spLocks noGrp="1"/>
          </p:cNvSpPr>
          <p:nvPr>
            <p:ph idx="1"/>
          </p:nvPr>
        </p:nvSpPr>
        <p:spPr/>
        <p:txBody>
          <a:bodyPr>
            <a:normAutofit/>
          </a:bodyPr>
          <a:lstStyle/>
          <a:p>
            <a:r>
              <a:rPr lang="en-US" sz="3200" dirty="0"/>
              <a:t>Chemical currency used by living </a:t>
            </a:r>
            <a:r>
              <a:rPr lang="en-US" sz="3200" dirty="0" smtClean="0"/>
              <a:t>organisms</a:t>
            </a:r>
          </a:p>
          <a:p>
            <a:r>
              <a:rPr lang="en-US" sz="3200" dirty="0" smtClean="0"/>
              <a:t>Can be used for: </a:t>
            </a:r>
            <a:endParaRPr lang="en-US" sz="3200" dirty="0"/>
          </a:p>
          <a:p>
            <a:pPr lvl="1"/>
            <a:r>
              <a:rPr lang="en-US" sz="2800" dirty="0"/>
              <a:t>Mechanical work:  </a:t>
            </a:r>
            <a:r>
              <a:rPr lang="en-US" sz="2800" dirty="0" err="1" smtClean="0"/>
              <a:t>ie</a:t>
            </a:r>
            <a:r>
              <a:rPr lang="en-US" sz="2800" dirty="0" smtClean="0"/>
              <a:t>. causing </a:t>
            </a:r>
            <a:r>
              <a:rPr lang="en-US" sz="2800" dirty="0"/>
              <a:t>flagella to spin or cilia to move</a:t>
            </a:r>
          </a:p>
          <a:p>
            <a:pPr lvl="1"/>
            <a:r>
              <a:rPr lang="en-US" sz="2800" dirty="0"/>
              <a:t>Chemical work:  </a:t>
            </a:r>
            <a:r>
              <a:rPr lang="en-US" sz="2800" dirty="0" err="1" smtClean="0"/>
              <a:t>ie</a:t>
            </a:r>
            <a:r>
              <a:rPr lang="en-US" sz="2800" smtClean="0"/>
              <a:t>. pushing </a:t>
            </a:r>
            <a:r>
              <a:rPr lang="en-US" sz="2800" dirty="0"/>
              <a:t>endergonic reactions that do not occur spontaneously </a:t>
            </a:r>
          </a:p>
          <a:p>
            <a:endParaRPr lang="en-US" sz="3200" dirty="0"/>
          </a:p>
        </p:txBody>
      </p:sp>
    </p:spTree>
    <p:extLst>
      <p:ext uri="{BB962C8B-B14F-4D97-AF65-F5344CB8AC3E}">
        <p14:creationId xmlns:p14="http://schemas.microsoft.com/office/powerpoint/2010/main" val="34597188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Enzymes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755456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sp>
        <p:nvSpPr>
          <p:cNvPr id="3" name="Content Placeholder 2"/>
          <p:cNvSpPr>
            <a:spLocks noGrp="1"/>
          </p:cNvSpPr>
          <p:nvPr>
            <p:ph idx="1"/>
          </p:nvPr>
        </p:nvSpPr>
        <p:spPr/>
        <p:txBody>
          <a:bodyPr>
            <a:normAutofit/>
          </a:bodyPr>
          <a:lstStyle/>
          <a:p>
            <a:pPr marL="91440" lvl="1" indent="-91440">
              <a:spcBef>
                <a:spcPts val="1200"/>
              </a:spcBef>
              <a:spcAft>
                <a:spcPts val="200"/>
              </a:spcAft>
              <a:buSzPct val="100000"/>
              <a:buFont typeface="Tw Cen MT" panose="020B0602020104020603" pitchFamily="34" charset="0"/>
              <a:buChar char=" "/>
            </a:pPr>
            <a:r>
              <a:rPr lang="en-US" sz="3200" dirty="0"/>
              <a:t>Organic catalysts that either break down or synthesize molecules in a chemical reaction</a:t>
            </a:r>
          </a:p>
          <a:p>
            <a:endParaRPr lang="en-US" sz="3600" dirty="0"/>
          </a:p>
        </p:txBody>
      </p:sp>
    </p:spTree>
    <p:extLst>
      <p:ext uri="{BB962C8B-B14F-4D97-AF65-F5344CB8AC3E}">
        <p14:creationId xmlns:p14="http://schemas.microsoft.com/office/powerpoint/2010/main" val="2663375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Image result for valence electr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579" y="2084832"/>
            <a:ext cx="5920921" cy="48403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200" y="1825625"/>
            <a:ext cx="6692900" cy="4351338"/>
          </a:xfrm>
        </p:spPr>
        <p:txBody>
          <a:bodyPr>
            <a:normAutofit/>
          </a:bodyPr>
          <a:lstStyle/>
          <a:p>
            <a:r>
              <a:rPr lang="en-US" sz="3200" dirty="0"/>
              <a:t>Properties of valence electrons</a:t>
            </a:r>
          </a:p>
          <a:p>
            <a:pPr lvl="1"/>
            <a:r>
              <a:rPr lang="en-US" sz="2800" dirty="0"/>
              <a:t>Level 1- 1 orbital or 2 electrons allowed</a:t>
            </a:r>
          </a:p>
          <a:p>
            <a:pPr lvl="1"/>
            <a:r>
              <a:rPr lang="en-US" sz="2800" dirty="0"/>
              <a:t>Level 2- 4 orbitals or 8 electrons allowed</a:t>
            </a:r>
          </a:p>
          <a:p>
            <a:pPr lvl="1"/>
            <a:r>
              <a:rPr lang="en-US" sz="2800" dirty="0"/>
              <a:t>Level 3- 4 orbitals or 8 electrons allowed</a:t>
            </a:r>
          </a:p>
          <a:p>
            <a:endParaRPr lang="en-US" sz="3200" dirty="0"/>
          </a:p>
        </p:txBody>
      </p:sp>
    </p:spTree>
    <p:extLst>
      <p:ext uri="{BB962C8B-B14F-4D97-AF65-F5344CB8AC3E}">
        <p14:creationId xmlns:p14="http://schemas.microsoft.com/office/powerpoint/2010/main" val="8410762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Reactions to happen faster by lowering activation energy</a:t>
            </a:r>
            <a:endParaRPr lang="en-US" dirty="0"/>
          </a:p>
        </p:txBody>
      </p:sp>
      <p:sp>
        <p:nvSpPr>
          <p:cNvPr id="3" name="Content Placeholder 2"/>
          <p:cNvSpPr>
            <a:spLocks noGrp="1"/>
          </p:cNvSpPr>
          <p:nvPr>
            <p:ph idx="1"/>
          </p:nvPr>
        </p:nvSpPr>
        <p:spPr/>
        <p:txBody>
          <a:bodyPr>
            <a:normAutofit/>
          </a:bodyPr>
          <a:lstStyle/>
          <a:p>
            <a:pPr lvl="1"/>
            <a:r>
              <a:rPr lang="en-US" sz="3200" dirty="0"/>
              <a:t>Activation energy is the energy needed by a reaction to start the reaction</a:t>
            </a:r>
          </a:p>
          <a:p>
            <a:pPr lvl="1"/>
            <a:r>
              <a:rPr lang="en-US" sz="3200" dirty="0" smtClean="0"/>
              <a:t>Low </a:t>
            </a:r>
            <a:r>
              <a:rPr lang="en-US" sz="3200" dirty="0"/>
              <a:t>activation energies mean that the reaction starts quicker (less time required to build up then energy means the faster it starts and the faster it finishes)</a:t>
            </a:r>
          </a:p>
          <a:p>
            <a:pPr lvl="1"/>
            <a:r>
              <a:rPr lang="en-US" sz="3200" dirty="0"/>
              <a:t>High activation energies mean that the reactions starts slower </a:t>
            </a:r>
          </a:p>
          <a:p>
            <a:endParaRPr lang="en-US" sz="3600" dirty="0"/>
          </a:p>
        </p:txBody>
      </p:sp>
    </p:spTree>
    <p:extLst>
      <p:ext uri="{BB962C8B-B14F-4D97-AF65-F5344CB8AC3E}">
        <p14:creationId xmlns:p14="http://schemas.microsoft.com/office/powerpoint/2010/main" val="195329109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nzyme activation energy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4" y="523875"/>
            <a:ext cx="8226425" cy="595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01470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24129" y="2286000"/>
            <a:ext cx="3103372" cy="4023360"/>
          </a:xfrm>
        </p:spPr>
        <p:txBody>
          <a:bodyPr>
            <a:normAutofit/>
          </a:bodyPr>
          <a:lstStyle/>
          <a:p>
            <a:pPr marL="91440" lvl="1" indent="-91440">
              <a:spcBef>
                <a:spcPts val="1200"/>
              </a:spcBef>
              <a:spcAft>
                <a:spcPts val="200"/>
              </a:spcAft>
              <a:buSzPct val="100000"/>
              <a:buFont typeface="Tw Cen MT" panose="020B0602020104020603" pitchFamily="34" charset="0"/>
              <a:buChar char=" "/>
            </a:pPr>
            <a:r>
              <a:rPr lang="en-US" sz="3200" dirty="0"/>
              <a:t>Enzymes are not used up in the reaction, they facilitate the reaction but are unchanged by it.</a:t>
            </a:r>
          </a:p>
          <a:p>
            <a:endParaRPr lang="en-US" sz="3600" dirty="0"/>
          </a:p>
        </p:txBody>
      </p:sp>
      <p:pic>
        <p:nvPicPr>
          <p:cNvPr id="2050" name="Picture 2" descr="Image result for enzymes are reus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775" y="939800"/>
            <a:ext cx="6991350"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5394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Enzymes</a:t>
            </a:r>
            <a:endParaRPr lang="en-US" dirty="0"/>
          </a:p>
        </p:txBody>
      </p:sp>
      <p:sp>
        <p:nvSpPr>
          <p:cNvPr id="3" name="Content Placeholder 2"/>
          <p:cNvSpPr>
            <a:spLocks noGrp="1"/>
          </p:cNvSpPr>
          <p:nvPr>
            <p:ph idx="1"/>
          </p:nvPr>
        </p:nvSpPr>
        <p:spPr/>
        <p:txBody>
          <a:bodyPr>
            <a:normAutofit/>
          </a:bodyPr>
          <a:lstStyle/>
          <a:p>
            <a:r>
              <a:rPr lang="en-US" sz="3200" dirty="0"/>
              <a:t>Enzymes are specific</a:t>
            </a:r>
          </a:p>
          <a:p>
            <a:pPr lvl="1"/>
            <a:r>
              <a:rPr lang="en-US" sz="2800" dirty="0"/>
              <a:t>They have a specific shape that has a groove called an active site that only is able to bind to 1 type of molecule called a substrate</a:t>
            </a:r>
          </a:p>
          <a:p>
            <a:pPr lvl="2"/>
            <a:r>
              <a:rPr lang="en-US" sz="2000" dirty="0"/>
              <a:t>When the enzyme and substrate are bound it is called the Enzyme-Substrate Complex</a:t>
            </a:r>
          </a:p>
          <a:p>
            <a:pPr lvl="1"/>
            <a:r>
              <a:rPr lang="en-US" sz="2800" dirty="0"/>
              <a:t>The active site can change its shape slightly (very slightly) to better fit the shape of the substrate.  This is called the Induced Fit Model</a:t>
            </a:r>
          </a:p>
          <a:p>
            <a:endParaRPr lang="en-US" sz="3200" dirty="0"/>
          </a:p>
        </p:txBody>
      </p:sp>
    </p:spTree>
    <p:extLst>
      <p:ext uri="{BB962C8B-B14F-4D97-AF65-F5344CB8AC3E}">
        <p14:creationId xmlns:p14="http://schemas.microsoft.com/office/powerpoint/2010/main" val="3054364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tructure of enzy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075" y="1069975"/>
            <a:ext cx="8810625" cy="451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5280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tructure of enzy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975" y="550862"/>
            <a:ext cx="9660224" cy="5862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70936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induced f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575" y="460374"/>
            <a:ext cx="7375525" cy="603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71732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of the Reaction can be changed</a:t>
            </a:r>
            <a:endParaRPr lang="en-US" dirty="0"/>
          </a:p>
        </p:txBody>
      </p:sp>
      <p:sp>
        <p:nvSpPr>
          <p:cNvPr id="3" name="Content Placeholder 2"/>
          <p:cNvSpPr>
            <a:spLocks noGrp="1"/>
          </p:cNvSpPr>
          <p:nvPr>
            <p:ph idx="1"/>
          </p:nvPr>
        </p:nvSpPr>
        <p:spPr/>
        <p:txBody>
          <a:bodyPr>
            <a:normAutofit/>
          </a:bodyPr>
          <a:lstStyle/>
          <a:p>
            <a:pPr marL="91440" lvl="3" indent="-91440">
              <a:spcBef>
                <a:spcPts val="1200"/>
              </a:spcBef>
              <a:spcAft>
                <a:spcPts val="200"/>
              </a:spcAft>
              <a:buSzPct val="100000"/>
              <a:buFont typeface="Tw Cen MT" panose="020B0602020104020603" pitchFamily="34" charset="0"/>
              <a:buChar char=" "/>
            </a:pPr>
            <a:r>
              <a:rPr lang="en-US" sz="3600" dirty="0"/>
              <a:t>Enzymes have </a:t>
            </a:r>
            <a:r>
              <a:rPr lang="en-US" sz="3600" dirty="0" err="1"/>
              <a:t>optimals</a:t>
            </a:r>
            <a:r>
              <a:rPr lang="en-US" sz="3600" dirty="0"/>
              <a:t>, meaning that there are certain conditions under which they will perform their best, their speed will be the fastest</a:t>
            </a:r>
          </a:p>
          <a:p>
            <a:endParaRPr lang="en-US" sz="4800" dirty="0"/>
          </a:p>
        </p:txBody>
      </p:sp>
    </p:spTree>
    <p:extLst>
      <p:ext uri="{BB962C8B-B14F-4D97-AF65-F5344CB8AC3E}">
        <p14:creationId xmlns:p14="http://schemas.microsoft.com/office/powerpoint/2010/main" val="128963577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24128" y="2286000"/>
            <a:ext cx="9720073" cy="2832100"/>
          </a:xfrm>
        </p:spPr>
        <p:txBody>
          <a:bodyPr>
            <a:noAutofit/>
          </a:bodyPr>
          <a:lstStyle/>
          <a:p>
            <a:pPr lvl="1"/>
            <a:r>
              <a:rPr lang="en-US" sz="4400" dirty="0"/>
              <a:t>Temperature</a:t>
            </a:r>
          </a:p>
          <a:p>
            <a:pPr lvl="2"/>
            <a:r>
              <a:rPr lang="en-US" sz="3600" dirty="0"/>
              <a:t>As more temperature is added to the system up to around 40 </a:t>
            </a:r>
            <a:r>
              <a:rPr lang="en-US" sz="3600" dirty="0" smtClean="0"/>
              <a:t>C (changes based on the organism) </a:t>
            </a:r>
            <a:r>
              <a:rPr lang="en-US" sz="3600" dirty="0"/>
              <a:t>the speed of the reaction will increase.  Above 40 C the bonds of the enzyme stretch and break and the enzyme loses its shape and denatures. Each enzyme will have its own optimal temperature depending on the organism it is in</a:t>
            </a:r>
          </a:p>
          <a:p>
            <a:endParaRPr lang="en-US" sz="4800" dirty="0"/>
          </a:p>
        </p:txBody>
      </p:sp>
    </p:spTree>
    <p:extLst>
      <p:ext uri="{BB962C8B-B14F-4D97-AF65-F5344CB8AC3E}">
        <p14:creationId xmlns:p14="http://schemas.microsoft.com/office/powerpoint/2010/main" val="12609522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enzyme de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533400"/>
            <a:ext cx="5673726" cy="29083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enzyme temperature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401" y="2642517"/>
            <a:ext cx="6524625" cy="4088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82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tCvLj31zpmp6W5vpiw8DDR"/>
</p:tagLst>
</file>

<file path=ppt/tags/tag10.xml><?xml version="1.0" encoding="utf-8"?>
<p:tagLst xmlns:a="http://schemas.openxmlformats.org/drawingml/2006/main" xmlns:r="http://schemas.openxmlformats.org/officeDocument/2006/relationships" xmlns:p="http://schemas.openxmlformats.org/presentationml/2006/main">
  <p:tag name="DVSHAPEID" val="ls6xujfjJtxwUFD9P2MU4G"/>
</p:tagLst>
</file>

<file path=ppt/tags/tag11.xml><?xml version="1.0" encoding="utf-8"?>
<p:tagLst xmlns:a="http://schemas.openxmlformats.org/drawingml/2006/main" xmlns:r="http://schemas.openxmlformats.org/officeDocument/2006/relationships" xmlns:p="http://schemas.openxmlformats.org/presentationml/2006/main">
  <p:tag name="DVSECTIONID" val="qQOIM17JoiXFcPapD7eMAd"/>
</p:tagLst>
</file>

<file path=ppt/tags/tag12.xml><?xml version="1.0" encoding="utf-8"?>
<p:tagLst xmlns:a="http://schemas.openxmlformats.org/drawingml/2006/main" xmlns:r="http://schemas.openxmlformats.org/officeDocument/2006/relationships" xmlns:p="http://schemas.openxmlformats.org/presentationml/2006/main">
  <p:tag name="DVSHAPEID" val="xpN3mP3KX1KgBtd1N4ruXN"/>
</p:tagLst>
</file>

<file path=ppt/tags/tag13.xml><?xml version="1.0" encoding="utf-8"?>
<p:tagLst xmlns:a="http://schemas.openxmlformats.org/drawingml/2006/main" xmlns:r="http://schemas.openxmlformats.org/officeDocument/2006/relationships" xmlns:p="http://schemas.openxmlformats.org/presentationml/2006/main">
  <p:tag name="DVSECTIONID" val="ojTPiPWLqjLyozguTDS2zY"/>
</p:tagLst>
</file>

<file path=ppt/tags/tag14.xml><?xml version="1.0" encoding="utf-8"?>
<p:tagLst xmlns:a="http://schemas.openxmlformats.org/drawingml/2006/main" xmlns:r="http://schemas.openxmlformats.org/officeDocument/2006/relationships" xmlns:p="http://schemas.openxmlformats.org/presentationml/2006/main">
  <p:tag name="DVSHAPEID" val="EZrEbEgbK5NJAmQl5lJTsS"/>
</p:tagLst>
</file>

<file path=ppt/tags/tag15.xml><?xml version="1.0" encoding="utf-8"?>
<p:tagLst xmlns:a="http://schemas.openxmlformats.org/drawingml/2006/main" xmlns:r="http://schemas.openxmlformats.org/officeDocument/2006/relationships" xmlns:p="http://schemas.openxmlformats.org/presentationml/2006/main">
  <p:tag name="DVSHAPEID" val="B87gcpWR1abKLNBIEpuLhF"/>
</p:tagLst>
</file>

<file path=ppt/tags/tag16.xml><?xml version="1.0" encoding="utf-8"?>
<p:tagLst xmlns:a="http://schemas.openxmlformats.org/drawingml/2006/main" xmlns:r="http://schemas.openxmlformats.org/officeDocument/2006/relationships" xmlns:p="http://schemas.openxmlformats.org/presentationml/2006/main">
  <p:tag name="DVSECTIONID" val="KVgrIpUlpfacrvPWJiMDRD"/>
</p:tagLst>
</file>

<file path=ppt/tags/tag17.xml><?xml version="1.0" encoding="utf-8"?>
<p:tagLst xmlns:a="http://schemas.openxmlformats.org/drawingml/2006/main" xmlns:r="http://schemas.openxmlformats.org/officeDocument/2006/relationships" xmlns:p="http://schemas.openxmlformats.org/presentationml/2006/main">
  <p:tag name="DVSHAPEID" val="sSTRbrZ6K4kLojwVsQfT3D"/>
</p:tagLst>
</file>

<file path=ppt/tags/tag18.xml><?xml version="1.0" encoding="utf-8"?>
<p:tagLst xmlns:a="http://schemas.openxmlformats.org/drawingml/2006/main" xmlns:r="http://schemas.openxmlformats.org/officeDocument/2006/relationships" xmlns:p="http://schemas.openxmlformats.org/presentationml/2006/main">
  <p:tag name="DVSHAPEID" val="xPB2JnHkoGBVGemleuRUq7"/>
</p:tagLst>
</file>

<file path=ppt/tags/tag19.xml><?xml version="1.0" encoding="utf-8"?>
<p:tagLst xmlns:a="http://schemas.openxmlformats.org/drawingml/2006/main" xmlns:r="http://schemas.openxmlformats.org/officeDocument/2006/relationships" xmlns:p="http://schemas.openxmlformats.org/presentationml/2006/main">
  <p:tag name="DVSECTIONID" val="UDqB88eBUyEqyXzR6wQ4Uv"/>
</p:tagLst>
</file>

<file path=ppt/tags/tag2.xml><?xml version="1.0" encoding="utf-8"?>
<p:tagLst xmlns:a="http://schemas.openxmlformats.org/drawingml/2006/main" xmlns:r="http://schemas.openxmlformats.org/officeDocument/2006/relationships" xmlns:p="http://schemas.openxmlformats.org/presentationml/2006/main">
  <p:tag name="DVSHAPEID" val="mNP3v79RvzXOyy0SI6K0qV"/>
</p:tagLst>
</file>

<file path=ppt/tags/tag20.xml><?xml version="1.0" encoding="utf-8"?>
<p:tagLst xmlns:a="http://schemas.openxmlformats.org/drawingml/2006/main" xmlns:r="http://schemas.openxmlformats.org/officeDocument/2006/relationships" xmlns:p="http://schemas.openxmlformats.org/presentationml/2006/main">
  <p:tag name="DVSHAPEID" val="9sChy7BK19dqqBCrcYnKad"/>
</p:tagLst>
</file>

<file path=ppt/tags/tag21.xml><?xml version="1.0" encoding="utf-8"?>
<p:tagLst xmlns:a="http://schemas.openxmlformats.org/drawingml/2006/main" xmlns:r="http://schemas.openxmlformats.org/officeDocument/2006/relationships" xmlns:p="http://schemas.openxmlformats.org/presentationml/2006/main">
  <p:tag name="DVSHAPEID" val="kRTi44Mfw0rKPWFTaP2Lms"/>
</p:tagLst>
</file>

<file path=ppt/tags/tag22.xml><?xml version="1.0" encoding="utf-8"?>
<p:tagLst xmlns:a="http://schemas.openxmlformats.org/drawingml/2006/main" xmlns:r="http://schemas.openxmlformats.org/officeDocument/2006/relationships" xmlns:p="http://schemas.openxmlformats.org/presentationml/2006/main">
  <p:tag name="DVSECTIONID" val="nc7LFWTAfW671C07hM7NlC"/>
</p:tagLst>
</file>

<file path=ppt/tags/tag23.xml><?xml version="1.0" encoding="utf-8"?>
<p:tagLst xmlns:a="http://schemas.openxmlformats.org/drawingml/2006/main" xmlns:r="http://schemas.openxmlformats.org/officeDocument/2006/relationships" xmlns:p="http://schemas.openxmlformats.org/presentationml/2006/main">
  <p:tag name="DVSHAPEID" val="BUDEwgqp1UuW8Lng2xXMCd"/>
</p:tagLst>
</file>

<file path=ppt/tags/tag24.xml><?xml version="1.0" encoding="utf-8"?>
<p:tagLst xmlns:a="http://schemas.openxmlformats.org/drawingml/2006/main" xmlns:r="http://schemas.openxmlformats.org/officeDocument/2006/relationships" xmlns:p="http://schemas.openxmlformats.org/presentationml/2006/main">
  <p:tag name="DVSECTIONID" val="krVWQYf4X6aLE6OMy0oZaj"/>
</p:tagLst>
</file>

<file path=ppt/tags/tag25.xml><?xml version="1.0" encoding="utf-8"?>
<p:tagLst xmlns:a="http://schemas.openxmlformats.org/drawingml/2006/main" xmlns:r="http://schemas.openxmlformats.org/officeDocument/2006/relationships" xmlns:p="http://schemas.openxmlformats.org/presentationml/2006/main">
  <p:tag name="DVSHAPEID" val="sBKQGBIKFN5T5xx5OvS8oh"/>
</p:tagLst>
</file>

<file path=ppt/tags/tag26.xml><?xml version="1.0" encoding="utf-8"?>
<p:tagLst xmlns:a="http://schemas.openxmlformats.org/drawingml/2006/main" xmlns:r="http://schemas.openxmlformats.org/officeDocument/2006/relationships" xmlns:p="http://schemas.openxmlformats.org/presentationml/2006/main">
  <p:tag name="DVSECTIONID" val="oDmMEUiQ52jQHvWr2c0HPC"/>
</p:tagLst>
</file>

<file path=ppt/tags/tag27.xml><?xml version="1.0" encoding="utf-8"?>
<p:tagLst xmlns:a="http://schemas.openxmlformats.org/drawingml/2006/main" xmlns:r="http://schemas.openxmlformats.org/officeDocument/2006/relationships" xmlns:p="http://schemas.openxmlformats.org/presentationml/2006/main">
  <p:tag name="DVSHAPEID" val="Dhd9EUMNMiLhRC0Nmx01Zj"/>
</p:tagLst>
</file>

<file path=ppt/tags/tag28.xml><?xml version="1.0" encoding="utf-8"?>
<p:tagLst xmlns:a="http://schemas.openxmlformats.org/drawingml/2006/main" xmlns:r="http://schemas.openxmlformats.org/officeDocument/2006/relationships" xmlns:p="http://schemas.openxmlformats.org/presentationml/2006/main">
  <p:tag name="DVSHAPEID" val="dXKptqPa3mKbXsDxXOYS1M"/>
</p:tagLst>
</file>

<file path=ppt/tags/tag29.xml><?xml version="1.0" encoding="utf-8"?>
<p:tagLst xmlns:a="http://schemas.openxmlformats.org/drawingml/2006/main" xmlns:r="http://schemas.openxmlformats.org/officeDocument/2006/relationships" xmlns:p="http://schemas.openxmlformats.org/presentationml/2006/main">
  <p:tag name="DVSECTIONID" val="rNpjP7YbYsuLoScglC7o70"/>
</p:tagLst>
</file>

<file path=ppt/tags/tag3.xml><?xml version="1.0" encoding="utf-8"?>
<p:tagLst xmlns:a="http://schemas.openxmlformats.org/drawingml/2006/main" xmlns:r="http://schemas.openxmlformats.org/officeDocument/2006/relationships" xmlns:p="http://schemas.openxmlformats.org/presentationml/2006/main">
  <p:tag name="DVSECTIONID" val="7Fyftc4HauDqrVVrJfQgFs"/>
</p:tagLst>
</file>

<file path=ppt/tags/tag30.xml><?xml version="1.0" encoding="utf-8"?>
<p:tagLst xmlns:a="http://schemas.openxmlformats.org/drawingml/2006/main" xmlns:r="http://schemas.openxmlformats.org/officeDocument/2006/relationships" xmlns:p="http://schemas.openxmlformats.org/presentationml/2006/main">
  <p:tag name="DVSHAPEID" val="wGExaOAb36hqPWIykO0Ieo"/>
</p:tagLst>
</file>

<file path=ppt/tags/tag31.xml><?xml version="1.0" encoding="utf-8"?>
<p:tagLst xmlns:a="http://schemas.openxmlformats.org/drawingml/2006/main" xmlns:r="http://schemas.openxmlformats.org/officeDocument/2006/relationships" xmlns:p="http://schemas.openxmlformats.org/presentationml/2006/main">
  <p:tag name="DVSHAPEID" val="SDon8HoCUpxIhZhxRlJWib"/>
</p:tagLst>
</file>

<file path=ppt/tags/tag32.xml><?xml version="1.0" encoding="utf-8"?>
<p:tagLst xmlns:a="http://schemas.openxmlformats.org/drawingml/2006/main" xmlns:r="http://schemas.openxmlformats.org/officeDocument/2006/relationships" xmlns:p="http://schemas.openxmlformats.org/presentationml/2006/main">
  <p:tag name="DVSECTIONID" val="iGsERYSFWJB63LYeRAIIl5"/>
</p:tagLst>
</file>

<file path=ppt/tags/tag33.xml><?xml version="1.0" encoding="utf-8"?>
<p:tagLst xmlns:a="http://schemas.openxmlformats.org/drawingml/2006/main" xmlns:r="http://schemas.openxmlformats.org/officeDocument/2006/relationships" xmlns:p="http://schemas.openxmlformats.org/presentationml/2006/main">
  <p:tag name="DVSHAPEID" val="3DqtwS19Awa8N09MGTNqcR"/>
</p:tagLst>
</file>

<file path=ppt/tags/tag34.xml><?xml version="1.0" encoding="utf-8"?>
<p:tagLst xmlns:a="http://schemas.openxmlformats.org/drawingml/2006/main" xmlns:r="http://schemas.openxmlformats.org/officeDocument/2006/relationships" xmlns:p="http://schemas.openxmlformats.org/presentationml/2006/main">
  <p:tag name="DVSHAPEID" val="T6FJhMXFYi5HAKXFavBLP0"/>
</p:tagLst>
</file>

<file path=ppt/tags/tag35.xml><?xml version="1.0" encoding="utf-8"?>
<p:tagLst xmlns:a="http://schemas.openxmlformats.org/drawingml/2006/main" xmlns:r="http://schemas.openxmlformats.org/officeDocument/2006/relationships" xmlns:p="http://schemas.openxmlformats.org/presentationml/2006/main">
  <p:tag name="DVSHAPEID" val="y8cgo5EQ8SZbKjONBebVxS"/>
</p:tagLst>
</file>

<file path=ppt/tags/tag36.xml><?xml version="1.0" encoding="utf-8"?>
<p:tagLst xmlns:a="http://schemas.openxmlformats.org/drawingml/2006/main" xmlns:r="http://schemas.openxmlformats.org/officeDocument/2006/relationships" xmlns:p="http://schemas.openxmlformats.org/presentationml/2006/main">
  <p:tag name="DVSECTIONID" val="euznyGIHUjx03iz3klL608"/>
</p:tagLst>
</file>

<file path=ppt/tags/tag37.xml><?xml version="1.0" encoding="utf-8"?>
<p:tagLst xmlns:a="http://schemas.openxmlformats.org/drawingml/2006/main" xmlns:r="http://schemas.openxmlformats.org/officeDocument/2006/relationships" xmlns:p="http://schemas.openxmlformats.org/presentationml/2006/main">
  <p:tag name="DVSHAPEID" val="7OGV519k8mik4fpfqmXBfo"/>
</p:tagLst>
</file>

<file path=ppt/tags/tag38.xml><?xml version="1.0" encoding="utf-8"?>
<p:tagLst xmlns:a="http://schemas.openxmlformats.org/drawingml/2006/main" xmlns:r="http://schemas.openxmlformats.org/officeDocument/2006/relationships" xmlns:p="http://schemas.openxmlformats.org/presentationml/2006/main">
  <p:tag name="DVSECTIONID" val="whTHQ3Z9YC0quIQbg0jjvL"/>
</p:tagLst>
</file>

<file path=ppt/tags/tag39.xml><?xml version="1.0" encoding="utf-8"?>
<p:tagLst xmlns:a="http://schemas.openxmlformats.org/drawingml/2006/main" xmlns:r="http://schemas.openxmlformats.org/officeDocument/2006/relationships" xmlns:p="http://schemas.openxmlformats.org/presentationml/2006/main">
  <p:tag name="DVSHAPEID" val="36qoO1IiPq2Sywx1oS079d"/>
</p:tagLst>
</file>

<file path=ppt/tags/tag4.xml><?xml version="1.0" encoding="utf-8"?>
<p:tagLst xmlns:a="http://schemas.openxmlformats.org/drawingml/2006/main" xmlns:r="http://schemas.openxmlformats.org/officeDocument/2006/relationships" xmlns:p="http://schemas.openxmlformats.org/presentationml/2006/main">
  <p:tag name="DVSHAPEID" val="HAGN8lS0q2vVKV4EmB7KTK"/>
</p:tagLst>
</file>

<file path=ppt/tags/tag40.xml><?xml version="1.0" encoding="utf-8"?>
<p:tagLst xmlns:a="http://schemas.openxmlformats.org/drawingml/2006/main" xmlns:r="http://schemas.openxmlformats.org/officeDocument/2006/relationships" xmlns:p="http://schemas.openxmlformats.org/presentationml/2006/main">
  <p:tag name="DVSHAPEID" val="Ho0ERmUmzUtF55P0gD8Q2z"/>
</p:tagLst>
</file>

<file path=ppt/tags/tag41.xml><?xml version="1.0" encoding="utf-8"?>
<p:tagLst xmlns:a="http://schemas.openxmlformats.org/drawingml/2006/main" xmlns:r="http://schemas.openxmlformats.org/officeDocument/2006/relationships" xmlns:p="http://schemas.openxmlformats.org/presentationml/2006/main">
  <p:tag name="DVSECTIONID" val="9iOqi6LxFoFdaaK97OFMKZ"/>
</p:tagLst>
</file>

<file path=ppt/tags/tag42.xml><?xml version="1.0" encoding="utf-8"?>
<p:tagLst xmlns:a="http://schemas.openxmlformats.org/drawingml/2006/main" xmlns:r="http://schemas.openxmlformats.org/officeDocument/2006/relationships" xmlns:p="http://schemas.openxmlformats.org/presentationml/2006/main">
  <p:tag name="DVSHAPEID" val="9SKhgAQjUpIPp2n99lnsQ8"/>
</p:tagLst>
</file>

<file path=ppt/tags/tag43.xml><?xml version="1.0" encoding="utf-8"?>
<p:tagLst xmlns:a="http://schemas.openxmlformats.org/drawingml/2006/main" xmlns:r="http://schemas.openxmlformats.org/officeDocument/2006/relationships" xmlns:p="http://schemas.openxmlformats.org/presentationml/2006/main">
  <p:tag name="DVSHAPEID" val="oSrrbnBmZja8f7Tz6kwfZ3"/>
</p:tagLst>
</file>

<file path=ppt/tags/tag5.xml><?xml version="1.0" encoding="utf-8"?>
<p:tagLst xmlns:a="http://schemas.openxmlformats.org/drawingml/2006/main" xmlns:r="http://schemas.openxmlformats.org/officeDocument/2006/relationships" xmlns:p="http://schemas.openxmlformats.org/presentationml/2006/main">
  <p:tag name="DVSHAPEID" val="wrWJ3ISdRq2q6fmHYOZu8U"/>
</p:tagLst>
</file>

<file path=ppt/tags/tag6.xml><?xml version="1.0" encoding="utf-8"?>
<p:tagLst xmlns:a="http://schemas.openxmlformats.org/drawingml/2006/main" xmlns:r="http://schemas.openxmlformats.org/officeDocument/2006/relationships" xmlns:p="http://schemas.openxmlformats.org/presentationml/2006/main">
  <p:tag name="DVSHAPEID" val="iDO5O3J9TF1W3fRph98da4"/>
</p:tagLst>
</file>

<file path=ppt/tags/tag7.xml><?xml version="1.0" encoding="utf-8"?>
<p:tagLst xmlns:a="http://schemas.openxmlformats.org/drawingml/2006/main" xmlns:r="http://schemas.openxmlformats.org/officeDocument/2006/relationships" xmlns:p="http://schemas.openxmlformats.org/presentationml/2006/main">
  <p:tag name="DVSECTIONID" val="D4YUtiogxP7CvQd3APvHcV"/>
</p:tagLst>
</file>

<file path=ppt/tags/tag8.xml><?xml version="1.0" encoding="utf-8"?>
<p:tagLst xmlns:a="http://schemas.openxmlformats.org/drawingml/2006/main" xmlns:r="http://schemas.openxmlformats.org/officeDocument/2006/relationships" xmlns:p="http://schemas.openxmlformats.org/presentationml/2006/main">
  <p:tag name="DVSHAPEID" val="TjPOhFCjKpBB8jUYTOtHxm"/>
</p:tagLst>
</file>

<file path=ppt/tags/tag9.xml><?xml version="1.0" encoding="utf-8"?>
<p:tagLst xmlns:a="http://schemas.openxmlformats.org/drawingml/2006/main" xmlns:r="http://schemas.openxmlformats.org/officeDocument/2006/relationships" xmlns:p="http://schemas.openxmlformats.org/presentationml/2006/main">
  <p:tag name="DVSHAPEID" val="o9b7QzwQlVJdJvgZM4xzUB"/>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3042</TotalTime>
  <Words>2839</Words>
  <Application>Microsoft Office PowerPoint</Application>
  <PresentationFormat>Widescreen</PresentationFormat>
  <Paragraphs>346</Paragraphs>
  <Slides>107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107</vt:i4>
      </vt:variant>
    </vt:vector>
  </HeadingPairs>
  <TitlesOfParts>
    <vt:vector size="115" baseType="lpstr">
      <vt:lpstr>Arial</vt:lpstr>
      <vt:lpstr>Calibri</vt:lpstr>
      <vt:lpstr>Times New Roman</vt:lpstr>
      <vt:lpstr>Tw Cen MT</vt:lpstr>
      <vt:lpstr>Tw Cen MT Condensed</vt:lpstr>
      <vt:lpstr>Wingdings</vt:lpstr>
      <vt:lpstr>Wingdings 3</vt:lpstr>
      <vt:lpstr>Integral</vt:lpstr>
      <vt:lpstr>Unit 1 </vt:lpstr>
      <vt:lpstr>The Atom</vt:lpstr>
      <vt:lpstr>The Atom</vt:lpstr>
      <vt:lpstr>PowerPoint Presentation</vt:lpstr>
      <vt:lpstr>Elements</vt:lpstr>
      <vt:lpstr>Molecules vs. Compounds</vt:lpstr>
      <vt:lpstr>2 Types of Elements in </vt:lpstr>
      <vt:lpstr>Bonds</vt:lpstr>
      <vt:lpstr>PowerPoint Presentation</vt:lpstr>
      <vt:lpstr>Ionic Bonds</vt:lpstr>
      <vt:lpstr>PowerPoint Presentation</vt:lpstr>
      <vt:lpstr>Covalent Bonds</vt:lpstr>
      <vt:lpstr>Covalent Bonds</vt:lpstr>
      <vt:lpstr>PowerPoint Presentation</vt:lpstr>
      <vt:lpstr>Water</vt:lpstr>
      <vt:lpstr>Water Properties</vt:lpstr>
      <vt:lpstr>Water Is Polar</vt:lpstr>
      <vt:lpstr>PowerPoint Presentation</vt:lpstr>
      <vt:lpstr>Properties of Water</vt:lpstr>
      <vt:lpstr>PowerPoint Presentation</vt:lpstr>
      <vt:lpstr>PowerPoint Presentation</vt:lpstr>
      <vt:lpstr>Properties of Water (Continued)</vt:lpstr>
      <vt:lpstr>PowerPoint Presentation</vt:lpstr>
      <vt:lpstr>Properties of Water (Continued)</vt:lpstr>
      <vt:lpstr>Effects of PH</vt:lpstr>
      <vt:lpstr>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Mild acidosis (the blood becoming too acidic) can cause </vt:lpstr>
      <vt:lpstr>Mild acidosis (the blood becoming too acidic) can cause </vt:lpstr>
      <vt:lpstr>PowerPoint Presentation</vt:lpstr>
      <vt:lpstr>Functional Groups</vt:lpstr>
      <vt:lpstr>Hydroxyl</vt:lpstr>
      <vt:lpstr>Carbonyl</vt:lpstr>
      <vt:lpstr>Carboxyl</vt:lpstr>
      <vt:lpstr>Amino</vt:lpstr>
      <vt:lpstr>Sulfhydryl</vt:lpstr>
      <vt:lpstr>Phosphate</vt:lpstr>
      <vt:lpstr>Methyl</vt:lpstr>
      <vt:lpstr>Warmup 9/14</vt:lpstr>
      <vt:lpstr>Organic Chemistry</vt:lpstr>
      <vt:lpstr>All about that Carbon </vt:lpstr>
      <vt:lpstr>PowerPoint Presentation</vt:lpstr>
      <vt:lpstr>PowerPoint Presentation</vt:lpstr>
      <vt:lpstr>Carbohydrates</vt:lpstr>
      <vt:lpstr>Carbohydrates</vt:lpstr>
      <vt:lpstr>Carbohydrates</vt:lpstr>
      <vt:lpstr>PowerPoint Presentation</vt:lpstr>
      <vt:lpstr>Monosaccharide Picture</vt:lpstr>
      <vt:lpstr>Carbohydrates Test</vt:lpstr>
      <vt:lpstr>Lipids</vt:lpstr>
      <vt:lpstr>Lipids</vt:lpstr>
      <vt:lpstr>PowerPoint Presentation</vt:lpstr>
      <vt:lpstr>Lipid Picture</vt:lpstr>
      <vt:lpstr>Lipids</vt:lpstr>
      <vt:lpstr>PowerPoint Presentation</vt:lpstr>
      <vt:lpstr>Polymers</vt:lpstr>
      <vt:lpstr>Chemical Tests</vt:lpstr>
      <vt:lpstr>Proteins</vt:lpstr>
      <vt:lpstr>Proteins</vt:lpstr>
      <vt:lpstr>Proteins</vt:lpstr>
      <vt:lpstr>Proteins</vt:lpstr>
      <vt:lpstr>PowerPoint Presentation</vt:lpstr>
      <vt:lpstr>Structure</vt:lpstr>
      <vt:lpstr>Chemical Test</vt:lpstr>
      <vt:lpstr>Nucleic Acids</vt:lpstr>
      <vt:lpstr>Nucleic Acids</vt:lpstr>
      <vt:lpstr>PowerPoint Presentation</vt:lpstr>
      <vt:lpstr>Nucleotide Picture</vt:lpstr>
      <vt:lpstr>Chemical Test</vt:lpstr>
      <vt:lpstr>Metabolism</vt:lpstr>
      <vt:lpstr>Metabolism </vt:lpstr>
      <vt:lpstr>2 Primary Pathways</vt:lpstr>
      <vt:lpstr>PowerPoint Presentation</vt:lpstr>
      <vt:lpstr>We use this for store and use energy (ability to do work)</vt:lpstr>
      <vt:lpstr>PowerPoint Presentation</vt:lpstr>
      <vt:lpstr>PowerPoint Presentation</vt:lpstr>
      <vt:lpstr>PowerPoint Presentation</vt:lpstr>
      <vt:lpstr>Gibbs Free Energy</vt:lpstr>
      <vt:lpstr>PowerPoint Presentation</vt:lpstr>
      <vt:lpstr>PowerPoint Presentation</vt:lpstr>
      <vt:lpstr>ATP</vt:lpstr>
      <vt:lpstr>Enzymes</vt:lpstr>
      <vt:lpstr>Enzymes</vt:lpstr>
      <vt:lpstr>Cause Reactions to happen faster by lowering activation energy</vt:lpstr>
      <vt:lpstr>PowerPoint Presentation</vt:lpstr>
      <vt:lpstr>PowerPoint Presentation</vt:lpstr>
      <vt:lpstr>Properties of Enzymes</vt:lpstr>
      <vt:lpstr>PowerPoint Presentation</vt:lpstr>
      <vt:lpstr>PowerPoint Presentation</vt:lpstr>
      <vt:lpstr>PowerPoint Presentation</vt:lpstr>
      <vt:lpstr>Rate of the Reaction can be changed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Warmup 9/28</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dc:title>
  <dc:creator>Nebel, Eric T.</dc:creator>
  <cp:lastModifiedBy>Nebel, Eric T.</cp:lastModifiedBy>
  <cp:revision>53</cp:revision>
  <dcterms:created xsi:type="dcterms:W3CDTF">2016-08-26T19:42:05Z</dcterms:created>
  <dcterms:modified xsi:type="dcterms:W3CDTF">2018-09-06T12:32:17Z</dcterms:modified>
</cp:coreProperties>
</file>