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56" r:id="rId3"/>
    <p:sldId id="281" r:id="rId4"/>
    <p:sldId id="286" r:id="rId5"/>
    <p:sldId id="257" r:id="rId6"/>
    <p:sldId id="258" r:id="rId7"/>
    <p:sldId id="259" r:id="rId8"/>
    <p:sldId id="260" r:id="rId9"/>
    <p:sldId id="261" r:id="rId10"/>
    <p:sldId id="262" r:id="rId11"/>
    <p:sldId id="287" r:id="rId12"/>
    <p:sldId id="265" r:id="rId13"/>
    <p:sldId id="279" r:id="rId14"/>
    <p:sldId id="280" r:id="rId15"/>
    <p:sldId id="266" r:id="rId16"/>
    <p:sldId id="267" r:id="rId17"/>
    <p:sldId id="272" r:id="rId18"/>
    <p:sldId id="268" r:id="rId19"/>
    <p:sldId id="269" r:id="rId20"/>
    <p:sldId id="270" r:id="rId21"/>
    <p:sldId id="271" r:id="rId22"/>
    <p:sldId id="274" r:id="rId23"/>
    <p:sldId id="275" r:id="rId24"/>
    <p:sldId id="289" r:id="rId25"/>
    <p:sldId id="276" r:id="rId26"/>
    <p:sldId id="283" r:id="rId27"/>
    <p:sldId id="284" r:id="rId28"/>
    <p:sldId id="277" r:id="rId29"/>
    <p:sldId id="288" r:id="rId30"/>
    <p:sldId id="291" r:id="rId31"/>
    <p:sldId id="290" r:id="rId32"/>
    <p:sldId id="263" r:id="rId33"/>
    <p:sldId id="278" r:id="rId34"/>
    <p:sldId id="282" r:id="rId35"/>
    <p:sldId id="264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004D-051C-4863-A124-F63FA4BB5DAA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76F7-3BD8-4367-808C-227357605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004D-051C-4863-A124-F63FA4BB5DAA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76F7-3BD8-4367-808C-227357605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004D-051C-4863-A124-F63FA4BB5DAA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76F7-3BD8-4367-808C-227357605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004D-051C-4863-A124-F63FA4BB5DAA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76F7-3BD8-4367-808C-227357605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004D-051C-4863-A124-F63FA4BB5DAA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76F7-3BD8-4367-808C-227357605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004D-051C-4863-A124-F63FA4BB5DAA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76F7-3BD8-4367-808C-227357605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004D-051C-4863-A124-F63FA4BB5DAA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76F7-3BD8-4367-808C-227357605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004D-051C-4863-A124-F63FA4BB5DAA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76F7-3BD8-4367-808C-227357605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004D-051C-4863-A124-F63FA4BB5DAA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76F7-3BD8-4367-808C-227357605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004D-051C-4863-A124-F63FA4BB5DAA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76F7-3BD8-4367-808C-227357605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004D-051C-4863-A124-F63FA4BB5DAA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2D4176F7-3BD8-4367-808C-227357605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05004D-051C-4863-A124-F63FA4BB5DAA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4176F7-3BD8-4367-808C-227357605F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2/13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Grab your computers and get logged in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0134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151" y="1865376"/>
            <a:ext cx="5052508" cy="5410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Cholesterol:  </a:t>
            </a:r>
            <a:r>
              <a:rPr lang="en-US" sz="3600" dirty="0" smtClean="0">
                <a:solidFill>
                  <a:srgbClr val="FF0000"/>
                </a:solidFill>
              </a:rPr>
              <a:t>prevents the fatty acids from sticking together</a:t>
            </a:r>
          </a:p>
          <a:p>
            <a:r>
              <a:rPr lang="en-US" sz="3600" dirty="0" smtClean="0"/>
              <a:t>Proteins:  either </a:t>
            </a:r>
            <a:r>
              <a:rPr lang="en-US" sz="3600" dirty="0" smtClean="0">
                <a:solidFill>
                  <a:srgbClr val="FF0000"/>
                </a:solidFill>
              </a:rPr>
              <a:t>structural</a:t>
            </a:r>
            <a:r>
              <a:rPr lang="en-US" sz="3600" dirty="0" smtClean="0"/>
              <a:t> or </a:t>
            </a:r>
            <a:r>
              <a:rPr lang="en-US" sz="3600" dirty="0" smtClean="0">
                <a:solidFill>
                  <a:srgbClr val="FF0000"/>
                </a:solidFill>
              </a:rPr>
              <a:t>transport</a:t>
            </a:r>
          </a:p>
          <a:p>
            <a:r>
              <a:rPr lang="en-US" sz="3600" dirty="0" smtClean="0"/>
              <a:t>Sugars:  help the cell </a:t>
            </a:r>
            <a:r>
              <a:rPr lang="en-US" sz="3600" dirty="0" smtClean="0">
                <a:solidFill>
                  <a:srgbClr val="FF0000"/>
                </a:solidFill>
              </a:rPr>
              <a:t>stick to other cells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6146" name="Picture 2" descr="http://www.uic.edu/classes/bios/bios100/lectf03am/cholestero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219200"/>
            <a:ext cx="3770312" cy="2659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library.thinkquest.org/C004535/media/cell_membran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426" y="3933824"/>
            <a:ext cx="3838575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10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 Polymers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Phospholipids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Cholesterol</a:t>
            </a:r>
          </a:p>
          <a:p>
            <a:r>
              <a:rPr lang="en-US" sz="3600" dirty="0" smtClean="0"/>
              <a:t>Steroids:  variations of </a:t>
            </a:r>
            <a:r>
              <a:rPr lang="en-US" sz="3600" dirty="0" smtClean="0">
                <a:solidFill>
                  <a:srgbClr val="FF0000"/>
                </a:solidFill>
              </a:rPr>
              <a:t>cholesterol</a:t>
            </a:r>
            <a:r>
              <a:rPr lang="en-US" sz="3600" dirty="0" smtClean="0"/>
              <a:t> that are used to </a:t>
            </a:r>
            <a:r>
              <a:rPr lang="en-US" sz="3600" dirty="0" smtClean="0">
                <a:solidFill>
                  <a:srgbClr val="FF0000"/>
                </a:solidFill>
              </a:rPr>
              <a:t>signal in organisms</a:t>
            </a:r>
          </a:p>
          <a:p>
            <a:pPr lvl="1"/>
            <a:r>
              <a:rPr lang="en-US" sz="3600" dirty="0" smtClean="0"/>
              <a:t>They do not </a:t>
            </a:r>
            <a:r>
              <a:rPr lang="en-US" sz="3600" dirty="0" smtClean="0">
                <a:solidFill>
                  <a:srgbClr val="FF0000"/>
                </a:solidFill>
              </a:rPr>
              <a:t>build proteins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37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Transport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0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NO Energy</a:t>
            </a:r>
            <a:r>
              <a:rPr lang="en-US" sz="2800" dirty="0" smtClean="0"/>
              <a:t> (ATP) is required</a:t>
            </a:r>
          </a:p>
          <a:p>
            <a:r>
              <a:rPr lang="en-US" sz="2800" dirty="0" smtClean="0"/>
              <a:t>Moves </a:t>
            </a:r>
            <a:r>
              <a:rPr lang="en-US" sz="2800" dirty="0" smtClean="0">
                <a:solidFill>
                  <a:srgbClr val="FF0000"/>
                </a:solidFill>
              </a:rPr>
              <a:t>with</a:t>
            </a:r>
            <a:r>
              <a:rPr lang="en-US" sz="2800" dirty="0" smtClean="0"/>
              <a:t> the concentration gradient</a:t>
            </a:r>
          </a:p>
          <a:p>
            <a:pPr lvl="2"/>
            <a:r>
              <a:rPr lang="en-US" sz="2800" dirty="0" smtClean="0"/>
              <a:t>Concentration gradient:  </a:t>
            </a:r>
            <a:r>
              <a:rPr lang="en-US" sz="2800" dirty="0" smtClean="0">
                <a:solidFill>
                  <a:srgbClr val="FF0000"/>
                </a:solidFill>
              </a:rPr>
              <a:t>difference</a:t>
            </a:r>
            <a:r>
              <a:rPr lang="en-US" sz="2800" dirty="0" smtClean="0"/>
              <a:t> in </a:t>
            </a:r>
            <a:r>
              <a:rPr lang="en-US" sz="2800" dirty="0" smtClean="0">
                <a:solidFill>
                  <a:srgbClr val="FF0000"/>
                </a:solidFill>
              </a:rPr>
              <a:t>percentage</a:t>
            </a:r>
            <a:r>
              <a:rPr lang="en-US" sz="2800" dirty="0" smtClean="0"/>
              <a:t> between 2 places</a:t>
            </a:r>
          </a:p>
          <a:p>
            <a:pPr lvl="2"/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greater</a:t>
            </a:r>
            <a:r>
              <a:rPr lang="en-US" sz="2800" dirty="0" smtClean="0"/>
              <a:t> the difference the </a:t>
            </a:r>
            <a:r>
              <a:rPr lang="en-US" sz="2800" dirty="0" smtClean="0">
                <a:solidFill>
                  <a:srgbClr val="FF0000"/>
                </a:solidFill>
              </a:rPr>
              <a:t>faster</a:t>
            </a:r>
            <a:r>
              <a:rPr lang="en-US" sz="2800" dirty="0" smtClean="0"/>
              <a:t> things move, the </a:t>
            </a:r>
            <a:r>
              <a:rPr lang="en-US" sz="2800" dirty="0" smtClean="0">
                <a:solidFill>
                  <a:srgbClr val="FF0000"/>
                </a:solidFill>
              </a:rPr>
              <a:t>lower</a:t>
            </a:r>
            <a:r>
              <a:rPr lang="en-US" sz="2800" dirty="0" smtClean="0"/>
              <a:t> the difference the </a:t>
            </a:r>
            <a:r>
              <a:rPr lang="en-US" sz="2800" dirty="0" smtClean="0">
                <a:solidFill>
                  <a:srgbClr val="FF0000"/>
                </a:solidFill>
              </a:rPr>
              <a:t>slower</a:t>
            </a:r>
          </a:p>
          <a:p>
            <a:pPr lvl="2"/>
            <a:r>
              <a:rPr lang="en-US" sz="2800" dirty="0" smtClean="0"/>
              <a:t>Movement stops when </a:t>
            </a:r>
            <a:r>
              <a:rPr lang="en-US" sz="2800" dirty="0" smtClean="0">
                <a:solidFill>
                  <a:srgbClr val="FF0000"/>
                </a:solidFill>
              </a:rPr>
              <a:t>equilibrium</a:t>
            </a:r>
            <a:r>
              <a:rPr lang="en-US" sz="2800" dirty="0" smtClean="0"/>
              <a:t> is reached, both areas are </a:t>
            </a:r>
            <a:r>
              <a:rPr lang="en-US" sz="2800" dirty="0" smtClean="0">
                <a:solidFill>
                  <a:srgbClr val="FF0000"/>
                </a:solidFill>
              </a:rPr>
              <a:t>equal</a:t>
            </a:r>
            <a:r>
              <a:rPr lang="en-US" sz="2800" dirty="0" smtClean="0"/>
              <a:t> in percentage</a:t>
            </a:r>
          </a:p>
          <a:p>
            <a:pPr lvl="1"/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4400" dirty="0" smtClean="0"/>
              <a:t>Water, small lipids, and small things that dissolve in lipids can diffuse across the plasma membrane</a:t>
            </a:r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Movement of liquids and gases from an area of </a:t>
            </a:r>
            <a:r>
              <a:rPr lang="en-US" sz="3200" dirty="0" smtClean="0">
                <a:solidFill>
                  <a:srgbClr val="FF0000"/>
                </a:solidFill>
              </a:rPr>
              <a:t>high to low concentration</a:t>
            </a:r>
          </a:p>
          <a:p>
            <a:pPr lvl="1"/>
            <a:r>
              <a:rPr lang="en-US" sz="3200" dirty="0" smtClean="0"/>
              <a:t>High Concentration:  there are a lot of air freshener molecules</a:t>
            </a:r>
          </a:p>
          <a:p>
            <a:pPr lvl="1"/>
            <a:r>
              <a:rPr lang="en-US" sz="3200" dirty="0" smtClean="0"/>
              <a:t>Low Concentration:  there are few air freshener molecules</a:t>
            </a:r>
          </a:p>
          <a:p>
            <a:pPr lvl="1"/>
            <a:r>
              <a:rPr lang="en-US" sz="3200" dirty="0" smtClean="0"/>
              <a:t>The air freshener molecules will move across the room so they are </a:t>
            </a:r>
            <a:r>
              <a:rPr lang="en-US" sz="3200" dirty="0" smtClean="0">
                <a:solidFill>
                  <a:srgbClr val="FF0000"/>
                </a:solidFill>
              </a:rPr>
              <a:t>evenly distributed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14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Diffusion of water from an area </a:t>
            </a:r>
            <a:r>
              <a:rPr lang="en-US" sz="4000" dirty="0" smtClean="0">
                <a:solidFill>
                  <a:srgbClr val="FF0000"/>
                </a:solidFill>
              </a:rPr>
              <a:t>of high water concentration to an area of low water concentration</a:t>
            </a:r>
          </a:p>
          <a:p>
            <a:r>
              <a:rPr lang="en-US" sz="4000" dirty="0" smtClean="0"/>
              <a:t>Osmotic Pressure: </a:t>
            </a:r>
            <a:r>
              <a:rPr lang="en-US" sz="4000" dirty="0" smtClean="0">
                <a:solidFill>
                  <a:srgbClr val="FF0000"/>
                </a:solidFill>
              </a:rPr>
              <a:t>pressure</a:t>
            </a:r>
            <a:r>
              <a:rPr lang="en-US" sz="4000" dirty="0" smtClean="0"/>
              <a:t> put on the cell membrane by the </a:t>
            </a:r>
            <a:r>
              <a:rPr lang="en-US" sz="4000" dirty="0" smtClean="0">
                <a:solidFill>
                  <a:srgbClr val="FF0000"/>
                </a:solidFill>
              </a:rPr>
              <a:t>water</a:t>
            </a:r>
            <a:r>
              <a:rPr lang="en-US" sz="4000" dirty="0" smtClean="0"/>
              <a:t> in the cell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2774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9/25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Define:  concentration gradient</a:t>
            </a:r>
          </a:p>
          <a:p>
            <a:pPr lvl="0"/>
            <a:endParaRPr lang="en-US" sz="3600" dirty="0" smtClean="0"/>
          </a:p>
          <a:p>
            <a:pPr lvl="0"/>
            <a:r>
              <a:rPr lang="en-US" sz="3600" dirty="0" smtClean="0"/>
              <a:t>What is the difference between osmosis and diffusion?</a:t>
            </a:r>
          </a:p>
          <a:p>
            <a:pPr lvl="0"/>
            <a:endParaRPr lang="en-US" sz="3600" dirty="0" smtClean="0"/>
          </a:p>
          <a:p>
            <a:pPr lvl="0"/>
            <a:r>
              <a:rPr lang="en-US" sz="3600" dirty="0" smtClean="0"/>
              <a:t>If a cell is placed in pure water, will the water move into or out of my cell?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166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Isotonic</a:t>
            </a:r>
          </a:p>
          <a:p>
            <a:pPr lvl="1"/>
            <a:r>
              <a:rPr lang="en-US" sz="3200" dirty="0" smtClean="0"/>
              <a:t>Concentration of dissolved substances is the </a:t>
            </a:r>
            <a:r>
              <a:rPr lang="en-US" sz="3200" dirty="0" smtClean="0">
                <a:solidFill>
                  <a:srgbClr val="FF0000"/>
                </a:solidFill>
              </a:rPr>
              <a:t>same</a:t>
            </a:r>
            <a:r>
              <a:rPr lang="en-US" sz="3200" dirty="0" smtClean="0"/>
              <a:t> on the inside of the cell as is on the outside of the cell</a:t>
            </a:r>
          </a:p>
          <a:p>
            <a:pPr lvl="1"/>
            <a:r>
              <a:rPr lang="en-US" sz="3200" dirty="0" smtClean="0"/>
              <a:t>Water enters the cell at the </a:t>
            </a:r>
            <a:r>
              <a:rPr lang="en-US" sz="3200" dirty="0" smtClean="0">
                <a:solidFill>
                  <a:srgbClr val="FF0000"/>
                </a:solidFill>
              </a:rPr>
              <a:t>same rate it leaves the cell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Preferred by animal cells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04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Hypotonic Solution</a:t>
            </a:r>
          </a:p>
          <a:p>
            <a:pPr lvl="1"/>
            <a:r>
              <a:rPr lang="en-US" sz="3200" dirty="0" smtClean="0"/>
              <a:t>Concentration of dissolved substance is </a:t>
            </a:r>
            <a:r>
              <a:rPr lang="en-US" sz="3200" dirty="0" smtClean="0">
                <a:solidFill>
                  <a:srgbClr val="FF0000"/>
                </a:solidFill>
              </a:rPr>
              <a:t>higher on the inside of the cell than the outside of the cell</a:t>
            </a:r>
          </a:p>
          <a:p>
            <a:pPr lvl="1"/>
            <a:r>
              <a:rPr lang="en-US" sz="3200" dirty="0" smtClean="0"/>
              <a:t>Water enters the cell faster than it leaves the cell causing the cell to </a:t>
            </a:r>
            <a:r>
              <a:rPr lang="en-US" sz="3200" dirty="0" smtClean="0">
                <a:solidFill>
                  <a:srgbClr val="FF0000"/>
                </a:solidFill>
              </a:rPr>
              <a:t>lyse (burst)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Preferred by plant cells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84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9/26  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is the job of the plasma membrane?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What are 2 differences between prokaryotes and eukaryotes?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Where is the plasma membrane located?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What is another name for the plasma membrane?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46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Hypertonic Solution</a:t>
            </a:r>
          </a:p>
          <a:p>
            <a:pPr lvl="1"/>
            <a:r>
              <a:rPr lang="en-US" sz="3200" dirty="0" smtClean="0"/>
              <a:t>Concentration of dissolved substance is </a:t>
            </a:r>
            <a:r>
              <a:rPr lang="en-US" sz="3200" dirty="0" smtClean="0">
                <a:solidFill>
                  <a:srgbClr val="FF0000"/>
                </a:solidFill>
              </a:rPr>
              <a:t>greater on the outside of the cell than on the inside of the cell</a:t>
            </a:r>
          </a:p>
          <a:p>
            <a:pPr lvl="1"/>
            <a:r>
              <a:rPr lang="en-US" sz="3200" dirty="0" smtClean="0"/>
              <a:t>Water leaves the cell faster than it enters the cell causing the cell to </a:t>
            </a:r>
            <a:r>
              <a:rPr lang="en-US" sz="3200" dirty="0" smtClean="0">
                <a:solidFill>
                  <a:srgbClr val="FF0000"/>
                </a:solidFill>
              </a:rPr>
              <a:t>shrink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88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www.sinomarin.net/images/sr_3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62940"/>
            <a:ext cx="6104808" cy="528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86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Facilitated Diffusion</a:t>
            </a:r>
          </a:p>
          <a:p>
            <a:pPr lvl="1"/>
            <a:r>
              <a:rPr lang="en-US" sz="3200" dirty="0" smtClean="0"/>
              <a:t>Protein channels in the plasma membrane that allow </a:t>
            </a:r>
            <a:r>
              <a:rPr lang="en-US" sz="3200" dirty="0" smtClean="0">
                <a:solidFill>
                  <a:srgbClr val="FF0000"/>
                </a:solidFill>
              </a:rPr>
              <a:t>large molecules to diffuse into and out of the cell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No energy </a:t>
            </a:r>
            <a:r>
              <a:rPr lang="en-US" sz="3200" dirty="0" smtClean="0"/>
              <a:t>(ATP) required</a:t>
            </a:r>
          </a:p>
          <a:p>
            <a:pPr lvl="1"/>
            <a:r>
              <a:rPr lang="en-US" sz="3200" dirty="0" smtClean="0"/>
              <a:t>How sugars and amino acids get into the cell</a:t>
            </a:r>
          </a:p>
          <a:p>
            <a:pPr lvl="1"/>
            <a:r>
              <a:rPr lang="en-US" sz="3200" dirty="0" smtClean="0"/>
              <a:t>Moves </a:t>
            </a:r>
            <a:r>
              <a:rPr lang="en-US" sz="3200" dirty="0" smtClean="0">
                <a:solidFill>
                  <a:srgbClr val="FF0000"/>
                </a:solidFill>
              </a:rPr>
              <a:t>with</a:t>
            </a:r>
            <a:r>
              <a:rPr lang="en-US" sz="3200" dirty="0" smtClean="0"/>
              <a:t> the concentration gradient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657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schoolworkhelper.net/wp-content/uploads/2010/07/faciliated-diffus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527" y="990601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83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Retest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1.1.1:  NE8HA6</a:t>
            </a:r>
          </a:p>
          <a:p>
            <a:r>
              <a:rPr lang="en-US" sz="4800" dirty="0" smtClean="0"/>
              <a:t>1.1.2:  HE8HY2RE2</a:t>
            </a:r>
          </a:p>
          <a:p>
            <a:r>
              <a:rPr lang="en-US" sz="4800" dirty="0" smtClean="0"/>
              <a:t>1.1.3:  JA8TY8C</a:t>
            </a:r>
          </a:p>
          <a:p>
            <a:r>
              <a:rPr lang="en-US" sz="4800" dirty="0" smtClean="0"/>
              <a:t>1.2.3:  TE9RY7MY</a:t>
            </a:r>
          </a:p>
          <a:p>
            <a:r>
              <a:rPr lang="en-US" sz="4800" dirty="0" smtClean="0"/>
              <a:t>4.1.1:MU9ZY2DE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9041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Cell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Active Transport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Requires energy</a:t>
            </a:r>
            <a:r>
              <a:rPr lang="en-US" sz="2800" dirty="0" smtClean="0"/>
              <a:t> (ATP)</a:t>
            </a:r>
          </a:p>
          <a:p>
            <a:pPr lvl="1"/>
            <a:r>
              <a:rPr lang="en-US" sz="2800" dirty="0" smtClean="0"/>
              <a:t>Proteins move things into and out of the cell </a:t>
            </a:r>
            <a:r>
              <a:rPr lang="en-US" sz="2800" dirty="0" smtClean="0">
                <a:solidFill>
                  <a:srgbClr val="FF0000"/>
                </a:solidFill>
              </a:rPr>
              <a:t>against</a:t>
            </a:r>
            <a:r>
              <a:rPr lang="en-US" sz="2800" dirty="0" smtClean="0"/>
              <a:t> the concentration gradient</a:t>
            </a:r>
          </a:p>
          <a:p>
            <a:pPr lvl="1"/>
            <a:r>
              <a:rPr lang="en-US" sz="2800" dirty="0" smtClean="0"/>
              <a:t>Used to transport </a:t>
            </a:r>
            <a:r>
              <a:rPr lang="en-US" sz="2800" dirty="0" smtClean="0">
                <a:solidFill>
                  <a:srgbClr val="FF0000"/>
                </a:solidFill>
              </a:rPr>
              <a:t>large molecules</a:t>
            </a:r>
            <a:r>
              <a:rPr lang="en-US" sz="2800" dirty="0" smtClean="0"/>
              <a:t> into and out of the cell</a:t>
            </a:r>
          </a:p>
          <a:p>
            <a:pPr lvl="1"/>
            <a:r>
              <a:rPr lang="en-US" sz="2800" dirty="0" smtClean="0"/>
              <a:t>Endocytosis:  cell membrane surrounds stuff outside and brings it inside</a:t>
            </a:r>
          </a:p>
          <a:p>
            <a:pPr lvl="1"/>
            <a:r>
              <a:rPr lang="en-US" sz="2800" dirty="0" smtClean="0"/>
              <a:t>Exocytosis:  cell expels waste from itself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254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Sodium Potassium Pump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Type of active transport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3 sodium are pumped out of the cell then 2 potassium are pumped into the cell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Creates strong gradients for sodium and potassium that nerves use to send signals.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27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sodium potassium pu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64" y="1078747"/>
            <a:ext cx="9953174" cy="4732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63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facweb.bhc.edu/academics/science/robertsk/biol100/cellulartransport_files/image0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1"/>
            <a:ext cx="7683024" cy="4111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51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What are you still struggling with most in photosynthesis and cellular respiration?</a:t>
            </a:r>
          </a:p>
          <a:p>
            <a:r>
              <a:rPr lang="en-US" sz="4800" dirty="0" smtClean="0"/>
              <a:t>What are you still struggling with most in cell transport and cell membrane structure?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7539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" y="414528"/>
            <a:ext cx="10972800" cy="1143000"/>
          </a:xfrm>
        </p:spPr>
        <p:txBody>
          <a:bodyPr/>
          <a:lstStyle/>
          <a:p>
            <a:r>
              <a:rPr lang="en-US" dirty="0" smtClean="0"/>
              <a:t>Warmup 2/15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69720"/>
            <a:ext cx="10972800" cy="438912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are 2 differences between active and passive transport?</a:t>
            </a:r>
          </a:p>
          <a:p>
            <a:endParaRPr lang="en-US" sz="3200" dirty="0" smtClean="0"/>
          </a:p>
          <a:p>
            <a:r>
              <a:rPr lang="en-US" sz="3200" dirty="0" smtClean="0"/>
              <a:t>What are 2 examples of active transport?</a:t>
            </a:r>
          </a:p>
          <a:p>
            <a:endParaRPr lang="en-US" sz="3200" dirty="0" smtClean="0"/>
          </a:p>
          <a:p>
            <a:r>
              <a:rPr lang="en-US" sz="3200" dirty="0" smtClean="0"/>
              <a:t>Inside the cell there is a 10% concentration of oxygen and in area outside the cell there is a 50% concentration of oxygen.  Which way will the oxygen move?  What type of transport is this?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1.1.1:  NE8HA6</a:t>
            </a:r>
          </a:p>
          <a:p>
            <a:r>
              <a:rPr lang="en-US" sz="5400" dirty="0" smtClean="0"/>
              <a:t>1.1.2:  HE8HY2RE2</a:t>
            </a:r>
          </a:p>
          <a:p>
            <a:r>
              <a:rPr lang="en-US" sz="5400" dirty="0" smtClean="0"/>
              <a:t>1.1.3:  JA8TY8C</a:t>
            </a:r>
          </a:p>
          <a:p>
            <a:r>
              <a:rPr lang="en-US" sz="5400" dirty="0" smtClean="0"/>
              <a:t>1.2.3:  </a:t>
            </a:r>
            <a:r>
              <a:rPr lang="en-US" sz="5400" dirty="0"/>
              <a:t>TE9RY7MY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129557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Energy and Transport Retest Codes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4.2 </a:t>
            </a:r>
            <a:r>
              <a:rPr lang="en-US" sz="5400" dirty="0"/>
              <a:t>Energy Test</a:t>
            </a:r>
            <a:r>
              <a:rPr lang="en-US" sz="5400"/>
              <a:t>:  </a:t>
            </a:r>
            <a:r>
              <a:rPr lang="en-US" sz="5400" smtClean="0"/>
              <a:t>QU6RE5M</a:t>
            </a:r>
          </a:p>
          <a:p>
            <a:endParaRPr lang="en-US" sz="5400" dirty="0" smtClean="0"/>
          </a:p>
          <a:p>
            <a:r>
              <a:rPr lang="en-US" sz="5400" dirty="0" smtClean="0"/>
              <a:t>1.2.1 Transport Test</a:t>
            </a:r>
            <a:r>
              <a:rPr lang="en-US" sz="5400" dirty="0"/>
              <a:t>:  BY9PU4PU</a:t>
            </a:r>
          </a:p>
        </p:txBody>
      </p:sp>
    </p:spTree>
    <p:extLst>
      <p:ext uri="{BB962C8B-B14F-4D97-AF65-F5344CB8AC3E}">
        <p14:creationId xmlns:p14="http://schemas.microsoft.com/office/powerpoint/2010/main" val="110045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Warmup</a:t>
            </a:r>
            <a:r>
              <a:rPr lang="en-US" smtClean="0"/>
              <a:t> 12/04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is the job of cholesterol in the cell membrane?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Draw and label a </a:t>
            </a:r>
            <a:r>
              <a:rPr lang="en-US" dirty="0" err="1" smtClean="0"/>
              <a:t>phospholipid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What are the 2 characteristics of things that do </a:t>
            </a:r>
            <a:r>
              <a:rPr lang="en-US" smtClean="0"/>
              <a:t>passive transport?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Issue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one of the following to research and answer the questions on your answer sheet:</a:t>
            </a:r>
          </a:p>
          <a:p>
            <a:pPr lvl="1"/>
            <a:r>
              <a:rPr lang="en-US" dirty="0" smtClean="0"/>
              <a:t>Bartter Syndrome</a:t>
            </a:r>
          </a:p>
          <a:p>
            <a:pPr lvl="1"/>
            <a:r>
              <a:rPr lang="en-US" dirty="0" smtClean="0"/>
              <a:t>Long-QT Syndrome</a:t>
            </a:r>
          </a:p>
          <a:p>
            <a:pPr lvl="1"/>
            <a:r>
              <a:rPr lang="en-US" dirty="0" err="1" smtClean="0"/>
              <a:t>Hyperkalemic</a:t>
            </a:r>
            <a:r>
              <a:rPr lang="en-US" dirty="0" smtClean="0"/>
              <a:t> Periodic Paralysis</a:t>
            </a:r>
          </a:p>
          <a:p>
            <a:pPr lvl="1"/>
            <a:r>
              <a:rPr lang="en-US" dirty="0" smtClean="0"/>
              <a:t>Cystic Fibrosis</a:t>
            </a:r>
          </a:p>
          <a:p>
            <a:pPr lvl="1"/>
            <a:r>
              <a:rPr lang="en-US" dirty="0" err="1" smtClean="0"/>
              <a:t>Myasthenic</a:t>
            </a:r>
            <a:r>
              <a:rPr lang="en-US" dirty="0" smtClean="0"/>
              <a:t> Syndrome</a:t>
            </a:r>
          </a:p>
          <a:p>
            <a:pPr lvl="1"/>
            <a:r>
              <a:rPr lang="en-US" dirty="0" smtClean="0"/>
              <a:t>Retinitis </a:t>
            </a:r>
            <a:r>
              <a:rPr lang="en-US" dirty="0" err="1" smtClean="0"/>
              <a:t>Pigmentosa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test, get a </a:t>
            </a:r>
            <a:r>
              <a:rPr lang="en-US" dirty="0" err="1" smtClean="0"/>
              <a:t>chromebook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/>
              <a:t>On the login screen, click on the link called “Apps” in the bottom left corner of the screen</a:t>
            </a:r>
          </a:p>
          <a:p>
            <a:r>
              <a:rPr lang="en-US" sz="4400" dirty="0" smtClean="0"/>
              <a:t>Click on NC Test </a:t>
            </a:r>
          </a:p>
          <a:p>
            <a:r>
              <a:rPr lang="en-US" sz="4400" dirty="0" smtClean="0"/>
              <a:t>Click on the Tutorial</a:t>
            </a:r>
          </a:p>
          <a:p>
            <a:r>
              <a:rPr lang="en-US" sz="4400" dirty="0" smtClean="0"/>
              <a:t>Choose “EOC”</a:t>
            </a:r>
          </a:p>
          <a:p>
            <a:r>
              <a:rPr lang="en-US" sz="4400" dirty="0" smtClean="0"/>
              <a:t>Choose “Biology”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9811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9/27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What does the cell membrane use to move things from outside the cell inside?</a:t>
            </a:r>
          </a:p>
          <a:p>
            <a:pPr lvl="0"/>
            <a:endParaRPr lang="en-US" sz="3200" dirty="0" smtClean="0"/>
          </a:p>
          <a:p>
            <a:pPr lvl="0"/>
            <a:r>
              <a:rPr lang="en-US" sz="3200" dirty="0" smtClean="0"/>
              <a:t>What is a phospholipid?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 smtClean="0"/>
              <a:t>What are the monomers and polymers for carbohydrates and lipids?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76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Amoeba Sister Video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is homeostasis</a:t>
            </a:r>
          </a:p>
          <a:p>
            <a:r>
              <a:rPr lang="en-US" sz="4400" dirty="0" smtClean="0"/>
              <a:t>In what direction does diffusion move?</a:t>
            </a:r>
          </a:p>
          <a:p>
            <a:r>
              <a:rPr lang="en-US" sz="4400" dirty="0" smtClean="0"/>
              <a:t>What is facilitated diffusion?</a:t>
            </a:r>
          </a:p>
          <a:p>
            <a:r>
              <a:rPr lang="en-US" sz="4400" dirty="0" smtClean="0"/>
              <a:t>What is the difference between passive and active transport?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5766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3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285" y="1847088"/>
            <a:ext cx="5325978" cy="415622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Also known as the </a:t>
            </a:r>
            <a:r>
              <a:rPr lang="en-US" sz="3200" dirty="0" smtClean="0">
                <a:solidFill>
                  <a:srgbClr val="FF0000"/>
                </a:solidFill>
              </a:rPr>
              <a:t>Cell Membrane</a:t>
            </a:r>
          </a:p>
          <a:p>
            <a:r>
              <a:rPr lang="en-US" sz="3200" dirty="0" smtClean="0"/>
              <a:t>Flexible boundary that surrounds the cell</a:t>
            </a:r>
          </a:p>
          <a:p>
            <a:r>
              <a:rPr lang="en-US" sz="3200" dirty="0" smtClean="0"/>
              <a:t>Allows </a:t>
            </a:r>
            <a:r>
              <a:rPr lang="en-US" sz="3200" dirty="0" smtClean="0">
                <a:solidFill>
                  <a:srgbClr val="FF0000"/>
                </a:solidFill>
              </a:rPr>
              <a:t>water and nutrients </a:t>
            </a:r>
            <a:r>
              <a:rPr lang="en-US" sz="3200" dirty="0" smtClean="0"/>
              <a:t>to enter and exit the cell</a:t>
            </a:r>
          </a:p>
          <a:p>
            <a:endParaRPr lang="en-US" sz="3200" dirty="0"/>
          </a:p>
        </p:txBody>
      </p:sp>
      <p:pic>
        <p:nvPicPr>
          <p:cNvPr id="1026" name="Picture 2" descr="http://library.thinkquest.org/C004535/media/cell_membran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790" y="2362200"/>
            <a:ext cx="3838575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43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Helps the cell maintain </a:t>
            </a:r>
            <a:r>
              <a:rPr lang="en-US" sz="4000" dirty="0" smtClean="0">
                <a:solidFill>
                  <a:srgbClr val="FF0000"/>
                </a:solidFill>
              </a:rPr>
              <a:t>homeostasis</a:t>
            </a:r>
          </a:p>
          <a:p>
            <a:r>
              <a:rPr lang="en-US" sz="4000" dirty="0" smtClean="0"/>
              <a:t>Called a Selectively Permeable Membrane</a:t>
            </a:r>
          </a:p>
          <a:p>
            <a:pPr lvl="1"/>
            <a:r>
              <a:rPr lang="en-US" sz="4000" dirty="0" smtClean="0">
                <a:solidFill>
                  <a:srgbClr val="FF0000"/>
                </a:solidFill>
              </a:rPr>
              <a:t>Only allows some things into and out of the cell</a:t>
            </a:r>
          </a:p>
        </p:txBody>
      </p:sp>
    </p:spTree>
    <p:extLst>
      <p:ext uri="{BB962C8B-B14F-4D97-AF65-F5344CB8AC3E}">
        <p14:creationId xmlns:p14="http://schemas.microsoft.com/office/powerpoint/2010/main" val="83671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896" y="1781155"/>
            <a:ext cx="10972800" cy="43891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Phospholipid bilayer</a:t>
            </a:r>
          </a:p>
          <a:p>
            <a:pPr lvl="2"/>
            <a:r>
              <a:rPr lang="en-US" sz="3200" dirty="0" smtClean="0"/>
              <a:t>Phospholipid:  Molecule that has a </a:t>
            </a:r>
            <a:r>
              <a:rPr lang="en-US" sz="3200" dirty="0" smtClean="0">
                <a:solidFill>
                  <a:srgbClr val="FF0000"/>
                </a:solidFill>
              </a:rPr>
              <a:t>phosphate group and  2 fatty acid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chains</a:t>
            </a:r>
          </a:p>
          <a:p>
            <a:pPr lvl="4"/>
            <a:r>
              <a:rPr lang="en-US" sz="3200" dirty="0"/>
              <a:t>Phosphate heads are </a:t>
            </a:r>
            <a:r>
              <a:rPr lang="en-US" sz="3200" dirty="0">
                <a:solidFill>
                  <a:srgbClr val="FF0000"/>
                </a:solidFill>
              </a:rPr>
              <a:t>hydrophilic </a:t>
            </a:r>
            <a:r>
              <a:rPr lang="en-US" sz="3200" dirty="0"/>
              <a:t>which means they like being around </a:t>
            </a:r>
            <a:r>
              <a:rPr lang="en-US" sz="3200" dirty="0">
                <a:solidFill>
                  <a:srgbClr val="FF0000"/>
                </a:solidFill>
              </a:rPr>
              <a:t>water</a:t>
            </a:r>
          </a:p>
          <a:p>
            <a:pPr lvl="4"/>
            <a:r>
              <a:rPr lang="en-US" sz="3200" dirty="0"/>
              <a:t>Fatty acid tails are </a:t>
            </a:r>
            <a:r>
              <a:rPr lang="en-US" sz="3200" dirty="0">
                <a:solidFill>
                  <a:srgbClr val="FF0000"/>
                </a:solidFill>
              </a:rPr>
              <a:t>hydrophobic</a:t>
            </a:r>
            <a:r>
              <a:rPr lang="en-US" sz="3200" dirty="0"/>
              <a:t> which means they do </a:t>
            </a:r>
            <a:r>
              <a:rPr lang="en-US" sz="3200" dirty="0">
                <a:solidFill>
                  <a:srgbClr val="FF0000"/>
                </a:solidFill>
              </a:rPr>
              <a:t>not</a:t>
            </a:r>
            <a:r>
              <a:rPr lang="en-US" sz="3200" dirty="0"/>
              <a:t> like being around </a:t>
            </a:r>
            <a:r>
              <a:rPr lang="en-US" sz="3200" dirty="0">
                <a:solidFill>
                  <a:srgbClr val="FF0000"/>
                </a:solidFill>
              </a:rPr>
              <a:t>water</a:t>
            </a:r>
          </a:p>
        </p:txBody>
      </p:sp>
      <p:sp>
        <p:nvSpPr>
          <p:cNvPr id="4" name="Oval 3"/>
          <p:cNvSpPr/>
          <p:nvPr/>
        </p:nvSpPr>
        <p:spPr>
          <a:xfrm>
            <a:off x="190499" y="3619500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3"/>
          </p:cNvCxnSpPr>
          <p:nvPr/>
        </p:nvCxnSpPr>
        <p:spPr>
          <a:xfrm rot="16200000" flipH="1">
            <a:off x="-97561" y="4779239"/>
            <a:ext cx="960951" cy="7237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590153" y="4811323"/>
            <a:ext cx="960951" cy="7237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-92378" y="2743046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Phosphate group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499" y="5694517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Fatty acid chains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82391" y="3141663"/>
            <a:ext cx="110470" cy="3894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38201" y="4999122"/>
            <a:ext cx="196243" cy="7274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21014" y="5031205"/>
            <a:ext cx="302885" cy="695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18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Called a </a:t>
            </a:r>
            <a:r>
              <a:rPr lang="en-US" sz="3200" dirty="0" err="1" smtClean="0"/>
              <a:t>bilayer</a:t>
            </a:r>
            <a:endParaRPr lang="en-US" sz="3200" dirty="0" smtClean="0"/>
          </a:p>
          <a:p>
            <a:pPr lvl="1"/>
            <a:r>
              <a:rPr lang="en-US" sz="3200" dirty="0" smtClean="0"/>
              <a:t>There is a </a:t>
            </a:r>
            <a:r>
              <a:rPr lang="en-US" sz="3200" dirty="0" smtClean="0">
                <a:solidFill>
                  <a:schemeClr val="tx1"/>
                </a:solidFill>
              </a:rPr>
              <a:t>top and bottom </a:t>
            </a:r>
            <a:r>
              <a:rPr lang="en-US" sz="3200" dirty="0" smtClean="0"/>
              <a:t>layer</a:t>
            </a:r>
          </a:p>
          <a:p>
            <a:pPr lvl="2"/>
            <a:r>
              <a:rPr lang="en-US" sz="2800" dirty="0" smtClean="0"/>
              <a:t>One layer lines the </a:t>
            </a:r>
            <a:r>
              <a:rPr lang="en-US" sz="2800" dirty="0" smtClean="0">
                <a:solidFill>
                  <a:srgbClr val="FF0000"/>
                </a:solidFill>
              </a:rPr>
              <a:t>inside</a:t>
            </a:r>
            <a:r>
              <a:rPr lang="en-US" sz="2800" dirty="0" smtClean="0"/>
              <a:t> and one lines the </a:t>
            </a:r>
            <a:r>
              <a:rPr lang="en-US" sz="2800" dirty="0" smtClean="0">
                <a:solidFill>
                  <a:srgbClr val="FF0000"/>
                </a:solidFill>
              </a:rPr>
              <a:t>outside</a:t>
            </a:r>
            <a:r>
              <a:rPr lang="en-US" sz="2800" dirty="0" smtClean="0"/>
              <a:t> of the cell</a:t>
            </a:r>
          </a:p>
          <a:p>
            <a:endParaRPr lang="en-US" sz="3200" dirty="0"/>
          </a:p>
        </p:txBody>
      </p:sp>
      <p:pic>
        <p:nvPicPr>
          <p:cNvPr id="2050" name="Picture 2" descr="http://www.prism.gatech.edu/~gh19/b1510/bila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168" y="3990439"/>
            <a:ext cx="4914900" cy="2626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64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10022</TotalTime>
  <Words>951</Words>
  <Application>Microsoft Office PowerPoint</Application>
  <PresentationFormat>Widescreen</PresentationFormat>
  <Paragraphs>147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Calibri</vt:lpstr>
      <vt:lpstr>Constantia</vt:lpstr>
      <vt:lpstr>Wingdings 2</vt:lpstr>
      <vt:lpstr>Flow</vt:lpstr>
      <vt:lpstr>Warmup 2/13</vt:lpstr>
      <vt:lpstr>Warmup 9/26    </vt:lpstr>
      <vt:lpstr>Warmup 2/15</vt:lpstr>
      <vt:lpstr>Amoeba Sister Video Questions</vt:lpstr>
      <vt:lpstr>Cell Membrane</vt:lpstr>
      <vt:lpstr>Basics</vt:lpstr>
      <vt:lpstr>Basics</vt:lpstr>
      <vt:lpstr>Structure</vt:lpstr>
      <vt:lpstr>Structure</vt:lpstr>
      <vt:lpstr>Extra Components</vt:lpstr>
      <vt:lpstr>Lipid Polymers</vt:lpstr>
      <vt:lpstr>Cell Transport</vt:lpstr>
      <vt:lpstr>Passive Transport</vt:lpstr>
      <vt:lpstr>PowerPoint Presentation</vt:lpstr>
      <vt:lpstr>Diffusion</vt:lpstr>
      <vt:lpstr>Osmosis</vt:lpstr>
      <vt:lpstr>Warmup 9/25</vt:lpstr>
      <vt:lpstr>Types of Solutions</vt:lpstr>
      <vt:lpstr>Types of Solutions</vt:lpstr>
      <vt:lpstr>Types of Solution</vt:lpstr>
      <vt:lpstr>PowerPoint Presentation</vt:lpstr>
      <vt:lpstr>Cell Transport</vt:lpstr>
      <vt:lpstr>PowerPoint Presentation</vt:lpstr>
      <vt:lpstr>Retest Codes</vt:lpstr>
      <vt:lpstr>Cell Transport</vt:lpstr>
      <vt:lpstr>Sodium Potassium Pump</vt:lpstr>
      <vt:lpstr>PowerPoint Presentation</vt:lpstr>
      <vt:lpstr>PowerPoint Presentation</vt:lpstr>
      <vt:lpstr>Exit Ticket </vt:lpstr>
      <vt:lpstr>PowerPoint Presentation</vt:lpstr>
      <vt:lpstr>Energy and Transport Retest Codes</vt:lpstr>
      <vt:lpstr>Warmup 12/04</vt:lpstr>
      <vt:lpstr>Transport Issue Conditions</vt:lpstr>
      <vt:lpstr>After the test, get a chromebook</vt:lpstr>
      <vt:lpstr>Warmup 9/27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Nebel, Eric T.</dc:creator>
  <cp:lastModifiedBy>Nebel, Eric T.</cp:lastModifiedBy>
  <cp:revision>113</cp:revision>
  <dcterms:created xsi:type="dcterms:W3CDTF">2014-04-20T19:27:10Z</dcterms:created>
  <dcterms:modified xsi:type="dcterms:W3CDTF">2018-10-04T19:18:29Z</dcterms:modified>
</cp:coreProperties>
</file>