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9" r:id="rId3"/>
    <p:sldId id="256" r:id="rId4"/>
    <p:sldId id="297" r:id="rId5"/>
    <p:sldId id="257" r:id="rId6"/>
    <p:sldId id="258" r:id="rId7"/>
    <p:sldId id="259" r:id="rId8"/>
    <p:sldId id="284" r:id="rId9"/>
    <p:sldId id="260" r:id="rId10"/>
    <p:sldId id="300" r:id="rId11"/>
    <p:sldId id="291" r:id="rId12"/>
    <p:sldId id="269" r:id="rId13"/>
    <p:sldId id="293" r:id="rId14"/>
    <p:sldId id="271" r:id="rId15"/>
    <p:sldId id="273" r:id="rId16"/>
    <p:sldId id="274" r:id="rId17"/>
    <p:sldId id="275" r:id="rId18"/>
    <p:sldId id="282" r:id="rId19"/>
    <p:sldId id="287" r:id="rId20"/>
    <p:sldId id="289" r:id="rId21"/>
    <p:sldId id="262" r:id="rId22"/>
    <p:sldId id="263" r:id="rId23"/>
    <p:sldId id="265" r:id="rId24"/>
    <p:sldId id="266" r:id="rId25"/>
    <p:sldId id="267" r:id="rId26"/>
    <p:sldId id="296" r:id="rId27"/>
    <p:sldId id="268" r:id="rId28"/>
    <p:sldId id="286" r:id="rId29"/>
    <p:sldId id="303" r:id="rId30"/>
    <p:sldId id="304" r:id="rId31"/>
    <p:sldId id="305" r:id="rId32"/>
    <p:sldId id="306" r:id="rId33"/>
    <p:sldId id="298" r:id="rId34"/>
    <p:sldId id="301" r:id="rId35"/>
    <p:sldId id="302" r:id="rId36"/>
    <p:sldId id="276" r:id="rId37"/>
    <p:sldId id="292" r:id="rId38"/>
    <p:sldId id="288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2FA929-BCDF-4FCD-A893-C6D99CD346EB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89856E-2287-4F8A-87DE-28B077C01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erict.nebel@cms.k12.nc.u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What is the job of the chloroplast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What is the job of the mitochondria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What </a:t>
            </a:r>
            <a:r>
              <a:rPr lang="en-US" sz="3200" dirty="0"/>
              <a:t>is the role of </a:t>
            </a:r>
            <a:r>
              <a:rPr lang="en-US" sz="3200" dirty="0" smtClean="0"/>
              <a:t>carbohydrates in </a:t>
            </a:r>
            <a:r>
              <a:rPr lang="en-US" sz="3200" dirty="0"/>
              <a:t>the body?</a:t>
            </a:r>
          </a:p>
          <a:p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 9/12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ATP?</a:t>
            </a:r>
          </a:p>
          <a:p>
            <a:r>
              <a:rPr lang="en-US" sz="4000" dirty="0" smtClean="0"/>
              <a:t>Draw the cycle that forms ADP from ATP and then back.</a:t>
            </a:r>
          </a:p>
          <a:p>
            <a:r>
              <a:rPr lang="en-US" sz="4000" dirty="0" smtClean="0"/>
              <a:t>How do you store energy in an organism?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34" y="2238966"/>
            <a:ext cx="4924466" cy="4238034"/>
          </a:xfrm>
        </p:spPr>
        <p:txBody>
          <a:bodyPr>
            <a:normAutofit/>
          </a:bodyPr>
          <a:lstStyle/>
          <a:p>
            <a:r>
              <a:rPr lang="en-US" dirty="0" smtClean="0"/>
              <a:t>Converts </a:t>
            </a:r>
            <a:r>
              <a:rPr lang="en-US" dirty="0" smtClean="0">
                <a:solidFill>
                  <a:srgbClr val="FF0000"/>
                </a:solidFill>
              </a:rPr>
              <a:t>sugar</a:t>
            </a:r>
            <a:r>
              <a:rPr lang="en-US" dirty="0" smtClean="0"/>
              <a:t> into energy the cell can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Organisms converting food into energy</a:t>
            </a:r>
          </a:p>
          <a:p>
            <a:r>
              <a:rPr lang="en-US" dirty="0" smtClean="0"/>
              <a:t>Occurs in the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  <a:r>
              <a:rPr lang="en-US" dirty="0" smtClean="0"/>
              <a:t> in plants and animals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Occurs in all organisms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pic>
        <p:nvPicPr>
          <p:cNvPr id="6146" name="Picture 2" descr="http://caraboborunners.com.ve/portal/wp-content/uploads/2009/08/eating-200161396-001-sw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1" r="26590" b="13636"/>
          <a:stretch/>
        </p:blipFill>
        <p:spPr bwMode="auto">
          <a:xfrm>
            <a:off x="5764316" y="2362200"/>
            <a:ext cx="2713837" cy="375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more </a:t>
            </a:r>
            <a:r>
              <a:rPr lang="en-US" sz="4000" dirty="0" smtClean="0">
                <a:solidFill>
                  <a:srgbClr val="FF0000"/>
                </a:solidFill>
              </a:rPr>
              <a:t>folds</a:t>
            </a:r>
            <a:r>
              <a:rPr lang="en-US" sz="4000" dirty="0" smtClean="0"/>
              <a:t> on the inside membrane, the more </a:t>
            </a:r>
            <a:r>
              <a:rPr lang="en-US" sz="4000" dirty="0" smtClean="0">
                <a:solidFill>
                  <a:srgbClr val="FF0000"/>
                </a:solidFill>
              </a:rPr>
              <a:t>energy</a:t>
            </a:r>
            <a:r>
              <a:rPr lang="en-US" sz="4000" dirty="0" smtClean="0"/>
              <a:t> will be produced.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  <a:r>
              <a:rPr lang="en-US" dirty="0" smtClean="0"/>
              <a:t> is needed</a:t>
            </a:r>
          </a:p>
          <a:p>
            <a:r>
              <a:rPr lang="en-US" dirty="0" smtClean="0"/>
              <a:t>Produces </a:t>
            </a:r>
            <a:r>
              <a:rPr lang="en-US" dirty="0" smtClean="0">
                <a:solidFill>
                  <a:srgbClr val="FF0000"/>
                </a:solidFill>
              </a:rPr>
              <a:t>very little </a:t>
            </a:r>
            <a:r>
              <a:rPr lang="en-US" dirty="0" smtClean="0"/>
              <a:t>ATP</a:t>
            </a:r>
          </a:p>
          <a:p>
            <a:r>
              <a:rPr lang="en-US" dirty="0" smtClean="0"/>
              <a:t>Only way </a:t>
            </a:r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 make energy since they do not have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Produces</a:t>
            </a:r>
            <a:r>
              <a:rPr lang="en-US" dirty="0" smtClean="0">
                <a:solidFill>
                  <a:srgbClr val="FF0000"/>
                </a:solidFill>
              </a:rPr>
              <a:t> Carbon dioxide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</a:t>
            </a:r>
            <a:r>
              <a:rPr lang="en-US" dirty="0" smtClean="0">
                <a:solidFill>
                  <a:srgbClr val="FF0000"/>
                </a:solidFill>
              </a:rPr>
              <a:t>oxygen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Lots of </a:t>
            </a:r>
            <a:r>
              <a:rPr lang="en-US" dirty="0" smtClean="0">
                <a:solidFill>
                  <a:schemeClr val="tx1"/>
                </a:solidFill>
              </a:rPr>
              <a:t>ATP is made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Happens in the </a:t>
            </a:r>
            <a:r>
              <a:rPr lang="en-US" dirty="0" smtClean="0">
                <a:solidFill>
                  <a:srgbClr val="FF0000"/>
                </a:solidFill>
              </a:rPr>
              <a:t>mitochondria</a:t>
            </a:r>
          </a:p>
          <a:p>
            <a:r>
              <a:rPr lang="en-US" dirty="0" smtClean="0"/>
              <a:t>Uses an enzyme called </a:t>
            </a:r>
            <a:r>
              <a:rPr lang="en-US" dirty="0" smtClean="0">
                <a:solidFill>
                  <a:srgbClr val="FF0000"/>
                </a:solidFill>
              </a:rPr>
              <a:t>ATP </a:t>
            </a:r>
            <a:r>
              <a:rPr lang="en-US" dirty="0" err="1" smtClean="0">
                <a:solidFill>
                  <a:srgbClr val="FF0000"/>
                </a:solidFill>
              </a:rPr>
              <a:t>synthase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make ATP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4800" dirty="0" smtClean="0">
                <a:solidFill>
                  <a:srgbClr val="FF0000"/>
                </a:solidFill>
              </a:rPr>
              <a:t>H</a:t>
            </a:r>
            <a:r>
              <a:rPr lang="en-US" sz="3200" dirty="0" smtClean="0">
                <a:solidFill>
                  <a:srgbClr val="FF0000"/>
                </a:solidFill>
              </a:rPr>
              <a:t>12</a:t>
            </a:r>
            <a:r>
              <a:rPr lang="en-US" sz="4800" dirty="0" smtClean="0">
                <a:solidFill>
                  <a:srgbClr val="FF0000"/>
                </a:solidFill>
              </a:rPr>
              <a:t>O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4800" dirty="0" smtClean="0">
                <a:solidFill>
                  <a:srgbClr val="FF0000"/>
                </a:solidFill>
              </a:rPr>
              <a:t> + O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sym typeface="Wingdings" pitchFamily="2" charset="2"/>
              </a:rPr>
              <a:t> CO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sym typeface="Wingdings" pitchFamily="2" charset="2"/>
              </a:rPr>
              <a:t> + H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4800" dirty="0" smtClean="0">
                <a:solidFill>
                  <a:srgbClr val="FF0000"/>
                </a:solidFill>
                <a:sym typeface="Wingdings" pitchFamily="2" charset="2"/>
              </a:rPr>
              <a:t>O + ATP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Glucose/sugar + Oxygen  Carbon dioxide + water +ATP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Lactic Acid Fermentation</a:t>
            </a:r>
          </a:p>
          <a:p>
            <a:pPr lvl="1"/>
            <a:r>
              <a:rPr lang="en-US" dirty="0" smtClean="0"/>
              <a:t>Happens in </a:t>
            </a:r>
            <a:r>
              <a:rPr lang="en-US" dirty="0" smtClean="0">
                <a:solidFill>
                  <a:srgbClr val="FF0000"/>
                </a:solidFill>
              </a:rPr>
              <a:t>animals</a:t>
            </a:r>
            <a:r>
              <a:rPr lang="en-US" dirty="0" smtClean="0"/>
              <a:t> and some </a:t>
            </a:r>
            <a:r>
              <a:rPr lang="en-US" dirty="0" smtClean="0">
                <a:solidFill>
                  <a:srgbClr val="FF0000"/>
                </a:solidFill>
              </a:rPr>
              <a:t>bacteria</a:t>
            </a:r>
          </a:p>
          <a:p>
            <a:pPr lvl="1"/>
            <a:r>
              <a:rPr lang="en-US" dirty="0" smtClean="0"/>
              <a:t>Produces </a:t>
            </a:r>
            <a:r>
              <a:rPr lang="en-US" dirty="0" smtClean="0">
                <a:solidFill>
                  <a:srgbClr val="FF0000"/>
                </a:solidFill>
              </a:rPr>
              <a:t>lactic acid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carbon dioxide</a:t>
            </a:r>
          </a:p>
          <a:p>
            <a:pPr lvl="2"/>
            <a:r>
              <a:rPr lang="en-US" dirty="0" smtClean="0"/>
              <a:t>This is what makes our muscles sore and turns milk into yogurt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Anaerobic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bubbles </a:t>
            </a:r>
            <a:r>
              <a:rPr lang="en-US" dirty="0" smtClean="0"/>
              <a:t>are formed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Alcoholic Fermentation</a:t>
            </a:r>
          </a:p>
          <a:p>
            <a:pPr lvl="1"/>
            <a:r>
              <a:rPr lang="en-US" dirty="0" smtClean="0"/>
              <a:t>Occurs in some </a:t>
            </a:r>
            <a:r>
              <a:rPr lang="en-US" dirty="0" smtClean="0">
                <a:solidFill>
                  <a:srgbClr val="FF0000"/>
                </a:solidFill>
              </a:rPr>
              <a:t>bacteria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yeast</a:t>
            </a:r>
          </a:p>
          <a:p>
            <a:pPr lvl="1"/>
            <a:r>
              <a:rPr lang="en-US" dirty="0" smtClean="0"/>
              <a:t>Produces </a:t>
            </a:r>
            <a:r>
              <a:rPr lang="en-US" dirty="0" smtClean="0">
                <a:solidFill>
                  <a:srgbClr val="FF0000"/>
                </a:solidFill>
              </a:rPr>
              <a:t>alcohol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carbon dioxide</a:t>
            </a:r>
          </a:p>
          <a:p>
            <a:pPr lvl="2"/>
            <a:r>
              <a:rPr lang="en-US" dirty="0" smtClean="0"/>
              <a:t>This is what causes bread to rise and bubbles to form in alcoholic drinks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Anaerobic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Bubbles</a:t>
            </a:r>
            <a:r>
              <a:rPr lang="en-US" dirty="0" smtClean="0"/>
              <a:t> are formed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2892129"/>
            <a:ext cx="7745505" cy="3877815"/>
          </a:xfrm>
        </p:spPr>
        <p:txBody>
          <a:bodyPr/>
          <a:lstStyle/>
          <a:p>
            <a:r>
              <a:rPr lang="en-US" dirty="0" smtClean="0"/>
              <a:t>What are the reactants of cellular respiration?</a:t>
            </a:r>
          </a:p>
          <a:p>
            <a:endParaRPr lang="en-US" dirty="0" smtClean="0"/>
          </a:p>
          <a:p>
            <a:r>
              <a:rPr lang="en-US" dirty="0" smtClean="0"/>
              <a:t>What organisms do cellular respiration?</a:t>
            </a:r>
          </a:p>
          <a:p>
            <a:endParaRPr lang="en-US" dirty="0" smtClean="0"/>
          </a:p>
          <a:p>
            <a:r>
              <a:rPr lang="en-US" dirty="0" smtClean="0"/>
              <a:t>Where does cellular respiration take place?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anaerobic and aerobic respiration?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8817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Find your new seats and turn in your respiration lab from Tuesday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picture and look for structures that you know.  Identify them.  (Hint:  think about the structure of a nucleotide from your </a:t>
            </a:r>
            <a:r>
              <a:rPr lang="en-US" dirty="0" err="1" smtClean="0"/>
              <a:t>biochem</a:t>
            </a:r>
            <a:r>
              <a:rPr lang="en-US" dirty="0" smtClean="0"/>
              <a:t> notes)</a:t>
            </a:r>
          </a:p>
          <a:p>
            <a:r>
              <a:rPr lang="en-US" dirty="0" smtClean="0"/>
              <a:t>Look at the captions and make inferences about what the overall goal is of this picture.  (</a:t>
            </a:r>
            <a:r>
              <a:rPr lang="en-US" dirty="0" err="1" smtClean="0"/>
              <a:t>ie</a:t>
            </a:r>
            <a:r>
              <a:rPr lang="en-US" dirty="0" smtClean="0"/>
              <a:t>.  What is the ATP used for?  What does the sunlight/food have to do with it)</a:t>
            </a:r>
          </a:p>
          <a:p>
            <a:r>
              <a:rPr lang="en-US" dirty="0" smtClean="0"/>
              <a:t>Look at the interactions of the molecules.  Look for charges, look for why </a:t>
            </a:r>
            <a:r>
              <a:rPr lang="en-US" smtClean="0"/>
              <a:t>it forms a loop.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Annotating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of </a:t>
            </a:r>
            <a:r>
              <a:rPr lang="en-US" dirty="0" smtClean="0">
                <a:solidFill>
                  <a:srgbClr val="FF0000"/>
                </a:solidFill>
              </a:rPr>
              <a:t>light energy into sugar</a:t>
            </a:r>
          </a:p>
          <a:p>
            <a:r>
              <a:rPr lang="en-US" dirty="0" smtClean="0"/>
              <a:t>Occurs in </a:t>
            </a:r>
            <a:r>
              <a:rPr lang="en-US" dirty="0" smtClean="0">
                <a:solidFill>
                  <a:srgbClr val="FF0000"/>
                </a:solidFill>
              </a:rPr>
              <a:t>plants and protists</a:t>
            </a:r>
          </a:p>
          <a:p>
            <a:r>
              <a:rPr lang="en-US" dirty="0" smtClean="0"/>
              <a:t>Takes place in the </a:t>
            </a:r>
            <a:r>
              <a:rPr lang="en-US" dirty="0" smtClean="0">
                <a:solidFill>
                  <a:srgbClr val="FF0000"/>
                </a:solidFill>
              </a:rPr>
              <a:t>chloroplast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pic>
        <p:nvPicPr>
          <p:cNvPr id="4098" name="Picture 2" descr="http://www.parasiticplants.siu.edu/NewGuineaLoranths/Images/AmyemaRigidiflor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27" y="35814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6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4482353" cy="38778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more </a:t>
            </a:r>
            <a:r>
              <a:rPr lang="en-US" sz="3200" dirty="0" smtClean="0">
                <a:solidFill>
                  <a:srgbClr val="FF0000"/>
                </a:solidFill>
              </a:rPr>
              <a:t>disks</a:t>
            </a:r>
            <a:r>
              <a:rPr lang="en-US" sz="3200" dirty="0" smtClean="0">
                <a:solidFill>
                  <a:schemeClr val="tx1"/>
                </a:solidFill>
              </a:rPr>
              <a:t> inside, the more </a:t>
            </a:r>
            <a:r>
              <a:rPr lang="en-US" sz="3200" dirty="0" smtClean="0">
                <a:solidFill>
                  <a:srgbClr val="FF0000"/>
                </a:solidFill>
              </a:rPr>
              <a:t>sugar</a:t>
            </a:r>
            <a:r>
              <a:rPr lang="en-US" sz="3200" dirty="0" smtClean="0">
                <a:solidFill>
                  <a:schemeClr val="tx1"/>
                </a:solidFill>
              </a:rPr>
              <a:t> will be made</a:t>
            </a:r>
          </a:p>
          <a:p>
            <a:r>
              <a:rPr lang="en-US" sz="3200" dirty="0" smtClean="0"/>
              <a:t>Thylakoid is filled with pigments that absorb light called </a:t>
            </a:r>
            <a:r>
              <a:rPr lang="en-US" sz="3200" dirty="0" smtClean="0">
                <a:solidFill>
                  <a:srgbClr val="FF0000"/>
                </a:solidFill>
              </a:rPr>
              <a:t>chlorophyll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pic>
        <p:nvPicPr>
          <p:cNvPr id="4" name="Picture 3" descr="http://images.all-free-download.com/images/graphiclarge/torisan_chloroplast_clip_art_1170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50"/>
          <a:stretch/>
        </p:blipFill>
        <p:spPr bwMode="auto">
          <a:xfrm>
            <a:off x="5181600" y="2248347"/>
            <a:ext cx="3320502" cy="32598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0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 Reactions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10794"/>
              </p:ext>
            </p:extLst>
          </p:nvPr>
        </p:nvGraphicFramePr>
        <p:xfrm>
          <a:off x="152400" y="1600200"/>
          <a:ext cx="8763000" cy="5232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1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71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4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7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Light Dependent Reactions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Light Independent Reactions (Calvin Cycle)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8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Needed Parts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Light, water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Carbon dioxide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9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Products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Oxygen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Glucose (C6H12O6)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1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Location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Thylakoid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Stroma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Dependent Reaction</a:t>
            </a:r>
          </a:p>
          <a:p>
            <a:pPr lvl="1"/>
            <a:r>
              <a:rPr lang="en-US" dirty="0" smtClean="0"/>
              <a:t>Only occurs during </a:t>
            </a:r>
            <a:r>
              <a:rPr lang="en-US" dirty="0" smtClean="0">
                <a:solidFill>
                  <a:srgbClr val="FF0000"/>
                </a:solidFill>
              </a:rPr>
              <a:t>daylight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dirty="0" smtClean="0"/>
              <a:t> is split and makes oxygen</a:t>
            </a:r>
          </a:p>
          <a:p>
            <a:pPr lvl="1"/>
            <a:r>
              <a:rPr lang="en-US" dirty="0" smtClean="0"/>
              <a:t>Energy is created from </a:t>
            </a:r>
            <a:r>
              <a:rPr lang="en-US" dirty="0" smtClean="0">
                <a:solidFill>
                  <a:srgbClr val="FF0000"/>
                </a:solidFill>
              </a:rPr>
              <a:t>breaking the bonds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dirty="0" smtClean="0"/>
              <a:t> that is used in the </a:t>
            </a:r>
            <a:r>
              <a:rPr lang="en-US" dirty="0" smtClean="0">
                <a:solidFill>
                  <a:srgbClr val="FF0000"/>
                </a:solidFill>
              </a:rPr>
              <a:t>light independent reactions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Independent Reactions</a:t>
            </a:r>
          </a:p>
          <a:p>
            <a:pPr lvl="1"/>
            <a:r>
              <a:rPr lang="en-US" dirty="0" smtClean="0"/>
              <a:t>Also called the Calvin Cycle</a:t>
            </a:r>
          </a:p>
          <a:p>
            <a:pPr lvl="1"/>
            <a:r>
              <a:rPr lang="en-US" dirty="0" smtClean="0"/>
              <a:t>Happens </a:t>
            </a:r>
            <a:r>
              <a:rPr lang="en-US" dirty="0" smtClean="0">
                <a:solidFill>
                  <a:srgbClr val="FF0000"/>
                </a:solidFill>
              </a:rPr>
              <a:t>all the time </a:t>
            </a:r>
            <a:r>
              <a:rPr lang="en-US" dirty="0" smtClean="0"/>
              <a:t>as long as there’s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</a:p>
          <a:p>
            <a:pPr lvl="1"/>
            <a:r>
              <a:rPr lang="en-US" dirty="0" smtClean="0"/>
              <a:t>Time when the </a:t>
            </a:r>
            <a:r>
              <a:rPr lang="en-US" dirty="0" smtClean="0">
                <a:solidFill>
                  <a:srgbClr val="FF0000"/>
                </a:solidFill>
              </a:rPr>
              <a:t>CO2</a:t>
            </a:r>
            <a:r>
              <a:rPr lang="en-US" dirty="0" smtClean="0"/>
              <a:t> is used to make the </a:t>
            </a:r>
            <a:r>
              <a:rPr lang="en-US" dirty="0" smtClean="0">
                <a:solidFill>
                  <a:srgbClr val="FF0000"/>
                </a:solidFill>
              </a:rPr>
              <a:t>glucose</a:t>
            </a:r>
            <a:r>
              <a:rPr lang="en-US" dirty="0" smtClean="0"/>
              <a:t> molecule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Polymers of carbohydrates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Cellulose:</a:t>
            </a:r>
            <a:r>
              <a:rPr lang="en-US" dirty="0" smtClean="0">
                <a:solidFill>
                  <a:srgbClr val="FF0000"/>
                </a:solidFill>
              </a:rPr>
              <a:t>  Structural sugar </a:t>
            </a:r>
            <a:r>
              <a:rPr lang="en-US" dirty="0" smtClean="0">
                <a:solidFill>
                  <a:schemeClr val="tx1"/>
                </a:solidFill>
              </a:rPr>
              <a:t>made of</a:t>
            </a:r>
            <a:r>
              <a:rPr lang="en-US" dirty="0" smtClean="0">
                <a:solidFill>
                  <a:srgbClr val="FF0000"/>
                </a:solidFill>
              </a:rPr>
              <a:t> glucose and </a:t>
            </a:r>
            <a:r>
              <a:rPr lang="en-US" dirty="0" smtClean="0">
                <a:solidFill>
                  <a:schemeClr val="tx1"/>
                </a:solidFill>
              </a:rPr>
              <a:t>is used in</a:t>
            </a:r>
            <a:r>
              <a:rPr lang="en-US" dirty="0" smtClean="0">
                <a:solidFill>
                  <a:srgbClr val="FF0000"/>
                </a:solidFill>
              </a:rPr>
              <a:t> plant cell walls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Glycogen:  </a:t>
            </a:r>
            <a:r>
              <a:rPr lang="en-US" dirty="0" smtClean="0">
                <a:solidFill>
                  <a:schemeClr val="tx1"/>
                </a:solidFill>
              </a:rPr>
              <a:t>made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glucose </a:t>
            </a:r>
            <a:r>
              <a:rPr lang="en-US" dirty="0" smtClean="0">
                <a:solidFill>
                  <a:schemeClr val="tx1"/>
                </a:solidFill>
              </a:rPr>
              <a:t>and stores extra sugar in </a:t>
            </a:r>
            <a:r>
              <a:rPr lang="en-US" dirty="0" smtClean="0">
                <a:solidFill>
                  <a:srgbClr val="FF0000"/>
                </a:solidFill>
              </a:rPr>
              <a:t>animal muscle tissue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Starch: </a:t>
            </a:r>
            <a:r>
              <a:rPr lang="en-US" dirty="0">
                <a:solidFill>
                  <a:schemeClr val="tx1"/>
                </a:solidFill>
              </a:rPr>
              <a:t>made of </a:t>
            </a:r>
            <a:r>
              <a:rPr lang="en-US" dirty="0">
                <a:solidFill>
                  <a:srgbClr val="FF0000"/>
                </a:solidFill>
              </a:rPr>
              <a:t>glucose </a:t>
            </a:r>
            <a:r>
              <a:rPr lang="en-US" dirty="0">
                <a:solidFill>
                  <a:schemeClr val="tx1"/>
                </a:solidFill>
              </a:rPr>
              <a:t>and stores extra sugar in </a:t>
            </a:r>
            <a:r>
              <a:rPr lang="en-US" dirty="0" smtClean="0">
                <a:solidFill>
                  <a:srgbClr val="FF0000"/>
                </a:solidFill>
              </a:rPr>
              <a:t>plant roots and seeds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70156"/>
            <a:ext cx="8063753" cy="1054250"/>
          </a:xfrm>
        </p:spPr>
        <p:txBody>
          <a:bodyPr/>
          <a:lstStyle/>
          <a:p>
            <a:r>
              <a:rPr lang="en-US" dirty="0" smtClean="0"/>
              <a:t>Add to your notes where you can find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tx1"/>
                </a:solidFill>
              </a:rPr>
              <a:t>CO</a:t>
            </a:r>
            <a:r>
              <a:rPr lang="en-US" sz="3600" dirty="0" smtClean="0">
                <a:solidFill>
                  <a:schemeClr val="tx1"/>
                </a:solidFill>
              </a:rPr>
              <a:t>2</a:t>
            </a:r>
            <a:r>
              <a:rPr lang="en-US" sz="5400" dirty="0" smtClean="0">
                <a:solidFill>
                  <a:schemeClr val="tx1"/>
                </a:solidFill>
              </a:rPr>
              <a:t> +  H</a:t>
            </a:r>
            <a:r>
              <a:rPr lang="en-US" sz="3600" dirty="0" smtClean="0">
                <a:solidFill>
                  <a:schemeClr val="tx1"/>
                </a:solidFill>
              </a:rPr>
              <a:t>2</a:t>
            </a:r>
            <a:r>
              <a:rPr lang="en-US" sz="5400" dirty="0" smtClean="0">
                <a:solidFill>
                  <a:schemeClr val="tx1"/>
                </a:solidFill>
              </a:rPr>
              <a:t>0 + light     C</a:t>
            </a:r>
            <a:r>
              <a:rPr lang="en-US" sz="3600" dirty="0" smtClean="0">
                <a:solidFill>
                  <a:schemeClr val="tx1"/>
                </a:solidFill>
              </a:rPr>
              <a:t>6</a:t>
            </a:r>
            <a:r>
              <a:rPr lang="en-US" sz="5400" dirty="0" smtClean="0">
                <a:solidFill>
                  <a:schemeClr val="tx1"/>
                </a:solidFill>
              </a:rPr>
              <a:t>H</a:t>
            </a:r>
            <a:r>
              <a:rPr lang="en-US" sz="3600" dirty="0" smtClean="0">
                <a:solidFill>
                  <a:schemeClr val="tx1"/>
                </a:solidFill>
              </a:rPr>
              <a:t>12</a:t>
            </a:r>
            <a:r>
              <a:rPr lang="en-US" sz="5400" dirty="0" smtClean="0">
                <a:solidFill>
                  <a:schemeClr val="tx1"/>
                </a:solidFill>
              </a:rPr>
              <a:t>O</a:t>
            </a:r>
            <a:r>
              <a:rPr lang="en-US" sz="3600" dirty="0" smtClean="0">
                <a:solidFill>
                  <a:schemeClr val="tx1"/>
                </a:solidFill>
              </a:rPr>
              <a:t>6</a:t>
            </a:r>
            <a:r>
              <a:rPr lang="en-US" sz="5400" dirty="0" smtClean="0">
                <a:solidFill>
                  <a:schemeClr val="tx1"/>
                </a:solidFill>
              </a:rPr>
              <a:t> + O</a:t>
            </a:r>
            <a:r>
              <a:rPr lang="en-US" sz="3600" dirty="0" smtClean="0">
                <a:solidFill>
                  <a:schemeClr val="tx1"/>
                </a:solidFill>
              </a:rPr>
              <a:t>2</a:t>
            </a:r>
          </a:p>
          <a:p>
            <a:pPr marL="0" indent="0"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Carbon dioxide + water + light 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 glucose/sugar + oxygen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Formula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01000" y="2667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photosynthesis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Where does photosynthesis take place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are the reactants of photosynthesis?</a:t>
            </a:r>
          </a:p>
          <a:p>
            <a:endParaRPr lang="en-US" dirty="0" smtClean="0"/>
          </a:p>
          <a:p>
            <a:r>
              <a:rPr lang="en-US" dirty="0" smtClean="0"/>
              <a:t>What is produced by photosynthesis?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</a:t>
            </a:r>
            <a:r>
              <a:rPr lang="en-US" dirty="0"/>
              <a:t>9</a:t>
            </a:r>
            <a:r>
              <a:rPr lang="en-US" dirty="0" smtClean="0"/>
              <a:t>/21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vs Anaerobic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2209800"/>
            <a:ext cx="7848600" cy="4267200"/>
            <a:chOff x="381000" y="2209800"/>
            <a:chExt cx="7848600" cy="4267200"/>
          </a:xfrm>
        </p:grpSpPr>
        <p:sp>
          <p:nvSpPr>
            <p:cNvPr id="4" name="Oval 3"/>
            <p:cNvSpPr/>
            <p:nvPr/>
          </p:nvSpPr>
          <p:spPr>
            <a:xfrm>
              <a:off x="381000" y="2209800"/>
              <a:ext cx="4724400" cy="426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05200" y="2209800"/>
              <a:ext cx="4724400" cy="426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3400" y="20251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Anaerobic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05155" y="20251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Aerobic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Photosynthesis and 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vs Respiration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1000" y="2209800"/>
            <a:ext cx="7848600" cy="4267200"/>
            <a:chOff x="381000" y="2209800"/>
            <a:chExt cx="7848600" cy="4267200"/>
          </a:xfrm>
        </p:grpSpPr>
        <p:sp>
          <p:nvSpPr>
            <p:cNvPr id="4" name="Oval 3"/>
            <p:cNvSpPr/>
            <p:nvPr/>
          </p:nvSpPr>
          <p:spPr>
            <a:xfrm>
              <a:off x="381000" y="2209800"/>
              <a:ext cx="4724400" cy="426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05200" y="2209800"/>
              <a:ext cx="4724400" cy="426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2025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02513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it to your Google Drive and share it with </a:t>
            </a:r>
            <a:r>
              <a:rPr lang="en-US" dirty="0" smtClean="0">
                <a:hlinkClick r:id="rId2"/>
              </a:rPr>
              <a:t>erict.nebel@cms.k12.nc.us</a:t>
            </a:r>
            <a:r>
              <a:rPr lang="en-US" dirty="0" smtClean="0"/>
              <a:t> when you’re done.  Make sure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you expect to happen to the CO2 concentration in the chamber as photosynthesis occurs?</a:t>
            </a:r>
          </a:p>
          <a:p>
            <a:r>
              <a:rPr lang="en-US" dirty="0" smtClean="0"/>
              <a:t>What would you expect to happen to the CO2 concentration in the chamber if it was wrapped in foil and no light came in. </a:t>
            </a:r>
          </a:p>
          <a:p>
            <a:r>
              <a:rPr lang="en-US" dirty="0" smtClean="0"/>
              <a:t>A plant is submerged and you observe bubbles being made by the plant and floating to the surface.  What gas would be found </a:t>
            </a:r>
            <a:r>
              <a:rPr lang="en-US" smtClean="0"/>
              <a:t>in it?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9/24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69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Limiting factors are things that slow down the production of product.  EX:  you need 2 cups of flour to make enough pancakes but you only have 1 so you can only make ½ of the necessary pancakes.  Once you run out of flour, you can’t make any more pancakes even though you have plenty of the rest of the ingredients.  This makes flour a limiting factor.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Work with a partner if you want.</a:t>
            </a:r>
          </a:p>
          <a:p>
            <a:r>
              <a:rPr lang="en-US" sz="3200" dirty="0" smtClean="0"/>
              <a:t>Analyze the limiting factors on the handout</a:t>
            </a:r>
          </a:p>
          <a:p>
            <a:r>
              <a:rPr lang="en-US" sz="3200" dirty="0" smtClean="0"/>
              <a:t>On a separate piece of paper write down why or how each factor is limits the production of glucose.</a:t>
            </a:r>
          </a:p>
          <a:p>
            <a:r>
              <a:rPr lang="en-US" sz="3200" dirty="0" smtClean="0"/>
              <a:t>Title your paper “Photosynthesis Limiting Factors”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Working with your partner (if you have one)</a:t>
            </a:r>
          </a:p>
          <a:p>
            <a:r>
              <a:rPr lang="en-US" sz="2800" dirty="0" smtClean="0"/>
              <a:t>Draw a line under your </a:t>
            </a:r>
            <a:r>
              <a:rPr lang="en-US" sz="2800" dirty="0" err="1" smtClean="0"/>
              <a:t>phptosynthesis</a:t>
            </a:r>
            <a:r>
              <a:rPr lang="en-US" sz="2800" dirty="0" smtClean="0"/>
              <a:t> limiting factors and title the area under it “Respiration Limiting Factors”</a:t>
            </a:r>
          </a:p>
          <a:p>
            <a:r>
              <a:rPr lang="en-US" sz="2800" dirty="0" smtClean="0"/>
              <a:t>Hypothesize what could be limiting factors for respiration and include why or how it could limit the production of ATP</a:t>
            </a:r>
          </a:p>
          <a:p>
            <a:r>
              <a:rPr lang="en-US" sz="2800" dirty="0" smtClean="0"/>
              <a:t>Turn in when you are done.  If you finish early, work on your study guide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968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1586753" cy="3877815"/>
          </a:xfrm>
        </p:spPr>
        <p:txBody>
          <a:bodyPr/>
          <a:lstStyle/>
          <a:p>
            <a:r>
              <a:rPr lang="en-US" dirty="0" smtClean="0"/>
              <a:t>Draw this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Carbon-Oxygen Cycle</a:t>
            </a:r>
            <a:endParaRPr lang="en-US" dirty="0"/>
          </a:p>
        </p:txBody>
      </p:sp>
      <p:pic>
        <p:nvPicPr>
          <p:cNvPr id="1026" name="Picture 2" descr="http://water.me.vccs.edu/concepts/ox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5749659" cy="4499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06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would happen if the amount of carbon dioxide in the plant environment is reduced?</a:t>
            </a:r>
          </a:p>
          <a:p>
            <a:r>
              <a:rPr lang="en-US" sz="2800" dirty="0" smtClean="0"/>
              <a:t>What is the pigment that allows plants to use light energy?</a:t>
            </a:r>
          </a:p>
          <a:p>
            <a:r>
              <a:rPr lang="en-US" sz="2800" dirty="0" smtClean="0"/>
              <a:t>How does the formula for photosynthesis relate to the formula for respiration?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2/12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0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745505" cy="3877815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out the reaction for respiration.</a:t>
            </a:r>
          </a:p>
          <a:p>
            <a:r>
              <a:rPr lang="en-US" sz="3200" dirty="0" smtClean="0"/>
              <a:t>What are the products of alcoholic fermentation?</a:t>
            </a:r>
          </a:p>
          <a:p>
            <a:r>
              <a:rPr lang="en-US" sz="3200" dirty="0" smtClean="0"/>
              <a:t>What are the products of lactic acid fermentation?</a:t>
            </a:r>
          </a:p>
          <a:p>
            <a:r>
              <a:rPr lang="en-US" sz="3200" dirty="0" smtClean="0"/>
              <a:t>Is fermentation an aerobic or anaerobic process?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12/5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Where is energy stored in ATP?</a:t>
            </a:r>
          </a:p>
          <a:p>
            <a:r>
              <a:rPr lang="en-US" sz="3600" dirty="0" smtClean="0"/>
              <a:t>How can the energy be released from ATP to be used to do work in the cell?</a:t>
            </a:r>
          </a:p>
          <a:p>
            <a:r>
              <a:rPr lang="en-US" sz="3600" dirty="0" smtClean="0"/>
              <a:t>How can ADP be charged back up to become ATP again?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11/29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is the ability to do </a:t>
            </a:r>
            <a:r>
              <a:rPr lang="en-US" dirty="0" smtClean="0">
                <a:solidFill>
                  <a:srgbClr val="FF0000"/>
                </a:solidFill>
              </a:rPr>
              <a:t>work</a:t>
            </a:r>
            <a:r>
              <a:rPr lang="en-US" dirty="0" smtClean="0"/>
              <a:t>!</a:t>
            </a:r>
          </a:p>
          <a:p>
            <a:r>
              <a:rPr lang="en-US" dirty="0" smtClean="0"/>
              <a:t>It can be used for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Active Transport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Production and storage of proteins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Movement of Cilia or Flagella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Cell Division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pic>
        <p:nvPicPr>
          <p:cNvPr id="2050" name="Picture 2" descr="http://myelectrical.com/filestorage/legacyImages/0564.Electric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894446"/>
            <a:ext cx="2962274" cy="394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16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Energy in a molecule comes from the interaction of </a:t>
            </a:r>
            <a:r>
              <a:rPr lang="en-US" sz="2400" dirty="0">
                <a:solidFill>
                  <a:srgbClr val="FF0000"/>
                </a:solidFill>
              </a:rPr>
              <a:t>electrons</a:t>
            </a:r>
            <a:r>
              <a:rPr lang="en-US" sz="2400" dirty="0"/>
              <a:t> between </a:t>
            </a:r>
            <a:r>
              <a:rPr lang="en-US" sz="2400" dirty="0" smtClean="0"/>
              <a:t>molecules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</a:t>
            </a:r>
            <a:endParaRPr lang="en-US" dirty="0"/>
          </a:p>
        </p:txBody>
      </p:sp>
      <p:pic>
        <p:nvPicPr>
          <p:cNvPr id="23554" name="Picture 2" descr="http://upload.wikimedia.org/wikipedia/commons/thumb/1/19/Covalent_bond_hydrogen.svg/700px-Covalent_bond_hydrog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7379714" cy="31606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17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Comes in the form of </a:t>
            </a:r>
            <a:r>
              <a:rPr lang="en-US" dirty="0" smtClean="0">
                <a:solidFill>
                  <a:srgbClr val="FF0000"/>
                </a:solidFill>
              </a:rPr>
              <a:t>Adenosine </a:t>
            </a:r>
            <a:r>
              <a:rPr lang="en-US" dirty="0" err="1" smtClean="0">
                <a:solidFill>
                  <a:srgbClr val="FF0000"/>
                </a:solidFill>
              </a:rPr>
              <a:t>Triphosphate</a:t>
            </a:r>
            <a:endParaRPr lang="en-US" dirty="0" smtClean="0"/>
          </a:p>
          <a:p>
            <a:r>
              <a:rPr lang="en-US" dirty="0" smtClean="0"/>
              <a:t>Made of an adenosine nucleotide, ribose sugar, and 3 phosphate groups</a:t>
            </a:r>
          </a:p>
          <a:p>
            <a:r>
              <a:rPr lang="en-US" dirty="0" smtClean="0"/>
              <a:t>Energy is stored in </a:t>
            </a:r>
            <a:r>
              <a:rPr lang="en-US" dirty="0" smtClean="0">
                <a:solidFill>
                  <a:srgbClr val="FF0000"/>
                </a:solidFill>
              </a:rPr>
              <a:t>bonds between the phosphates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Adenosine Triphosphate (ATP)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buzzle.com/images/diagrams/atp-molecule-diagra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3820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store energy by </a:t>
            </a:r>
            <a:r>
              <a:rPr lang="en-US" dirty="0" smtClean="0">
                <a:solidFill>
                  <a:srgbClr val="FF0000"/>
                </a:solidFill>
              </a:rPr>
              <a:t>creating bonds</a:t>
            </a:r>
          </a:p>
          <a:p>
            <a:r>
              <a:rPr lang="en-US" dirty="0" smtClean="0"/>
              <a:t>Cells release energy by </a:t>
            </a:r>
            <a:r>
              <a:rPr lang="en-US" dirty="0" smtClean="0">
                <a:solidFill>
                  <a:srgbClr val="FF0000"/>
                </a:solidFill>
              </a:rPr>
              <a:t>breaking bonds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pic>
        <p:nvPicPr>
          <p:cNvPr id="4" name="Picture 3" descr="http://science.halleyhosting.com/sci/soph/energy/at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58674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7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4136</TotalTime>
  <Words>1102</Words>
  <Application>Microsoft Office PowerPoint</Application>
  <PresentationFormat>On-screen Show (4:3)</PresentationFormat>
  <Paragraphs>164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Book Antiqua</vt:lpstr>
      <vt:lpstr>Calibri</vt:lpstr>
      <vt:lpstr>Times New Roman</vt:lpstr>
      <vt:lpstr>Wingdings</vt:lpstr>
      <vt:lpstr>Hardcover</vt:lpstr>
      <vt:lpstr>Warmup  9/12</vt:lpstr>
      <vt:lpstr>Annotating a Picture</vt:lpstr>
      <vt:lpstr>Cell Energy</vt:lpstr>
      <vt:lpstr>ATP</vt:lpstr>
      <vt:lpstr>What is Energy?</vt:lpstr>
      <vt:lpstr>Electrons</vt:lpstr>
      <vt:lpstr>Adenosine Triphosphate (ATP)</vt:lpstr>
      <vt:lpstr>PowerPoint Presentation</vt:lpstr>
      <vt:lpstr>ATP</vt:lpstr>
      <vt:lpstr>Warmup 9/18</vt:lpstr>
      <vt:lpstr>Cellular Respiration</vt:lpstr>
      <vt:lpstr>Cellular Respiration</vt:lpstr>
      <vt:lpstr>Mitochondria</vt:lpstr>
      <vt:lpstr>Anaerobic Respiration</vt:lpstr>
      <vt:lpstr>Aerobic Respiration</vt:lpstr>
      <vt:lpstr>Formula</vt:lpstr>
      <vt:lpstr>Fermentation</vt:lpstr>
      <vt:lpstr>Fermentation</vt:lpstr>
      <vt:lpstr>Warmup 9/19</vt:lpstr>
      <vt:lpstr>Photosynthesis</vt:lpstr>
      <vt:lpstr>Photosynthesis</vt:lpstr>
      <vt:lpstr>Chloroplast</vt:lpstr>
      <vt:lpstr>Chloroplast Reactions</vt:lpstr>
      <vt:lpstr>Photosynthesis</vt:lpstr>
      <vt:lpstr>Photosynthesis</vt:lpstr>
      <vt:lpstr>Add to your notes where you can find room</vt:lpstr>
      <vt:lpstr>Photosynthesis Formula</vt:lpstr>
      <vt:lpstr>Warmup 9/21</vt:lpstr>
      <vt:lpstr>Aerobic vs Anaerobic</vt:lpstr>
      <vt:lpstr>Photosynthesis vs Respiration</vt:lpstr>
      <vt:lpstr>Photosynthesis Lab</vt:lpstr>
      <vt:lpstr>Warmup 9/24</vt:lpstr>
      <vt:lpstr>Limiting Reactants</vt:lpstr>
      <vt:lpstr>Limiting Factors</vt:lpstr>
      <vt:lpstr>Limiting Factors</vt:lpstr>
      <vt:lpstr>Carbon-Oxygen Cycle</vt:lpstr>
      <vt:lpstr>Warmup 2/12</vt:lpstr>
      <vt:lpstr>Warmup 12/5</vt:lpstr>
      <vt:lpstr>Warmup 11/29</vt:lpstr>
    </vt:vector>
  </TitlesOfParts>
  <Company>Union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Energy</dc:title>
  <dc:creator>Patricia Perkoski</dc:creator>
  <cp:lastModifiedBy>Nebel, Eric T.</cp:lastModifiedBy>
  <cp:revision>90</cp:revision>
  <dcterms:created xsi:type="dcterms:W3CDTF">2012-02-09T22:08:43Z</dcterms:created>
  <dcterms:modified xsi:type="dcterms:W3CDTF">2018-09-24T16:17:46Z</dcterms:modified>
</cp:coreProperties>
</file>