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1" r:id="rId3"/>
    <p:sldId id="257" r:id="rId4"/>
    <p:sldId id="258" r:id="rId5"/>
    <p:sldId id="259" r:id="rId6"/>
    <p:sldId id="272" r:id="rId7"/>
    <p:sldId id="260" r:id="rId8"/>
    <p:sldId id="261" r:id="rId9"/>
    <p:sldId id="262" r:id="rId10"/>
    <p:sldId id="263" r:id="rId11"/>
    <p:sldId id="264" r:id="rId12"/>
    <p:sldId id="266" r:id="rId13"/>
    <p:sldId id="265" r:id="rId14"/>
    <p:sldId id="267" r:id="rId15"/>
    <p:sldId id="268" r:id="rId16"/>
    <p:sldId id="273" r:id="rId17"/>
    <p:sldId id="269" r:id="rId18"/>
    <p:sldId id="270" r:id="rId19"/>
    <p:sldId id="276" r:id="rId20"/>
    <p:sldId id="277" r:id="rId21"/>
    <p:sldId id="278" r:id="rId22"/>
    <p:sldId id="279" r:id="rId23"/>
    <p:sldId id="280" r:id="rId24"/>
    <p:sldId id="281" r:id="rId25"/>
    <p:sldId id="282" r:id="rId26"/>
    <p:sldId id="283" r:id="rId27"/>
    <p:sldId id="284" r:id="rId28"/>
    <p:sldId id="293" r:id="rId29"/>
    <p:sldId id="285" r:id="rId30"/>
    <p:sldId id="286" r:id="rId31"/>
    <p:sldId id="287" r:id="rId32"/>
    <p:sldId id="288" r:id="rId33"/>
    <p:sldId id="289" r:id="rId34"/>
    <p:sldId id="290" r:id="rId35"/>
    <p:sldId id="291" r:id="rId36"/>
    <p:sldId id="292" r:id="rId37"/>
    <p:sldId id="296" r:id="rId38"/>
    <p:sldId id="297" r:id="rId39"/>
    <p:sldId id="298" r:id="rId40"/>
    <p:sldId id="316" r:id="rId41"/>
    <p:sldId id="299" r:id="rId42"/>
    <p:sldId id="317" r:id="rId43"/>
    <p:sldId id="300" r:id="rId44"/>
    <p:sldId id="301" r:id="rId45"/>
    <p:sldId id="302" r:id="rId46"/>
    <p:sldId id="318" r:id="rId47"/>
    <p:sldId id="303" r:id="rId48"/>
    <p:sldId id="319"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21" r:id="rId62"/>
    <p:sldId id="322" r:id="rId63"/>
    <p:sldId id="323" r:id="rId64"/>
    <p:sldId id="326" r:id="rId65"/>
    <p:sldId id="324" r:id="rId66"/>
    <p:sldId id="327" r:id="rId67"/>
    <p:sldId id="325" r:id="rId68"/>
    <p:sldId id="328" r:id="rId69"/>
    <p:sldId id="329" r:id="rId70"/>
    <p:sldId id="331" r:id="rId71"/>
    <p:sldId id="332" r:id="rId72"/>
    <p:sldId id="334" r:id="rId73"/>
    <p:sldId id="343" r:id="rId74"/>
    <p:sldId id="335" r:id="rId75"/>
    <p:sldId id="336" r:id="rId76"/>
    <p:sldId id="337" r:id="rId77"/>
    <p:sldId id="344" r:id="rId78"/>
    <p:sldId id="338" r:id="rId79"/>
    <p:sldId id="339" r:id="rId80"/>
    <p:sldId id="345" r:id="rId81"/>
    <p:sldId id="340" r:id="rId82"/>
    <p:sldId id="341" r:id="rId83"/>
    <p:sldId id="346" r:id="rId84"/>
    <p:sldId id="342" r:id="rId85"/>
    <p:sldId id="348" r:id="rId86"/>
    <p:sldId id="349" r:id="rId87"/>
    <p:sldId id="350" r:id="rId88"/>
    <p:sldId id="351" r:id="rId89"/>
    <p:sldId id="352" r:id="rId90"/>
    <p:sldId id="365" r:id="rId91"/>
    <p:sldId id="353" r:id="rId92"/>
    <p:sldId id="366" r:id="rId93"/>
    <p:sldId id="359" r:id="rId94"/>
    <p:sldId id="354" r:id="rId95"/>
    <p:sldId id="367" r:id="rId96"/>
    <p:sldId id="360" r:id="rId97"/>
    <p:sldId id="368" r:id="rId98"/>
    <p:sldId id="355" r:id="rId99"/>
    <p:sldId id="361" r:id="rId100"/>
    <p:sldId id="369" r:id="rId101"/>
    <p:sldId id="356" r:id="rId102"/>
    <p:sldId id="357" r:id="rId103"/>
    <p:sldId id="370" r:id="rId104"/>
    <p:sldId id="358" r:id="rId105"/>
    <p:sldId id="371" r:id="rId106"/>
    <p:sldId id="362" r:id="rId107"/>
    <p:sldId id="372" r:id="rId108"/>
    <p:sldId id="363" r:id="rId109"/>
    <p:sldId id="364" r:id="rId110"/>
    <p:sldId id="373"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9" d="100"/>
          <a:sy n="79" d="100"/>
        </p:scale>
        <p:origin x="120"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D62E423-4256-41B6-9F50-6625BF70D20B}"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56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2E423-4256-41B6-9F50-6625BF70D20B}" type="slidenum">
              <a:rPr lang="en-US" smtClean="0"/>
              <a:t>‹#›</a:t>
            </a:fld>
            <a:endParaRPr lang="en-US" dirty="0"/>
          </a:p>
        </p:txBody>
      </p:sp>
    </p:spTree>
    <p:extLst>
      <p:ext uri="{BB962C8B-B14F-4D97-AF65-F5344CB8AC3E}">
        <p14:creationId xmlns:p14="http://schemas.microsoft.com/office/powerpoint/2010/main" val="216411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25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66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spTree>
    <p:extLst>
      <p:ext uri="{BB962C8B-B14F-4D97-AF65-F5344CB8AC3E}">
        <p14:creationId xmlns:p14="http://schemas.microsoft.com/office/powerpoint/2010/main" val="237236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328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30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850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3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spTree>
    <p:extLst>
      <p:ext uri="{BB962C8B-B14F-4D97-AF65-F5344CB8AC3E}">
        <p14:creationId xmlns:p14="http://schemas.microsoft.com/office/powerpoint/2010/main" val="6735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2E423-4256-41B6-9F50-6625BF70D20B}"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07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2E423-4256-41B6-9F50-6625BF70D20B}"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9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62E423-4256-41B6-9F50-6625BF70D20B}"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62E423-4256-41B6-9F50-6625BF70D20B}"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6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62E423-4256-41B6-9F50-6625BF70D20B}" type="slidenum">
              <a:rPr lang="en-US" smtClean="0"/>
              <a:t>‹#›</a:t>
            </a:fld>
            <a:endParaRPr lang="en-US" dirty="0"/>
          </a:p>
        </p:txBody>
      </p:sp>
    </p:spTree>
    <p:extLst>
      <p:ext uri="{BB962C8B-B14F-4D97-AF65-F5344CB8AC3E}">
        <p14:creationId xmlns:p14="http://schemas.microsoft.com/office/powerpoint/2010/main" val="155036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2E423-4256-41B6-9F50-6625BF70D20B}"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EC1B2-6EFA-41DE-AF3B-D13470581F97}"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2E423-4256-41B6-9F50-6625BF70D20B}" type="slidenum">
              <a:rPr lang="en-US" smtClean="0"/>
              <a:t>‹#›</a:t>
            </a:fld>
            <a:endParaRPr lang="en-US" dirty="0"/>
          </a:p>
        </p:txBody>
      </p:sp>
    </p:spTree>
    <p:extLst>
      <p:ext uri="{BB962C8B-B14F-4D97-AF65-F5344CB8AC3E}">
        <p14:creationId xmlns:p14="http://schemas.microsoft.com/office/powerpoint/2010/main" val="359972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0EC1B2-6EFA-41DE-AF3B-D13470581F97}" type="datetimeFigureOut">
              <a:rPr lang="en-US" smtClean="0"/>
              <a:t>10/3/2017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62E423-4256-41B6-9F50-6625BF70D20B}" type="slidenum">
              <a:rPr lang="en-US" smtClean="0"/>
              <a:t>‹#›</a:t>
            </a:fld>
            <a:endParaRPr lang="en-US" dirty="0"/>
          </a:p>
        </p:txBody>
      </p:sp>
    </p:spTree>
    <p:extLst>
      <p:ext uri="{BB962C8B-B14F-4D97-AF65-F5344CB8AC3E}">
        <p14:creationId xmlns:p14="http://schemas.microsoft.com/office/powerpoint/2010/main" val="42928558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FQmAnmLZt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Cells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58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Endosymbiosis Theory</a:t>
            </a:r>
            <a:endParaRPr lang="en-US" dirty="0"/>
          </a:p>
        </p:txBody>
      </p:sp>
      <p:sp>
        <p:nvSpPr>
          <p:cNvPr id="3" name="Content Placeholder 2"/>
          <p:cNvSpPr>
            <a:spLocks noGrp="1"/>
          </p:cNvSpPr>
          <p:nvPr>
            <p:ph idx="1"/>
          </p:nvPr>
        </p:nvSpPr>
        <p:spPr/>
        <p:txBody>
          <a:bodyPr>
            <a:normAutofit/>
          </a:bodyPr>
          <a:lstStyle/>
          <a:p>
            <a:pPr marL="285750" lvl="4" indent="-285750"/>
            <a:r>
              <a:rPr lang="en-US" sz="2800" dirty="0">
                <a:hlinkClick r:id="rId2"/>
              </a:rPr>
              <a:t>https://www.youtube.com/watch?v=-</a:t>
            </a:r>
            <a:r>
              <a:rPr lang="en-US" sz="2800" dirty="0" smtClean="0">
                <a:hlinkClick r:id="rId2"/>
              </a:rPr>
              <a:t>FQmAnmLZtE</a:t>
            </a:r>
            <a:endParaRPr lang="en-US" sz="2800" dirty="0" smtClean="0"/>
          </a:p>
          <a:p>
            <a:pPr marL="285750" lvl="4" indent="-285750"/>
            <a:r>
              <a:rPr lang="en-US" sz="2800" dirty="0" smtClean="0"/>
              <a:t>Scientists </a:t>
            </a:r>
            <a:r>
              <a:rPr lang="en-US" sz="2800" dirty="0"/>
              <a:t>theorize that several organelles at one time existed as unicellular prokaryotes that heterotrophic eukaryotic cells tried to eat but were unable to</a:t>
            </a:r>
          </a:p>
          <a:p>
            <a:endParaRPr lang="en-US" sz="4400" dirty="0"/>
          </a:p>
        </p:txBody>
      </p:sp>
    </p:spTree>
    <p:extLst>
      <p:ext uri="{BB962C8B-B14F-4D97-AF65-F5344CB8AC3E}">
        <p14:creationId xmlns:p14="http://schemas.microsoft.com/office/powerpoint/2010/main" val="32697612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lassconnection.s3.amazonaws.com/131/flashcards/1110131/jpg/hypertonichypotonicisotonic_solution1330911978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089" y="592817"/>
            <a:ext cx="8654596" cy="605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25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rmAutofit/>
          </a:bodyPr>
          <a:lstStyle/>
          <a:p>
            <a:r>
              <a:rPr lang="en-US" sz="3600" dirty="0" smtClean="0"/>
              <a:t>Osmotic Environments</a:t>
            </a:r>
          </a:p>
          <a:p>
            <a:pPr lvl="1"/>
            <a:r>
              <a:rPr lang="en-US" sz="3200" dirty="0"/>
              <a:t>Plant cells prefer to be hypertonic to their environment so that water is always coming in.  They can do this without lysing because their cell wall prevents the cell from bursting.</a:t>
            </a:r>
          </a:p>
          <a:p>
            <a:pPr lvl="1"/>
            <a:endParaRPr lang="en-US" sz="3200" dirty="0"/>
          </a:p>
        </p:txBody>
      </p:sp>
    </p:spTree>
    <p:extLst>
      <p:ext uri="{BB962C8B-B14F-4D97-AF65-F5344CB8AC3E}">
        <p14:creationId xmlns:p14="http://schemas.microsoft.com/office/powerpoint/2010/main" val="1696671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Autofit/>
          </a:bodyPr>
          <a:lstStyle/>
          <a:p>
            <a:r>
              <a:rPr lang="en-US" sz="2800" dirty="0"/>
              <a:t>Facilitated Diffusion</a:t>
            </a:r>
          </a:p>
          <a:p>
            <a:pPr lvl="1"/>
            <a:r>
              <a:rPr lang="en-US" sz="2400" dirty="0"/>
              <a:t>The use of a protein to transport large polar molecules such as glucose and water.  No energy is required.</a:t>
            </a:r>
          </a:p>
          <a:p>
            <a:pPr lvl="1"/>
            <a:r>
              <a:rPr lang="en-US" sz="2400" dirty="0"/>
              <a:t>Transport proteins are highly selective</a:t>
            </a:r>
          </a:p>
          <a:p>
            <a:pPr lvl="2"/>
            <a:r>
              <a:rPr lang="en-US" sz="2000" dirty="0" err="1"/>
              <a:t>Uniport</a:t>
            </a:r>
            <a:r>
              <a:rPr lang="en-US" sz="2000" dirty="0"/>
              <a:t>:  carries a single molecule across the membrane</a:t>
            </a:r>
          </a:p>
          <a:p>
            <a:pPr lvl="2"/>
            <a:r>
              <a:rPr lang="en-US" sz="2000" dirty="0" err="1"/>
              <a:t>Symport</a:t>
            </a:r>
            <a:r>
              <a:rPr lang="en-US" sz="2000" dirty="0"/>
              <a:t>:  carries 2 different molecules into or out of the cell at the same time</a:t>
            </a:r>
          </a:p>
          <a:p>
            <a:pPr lvl="2"/>
            <a:r>
              <a:rPr lang="en-US" sz="2000" dirty="0" err="1"/>
              <a:t>Antiport</a:t>
            </a:r>
            <a:r>
              <a:rPr lang="en-US" sz="2000" dirty="0"/>
              <a:t>:  carries 1 molecule into the cell while at the same time carrying 1 molecule out of the cell</a:t>
            </a:r>
          </a:p>
          <a:p>
            <a:endParaRPr lang="en-US" sz="2800" dirty="0"/>
          </a:p>
        </p:txBody>
      </p:sp>
    </p:spTree>
    <p:extLst>
      <p:ext uri="{BB962C8B-B14F-4D97-AF65-F5344CB8AC3E}">
        <p14:creationId xmlns:p14="http://schemas.microsoft.com/office/powerpoint/2010/main" val="4983716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nsig11cellmembrane.wikispaces.com/file/view/Facilitated_diffusion_image.png/164193493/Facilitated_diffus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03" y="284389"/>
            <a:ext cx="11684510" cy="565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55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idx="1"/>
          </p:nvPr>
        </p:nvSpPr>
        <p:spPr/>
        <p:txBody>
          <a:bodyPr>
            <a:noAutofit/>
          </a:bodyPr>
          <a:lstStyle/>
          <a:p>
            <a:r>
              <a:rPr lang="en-US" sz="3200" dirty="0"/>
              <a:t>Requires ATP to be used to active the cell</a:t>
            </a:r>
          </a:p>
          <a:p>
            <a:r>
              <a:rPr lang="en-US" sz="3200" dirty="0"/>
              <a:t>Always move molecules against the concentration gradient from low concentration to high concentration</a:t>
            </a:r>
          </a:p>
          <a:p>
            <a:pPr lvl="1"/>
            <a:r>
              <a:rPr lang="en-US" sz="2800" dirty="0"/>
              <a:t>Sodium-Potassium pump:  moves sodium ions outside the cell at the same time that it moves potassium ions into the cell.  Used by nerve cells to create the charge they use to fire the nerve</a:t>
            </a:r>
          </a:p>
        </p:txBody>
      </p:sp>
    </p:spTree>
    <p:extLst>
      <p:ext uri="{BB962C8B-B14F-4D97-AF65-F5344CB8AC3E}">
        <p14:creationId xmlns:p14="http://schemas.microsoft.com/office/powerpoint/2010/main" val="4231264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online.science.psu.edu/sites/default/files/biol011/Fig-3-7-Sodium-Potassium-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02" y="264886"/>
            <a:ext cx="11209111" cy="645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3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a:t>
            </a:r>
          </a:p>
        </p:txBody>
      </p:sp>
      <p:sp>
        <p:nvSpPr>
          <p:cNvPr id="3" name="Content Placeholder 2"/>
          <p:cNvSpPr>
            <a:spLocks noGrp="1"/>
          </p:cNvSpPr>
          <p:nvPr>
            <p:ph idx="1"/>
          </p:nvPr>
        </p:nvSpPr>
        <p:spPr>
          <a:xfrm>
            <a:off x="638630" y="2556932"/>
            <a:ext cx="10856684" cy="3318936"/>
          </a:xfrm>
        </p:spPr>
        <p:txBody>
          <a:bodyPr>
            <a:noAutofit/>
          </a:bodyPr>
          <a:lstStyle/>
          <a:p>
            <a:r>
              <a:rPr lang="en-US" sz="3600" dirty="0"/>
              <a:t>Vesicle Mediated Transport</a:t>
            </a:r>
          </a:p>
          <a:p>
            <a:pPr lvl="1"/>
            <a:r>
              <a:rPr lang="en-US" sz="3200" dirty="0"/>
              <a:t>Vesicles formed inside the cell from the Golgi Body have the ability to fuse with the cell membrane expelling their contents from the cell.  Called </a:t>
            </a:r>
            <a:r>
              <a:rPr lang="en-US" sz="3200" dirty="0" smtClean="0"/>
              <a:t>exocytosis</a:t>
            </a:r>
            <a:endParaRPr lang="en-US" sz="3200" dirty="0"/>
          </a:p>
        </p:txBody>
      </p:sp>
    </p:spTree>
    <p:extLst>
      <p:ext uri="{BB962C8B-B14F-4D97-AF65-F5344CB8AC3E}">
        <p14:creationId xmlns:p14="http://schemas.microsoft.com/office/powerpoint/2010/main" val="14521444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_sdr4EyRWQ94/TR29wU6efHI/AAAAAAAABc4/xdsvBx0cz7c/s1600/visicle-mediat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602343"/>
            <a:ext cx="8001454" cy="5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140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a:t>
            </a:r>
          </a:p>
        </p:txBody>
      </p:sp>
      <p:sp>
        <p:nvSpPr>
          <p:cNvPr id="3" name="Content Placeholder 2"/>
          <p:cNvSpPr>
            <a:spLocks noGrp="1"/>
          </p:cNvSpPr>
          <p:nvPr>
            <p:ph idx="1"/>
          </p:nvPr>
        </p:nvSpPr>
        <p:spPr>
          <a:xfrm>
            <a:off x="740229" y="2556932"/>
            <a:ext cx="10784114" cy="3318936"/>
          </a:xfrm>
        </p:spPr>
        <p:txBody>
          <a:bodyPr>
            <a:noAutofit/>
          </a:bodyPr>
          <a:lstStyle/>
          <a:p>
            <a:r>
              <a:rPr lang="en-US" sz="2800" dirty="0" smtClean="0"/>
              <a:t>Vesicle Mediated Transport</a:t>
            </a:r>
          </a:p>
          <a:p>
            <a:pPr lvl="1"/>
            <a:r>
              <a:rPr lang="en-US" sz="2400" dirty="0" smtClean="0"/>
              <a:t>Vesicles </a:t>
            </a:r>
            <a:r>
              <a:rPr lang="en-US" sz="2400" dirty="0"/>
              <a:t>formed at the cell membrane bring substances into the cell.  Called endocytosis</a:t>
            </a:r>
          </a:p>
          <a:p>
            <a:pPr lvl="2"/>
            <a:r>
              <a:rPr lang="en-US" sz="2400" dirty="0"/>
              <a:t>Phagocytosis:  cell eating</a:t>
            </a:r>
          </a:p>
          <a:p>
            <a:pPr lvl="2"/>
            <a:r>
              <a:rPr lang="en-US" sz="2400" dirty="0"/>
              <a:t>Pinocytosis:  cell drinking</a:t>
            </a:r>
          </a:p>
          <a:p>
            <a:pPr lvl="2"/>
            <a:r>
              <a:rPr lang="en-US" sz="2400" dirty="0"/>
              <a:t>Receptor-Mediated Endocytosis: when a molecule attaches to a receptor protein on the cell membrane and a vesicle forms around it to bring it in the cell</a:t>
            </a:r>
          </a:p>
          <a:p>
            <a:endParaRPr lang="en-US" sz="2800" dirty="0"/>
          </a:p>
        </p:txBody>
      </p:sp>
    </p:spTree>
    <p:extLst>
      <p:ext uri="{BB962C8B-B14F-4D97-AF65-F5344CB8AC3E}">
        <p14:creationId xmlns:p14="http://schemas.microsoft.com/office/powerpoint/2010/main" val="5035309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a:t>
            </a:r>
          </a:p>
        </p:txBody>
      </p:sp>
      <p:sp>
        <p:nvSpPr>
          <p:cNvPr id="3" name="Content Placeholder 2"/>
          <p:cNvSpPr>
            <a:spLocks noGrp="1"/>
          </p:cNvSpPr>
          <p:nvPr>
            <p:ph idx="1"/>
          </p:nvPr>
        </p:nvSpPr>
        <p:spPr/>
        <p:txBody>
          <a:bodyPr>
            <a:normAutofit/>
          </a:bodyPr>
          <a:lstStyle/>
          <a:p>
            <a:r>
              <a:rPr lang="en-US" sz="3200" dirty="0"/>
              <a:t>Cell-cell junction</a:t>
            </a:r>
          </a:p>
          <a:p>
            <a:pPr lvl="1"/>
            <a:r>
              <a:rPr lang="en-US" sz="2800" dirty="0"/>
              <a:t>Only usable by multicellular organisms who have cells organized into tissues</a:t>
            </a:r>
          </a:p>
          <a:p>
            <a:pPr lvl="1"/>
            <a:r>
              <a:rPr lang="en-US" sz="2800" dirty="0"/>
              <a:t>Chemical signals are sent from one cell with exocytosis to another cell which uses endocytosis to bring it in</a:t>
            </a:r>
          </a:p>
          <a:p>
            <a:endParaRPr lang="en-US" sz="3200" dirty="0"/>
          </a:p>
        </p:txBody>
      </p:sp>
    </p:spTree>
    <p:extLst>
      <p:ext uri="{BB962C8B-B14F-4D97-AF65-F5344CB8AC3E}">
        <p14:creationId xmlns:p14="http://schemas.microsoft.com/office/powerpoint/2010/main" val="8484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Endosymbiosis Theory</a:t>
            </a:r>
          </a:p>
        </p:txBody>
      </p:sp>
      <p:sp>
        <p:nvSpPr>
          <p:cNvPr id="3" name="Content Placeholder 2"/>
          <p:cNvSpPr>
            <a:spLocks noGrp="1"/>
          </p:cNvSpPr>
          <p:nvPr>
            <p:ph idx="1"/>
          </p:nvPr>
        </p:nvSpPr>
        <p:spPr/>
        <p:txBody>
          <a:bodyPr>
            <a:normAutofit/>
          </a:bodyPr>
          <a:lstStyle/>
          <a:p>
            <a:r>
              <a:rPr lang="en-US" sz="3200" dirty="0"/>
              <a:t>Evidence for this includes the plastids (ex. chloroplast), </a:t>
            </a:r>
            <a:r>
              <a:rPr lang="en-US" sz="3200" dirty="0" err="1"/>
              <a:t>undulipodia</a:t>
            </a:r>
            <a:r>
              <a:rPr lang="en-US" sz="3200" dirty="0"/>
              <a:t> (flagella and cilia), and mitochondria</a:t>
            </a:r>
          </a:p>
          <a:p>
            <a:pPr lvl="1"/>
            <a:r>
              <a:rPr lang="en-US" sz="2800" dirty="0"/>
              <a:t>Both of these have their own DNA</a:t>
            </a:r>
          </a:p>
          <a:p>
            <a:pPr lvl="1"/>
            <a:r>
              <a:rPr lang="en-US" sz="2800" dirty="0"/>
              <a:t>They have 2 membrane layers rather than just 1 like most membrane bound organelles</a:t>
            </a:r>
          </a:p>
          <a:p>
            <a:endParaRPr lang="en-US" sz="3200" dirty="0"/>
          </a:p>
        </p:txBody>
      </p:sp>
    </p:spTree>
    <p:extLst>
      <p:ext uri="{BB962C8B-B14F-4D97-AF65-F5344CB8AC3E}">
        <p14:creationId xmlns:p14="http://schemas.microsoft.com/office/powerpoint/2010/main" val="4316642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roualb.faculty.mjc.edu/Course%20Materials/Physiology%20101/Chapter%20Notes/Fall%202007/figure_05_01a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900" y="237218"/>
            <a:ext cx="9723846" cy="637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1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Endosymbiosis Theory</a:t>
            </a:r>
          </a:p>
        </p:txBody>
      </p:sp>
      <p:sp>
        <p:nvSpPr>
          <p:cNvPr id="3" name="Content Placeholder 2"/>
          <p:cNvSpPr>
            <a:spLocks noGrp="1"/>
          </p:cNvSpPr>
          <p:nvPr>
            <p:ph idx="1"/>
          </p:nvPr>
        </p:nvSpPr>
        <p:spPr/>
        <p:txBody>
          <a:bodyPr>
            <a:normAutofit/>
          </a:bodyPr>
          <a:lstStyle/>
          <a:p>
            <a:pPr marL="285750" lvl="4" indent="-285750"/>
            <a:r>
              <a:rPr lang="en-US" sz="2800" dirty="0"/>
              <a:t>Reasons for why they were kept include that evolutionary pressure made it so that </a:t>
            </a:r>
            <a:r>
              <a:rPr lang="en-US" sz="2800" dirty="0" err="1"/>
              <a:t>protists</a:t>
            </a:r>
            <a:r>
              <a:rPr lang="en-US" sz="2800" dirty="0"/>
              <a:t> that had these prokaryotic cells (mitochondria and chloroplast) were more successful and the symbiotic relationship these 2 organisms was made permanent</a:t>
            </a:r>
          </a:p>
          <a:p>
            <a:endParaRPr lang="en-US" sz="4400" dirty="0"/>
          </a:p>
        </p:txBody>
      </p:sp>
    </p:spTree>
    <p:extLst>
      <p:ext uri="{BB962C8B-B14F-4D97-AF65-F5344CB8AC3E}">
        <p14:creationId xmlns:p14="http://schemas.microsoft.com/office/powerpoint/2010/main" val="338507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Endosymbiosis Theory</a:t>
            </a:r>
          </a:p>
        </p:txBody>
      </p:sp>
      <p:sp>
        <p:nvSpPr>
          <p:cNvPr id="3" name="Content Placeholder 2"/>
          <p:cNvSpPr>
            <a:spLocks noGrp="1"/>
          </p:cNvSpPr>
          <p:nvPr>
            <p:ph idx="1"/>
          </p:nvPr>
        </p:nvSpPr>
        <p:spPr/>
        <p:txBody>
          <a:bodyPr>
            <a:normAutofit/>
          </a:bodyPr>
          <a:lstStyle/>
          <a:p>
            <a:r>
              <a:rPr lang="en-US" sz="2800" dirty="0" smtClean="0"/>
              <a:t>Evidence</a:t>
            </a:r>
          </a:p>
          <a:p>
            <a:pPr lvl="1"/>
            <a:r>
              <a:rPr lang="en-US" sz="2400" dirty="0"/>
              <a:t>The outer membrane layer has the same composition as the cell membrane of the eukaryotic cell, the inner membrane has a different composition</a:t>
            </a:r>
          </a:p>
          <a:p>
            <a:pPr lvl="1"/>
            <a:r>
              <a:rPr lang="en-US" sz="2400" dirty="0"/>
              <a:t>The mitochondria are able to move around the cell at will</a:t>
            </a:r>
          </a:p>
          <a:p>
            <a:pPr lvl="1"/>
            <a:endParaRPr lang="en-US" sz="2400" dirty="0"/>
          </a:p>
        </p:txBody>
      </p:sp>
    </p:spTree>
    <p:extLst>
      <p:ext uri="{BB962C8B-B14F-4D97-AF65-F5344CB8AC3E}">
        <p14:creationId xmlns:p14="http://schemas.microsoft.com/office/powerpoint/2010/main" val="295466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Fossil Evidence is due to many reasons</a:t>
            </a:r>
            <a:endParaRPr lang="en-US" dirty="0"/>
          </a:p>
        </p:txBody>
      </p:sp>
      <p:sp>
        <p:nvSpPr>
          <p:cNvPr id="3" name="Content Placeholder 2"/>
          <p:cNvSpPr>
            <a:spLocks noGrp="1"/>
          </p:cNvSpPr>
          <p:nvPr>
            <p:ph idx="1"/>
          </p:nvPr>
        </p:nvSpPr>
        <p:spPr/>
        <p:txBody>
          <a:bodyPr>
            <a:normAutofit/>
          </a:bodyPr>
          <a:lstStyle/>
          <a:p>
            <a:r>
              <a:rPr lang="en-US" sz="3200" dirty="0"/>
              <a:t>These organisms lived in aqueous environments where it was unlikely they would be buried in sediment to be preserved when they died</a:t>
            </a:r>
          </a:p>
          <a:p>
            <a:r>
              <a:rPr lang="en-US" sz="3200" dirty="0"/>
              <a:t>Most lacked hard parts that would leave an impression</a:t>
            </a:r>
          </a:p>
          <a:p>
            <a:endParaRPr lang="en-US" sz="3200" dirty="0"/>
          </a:p>
        </p:txBody>
      </p:sp>
    </p:spTree>
    <p:extLst>
      <p:ext uri="{BB962C8B-B14F-4D97-AF65-F5344CB8AC3E}">
        <p14:creationId xmlns:p14="http://schemas.microsoft.com/office/powerpoint/2010/main" val="181446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Theory</a:t>
            </a:r>
            <a:endParaRPr lang="en-US" dirty="0"/>
          </a:p>
        </p:txBody>
      </p:sp>
      <p:sp>
        <p:nvSpPr>
          <p:cNvPr id="3" name="Content Placeholder 2"/>
          <p:cNvSpPr>
            <a:spLocks noGrp="1"/>
          </p:cNvSpPr>
          <p:nvPr>
            <p:ph idx="1"/>
          </p:nvPr>
        </p:nvSpPr>
        <p:spPr/>
        <p:txBody>
          <a:bodyPr>
            <a:normAutofit/>
          </a:bodyPr>
          <a:lstStyle/>
          <a:p>
            <a:r>
              <a:rPr lang="en-US" sz="3200" dirty="0"/>
              <a:t>All living things are made of cells</a:t>
            </a:r>
          </a:p>
          <a:p>
            <a:r>
              <a:rPr lang="en-US" sz="3200" dirty="0"/>
              <a:t>Cells are alike in structure and function</a:t>
            </a:r>
          </a:p>
          <a:p>
            <a:r>
              <a:rPr lang="en-US" sz="3200" dirty="0"/>
              <a:t>Cells need information to survive</a:t>
            </a:r>
          </a:p>
          <a:p>
            <a:r>
              <a:rPr lang="en-US" sz="3200" dirty="0"/>
              <a:t>New cells come from pre-existing cells</a:t>
            </a:r>
          </a:p>
          <a:p>
            <a:endParaRPr lang="en-US" sz="3200" dirty="0"/>
          </a:p>
        </p:txBody>
      </p:sp>
    </p:spTree>
    <p:extLst>
      <p:ext uri="{BB962C8B-B14F-4D97-AF65-F5344CB8AC3E}">
        <p14:creationId xmlns:p14="http://schemas.microsoft.com/office/powerpoint/2010/main" val="427914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cells must be small</a:t>
            </a:r>
            <a:endParaRPr lang="en-US" dirty="0"/>
          </a:p>
        </p:txBody>
      </p:sp>
      <p:sp>
        <p:nvSpPr>
          <p:cNvPr id="3" name="Content Placeholder 2"/>
          <p:cNvSpPr>
            <a:spLocks noGrp="1"/>
          </p:cNvSpPr>
          <p:nvPr>
            <p:ph idx="1"/>
          </p:nvPr>
        </p:nvSpPr>
        <p:spPr>
          <a:xfrm>
            <a:off x="1295402" y="2455332"/>
            <a:ext cx="9601196" cy="3678768"/>
          </a:xfrm>
        </p:spPr>
        <p:txBody>
          <a:bodyPr>
            <a:normAutofit fontScale="92500" lnSpcReduction="10000"/>
          </a:bodyPr>
          <a:lstStyle/>
          <a:p>
            <a:r>
              <a:rPr lang="en-US" sz="2800" dirty="0" smtClean="0"/>
              <a:t>Do this math!  </a:t>
            </a:r>
            <a:r>
              <a:rPr lang="en-US" sz="2800" dirty="0" err="1" smtClean="0"/>
              <a:t>Muwahahahahahahahahahahah</a:t>
            </a:r>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SA = (length x width) x 6</a:t>
            </a:r>
          </a:p>
          <a:p>
            <a:pPr marL="0" indent="0">
              <a:buNone/>
            </a:pPr>
            <a:r>
              <a:rPr lang="en-US" sz="2800" dirty="0" smtClean="0"/>
              <a:t>Volume = (length x width x height)</a:t>
            </a:r>
          </a:p>
        </p:txBody>
      </p:sp>
      <p:pic>
        <p:nvPicPr>
          <p:cNvPr id="4098" name="Picture 2" descr="Image result for surface to area volume rati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291"/>
          <a:stretch/>
        </p:blipFill>
        <p:spPr bwMode="auto">
          <a:xfrm>
            <a:off x="2206624" y="2823633"/>
            <a:ext cx="6991350" cy="223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08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cells must be small</a:t>
            </a:r>
            <a:endParaRPr lang="en-US" dirty="0"/>
          </a:p>
        </p:txBody>
      </p:sp>
      <p:sp>
        <p:nvSpPr>
          <p:cNvPr id="3" name="Content Placeholder 2"/>
          <p:cNvSpPr>
            <a:spLocks noGrp="1"/>
          </p:cNvSpPr>
          <p:nvPr>
            <p:ph idx="1"/>
          </p:nvPr>
        </p:nvSpPr>
        <p:spPr/>
        <p:txBody>
          <a:bodyPr/>
          <a:lstStyle/>
          <a:p>
            <a:r>
              <a:rPr lang="en-US" dirty="0"/>
              <a:t>Cells must be small to preserve the surface area to volume ratio</a:t>
            </a:r>
          </a:p>
          <a:p>
            <a:r>
              <a:rPr lang="en-US" dirty="0"/>
              <a:t>Cells with a high surface area to volume ratio are more successful</a:t>
            </a:r>
          </a:p>
          <a:p>
            <a:pPr lvl="1"/>
            <a:r>
              <a:rPr lang="en-US" dirty="0"/>
              <a:t>The materials that they take in have less of a distance to travel, meaning they get to their destination quicker, with a smaller volume. A larger volume means more surface area which means more material can come in but the materials have a longer distance to travel once they get in</a:t>
            </a:r>
          </a:p>
          <a:p>
            <a:endParaRPr lang="en-US" dirty="0"/>
          </a:p>
        </p:txBody>
      </p:sp>
    </p:spTree>
    <p:extLst>
      <p:ext uri="{BB962C8B-B14F-4D97-AF65-F5344CB8AC3E}">
        <p14:creationId xmlns:p14="http://schemas.microsoft.com/office/powerpoint/2010/main" val="148394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multicellular organisms are more complex</a:t>
            </a:r>
            <a:endParaRPr lang="en-US" dirty="0"/>
          </a:p>
        </p:txBody>
      </p:sp>
      <p:sp>
        <p:nvSpPr>
          <p:cNvPr id="3" name="Content Placeholder 2"/>
          <p:cNvSpPr>
            <a:spLocks noGrp="1"/>
          </p:cNvSpPr>
          <p:nvPr>
            <p:ph idx="1"/>
          </p:nvPr>
        </p:nvSpPr>
        <p:spPr/>
        <p:txBody>
          <a:bodyPr>
            <a:normAutofit/>
          </a:bodyPr>
          <a:lstStyle/>
          <a:p>
            <a:pPr marL="285750" lvl="1"/>
            <a:r>
              <a:rPr lang="en-US" sz="2800" dirty="0"/>
              <a:t>Cell specialization happens when an organism is multicellular and it can change the function of sets of cells to perform one job while other cells will provide for the needs of that cell.</a:t>
            </a:r>
          </a:p>
          <a:p>
            <a:endParaRPr lang="en-US" sz="3200" dirty="0"/>
          </a:p>
        </p:txBody>
      </p:sp>
    </p:spTree>
    <p:extLst>
      <p:ext uri="{BB962C8B-B14F-4D97-AF65-F5344CB8AC3E}">
        <p14:creationId xmlns:p14="http://schemas.microsoft.com/office/powerpoint/2010/main" val="2854641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Prokaryotic Diversity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911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karyote vs eukary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4" y="625475"/>
            <a:ext cx="10296525" cy="56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06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Archaebacteria</a:t>
            </a:r>
            <a:endParaRPr lang="en-US" dirty="0"/>
          </a:p>
        </p:txBody>
      </p:sp>
      <p:sp>
        <p:nvSpPr>
          <p:cNvPr id="3" name="Content Placeholder 2"/>
          <p:cNvSpPr>
            <a:spLocks noGrp="1"/>
          </p:cNvSpPr>
          <p:nvPr>
            <p:ph idx="1"/>
          </p:nvPr>
        </p:nvSpPr>
        <p:spPr/>
        <p:txBody>
          <a:bodyPr>
            <a:normAutofit/>
          </a:bodyPr>
          <a:lstStyle/>
          <a:p>
            <a:r>
              <a:rPr lang="en-US" sz="3200" dirty="0"/>
              <a:t>Have cell walls made of a </a:t>
            </a:r>
            <a:r>
              <a:rPr lang="en-US" sz="3200" dirty="0" smtClean="0"/>
              <a:t>protein-sugar complex </a:t>
            </a:r>
            <a:r>
              <a:rPr lang="en-US" sz="3200" dirty="0"/>
              <a:t>called peptidoglycan</a:t>
            </a:r>
          </a:p>
          <a:p>
            <a:r>
              <a:rPr lang="en-US" sz="3200" dirty="0"/>
              <a:t>Have a cell membrane with a unique composition</a:t>
            </a:r>
          </a:p>
          <a:p>
            <a:r>
              <a:rPr lang="en-US" sz="3200" dirty="0"/>
              <a:t>Live in extreme environments</a:t>
            </a:r>
          </a:p>
          <a:p>
            <a:r>
              <a:rPr lang="en-US" sz="3200" dirty="0"/>
              <a:t>Have different </a:t>
            </a:r>
            <a:r>
              <a:rPr lang="en-US" sz="3200" dirty="0" err="1"/>
              <a:t>rRNA</a:t>
            </a:r>
            <a:r>
              <a:rPr lang="en-US" sz="3200" dirty="0"/>
              <a:t> than either eubacteria or eukaryotes</a:t>
            </a:r>
          </a:p>
          <a:p>
            <a:endParaRPr lang="en-US" sz="3200" dirty="0"/>
          </a:p>
        </p:txBody>
      </p:sp>
    </p:spTree>
    <p:extLst>
      <p:ext uri="{BB962C8B-B14F-4D97-AF65-F5344CB8AC3E}">
        <p14:creationId xmlns:p14="http://schemas.microsoft.com/office/powerpoint/2010/main" val="79560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8" y="1077384"/>
            <a:ext cx="9601196" cy="1303867"/>
          </a:xfrm>
        </p:spPr>
        <p:txBody>
          <a:bodyPr/>
          <a:lstStyle/>
          <a:p>
            <a:r>
              <a:rPr lang="en-US" dirty="0" smtClean="0"/>
              <a:t>3 subgroups of </a:t>
            </a:r>
            <a:r>
              <a:rPr lang="en-US" dirty="0" err="1" smtClean="0"/>
              <a:t>archaebacteria</a:t>
            </a:r>
            <a:endParaRPr lang="en-US" dirty="0"/>
          </a:p>
        </p:txBody>
      </p:sp>
      <p:sp>
        <p:nvSpPr>
          <p:cNvPr id="3" name="Content Placeholder 2"/>
          <p:cNvSpPr>
            <a:spLocks noGrp="1"/>
          </p:cNvSpPr>
          <p:nvPr>
            <p:ph idx="1"/>
          </p:nvPr>
        </p:nvSpPr>
        <p:spPr/>
        <p:txBody>
          <a:bodyPr>
            <a:normAutofit/>
          </a:bodyPr>
          <a:lstStyle/>
          <a:p>
            <a:r>
              <a:rPr lang="en-US" sz="2800" dirty="0"/>
              <a:t>Methanogens</a:t>
            </a:r>
          </a:p>
          <a:p>
            <a:pPr lvl="1"/>
            <a:r>
              <a:rPr lang="en-US" sz="2400" dirty="0"/>
              <a:t>Use hydrogen to reduce carbon dioxide into methane</a:t>
            </a:r>
          </a:p>
          <a:p>
            <a:pPr lvl="1"/>
            <a:r>
              <a:rPr lang="en-US" sz="2400" dirty="0"/>
              <a:t>Obligate anaerobes (must avoid oxygen, it’s very toxic to them) </a:t>
            </a:r>
          </a:p>
          <a:p>
            <a:pPr lvl="1"/>
            <a:r>
              <a:rPr lang="en-US" sz="2400" dirty="0"/>
              <a:t>Found in marshes, swamps, and the guts of animals such as cows, sheep, and camels </a:t>
            </a:r>
            <a:r>
              <a:rPr lang="en-US" sz="2400" dirty="0" smtClean="0"/>
              <a:t>(</a:t>
            </a:r>
            <a:r>
              <a:rPr lang="en-US" sz="2400" dirty="0"/>
              <a:t>this is why those things smell so bad!)</a:t>
            </a:r>
          </a:p>
          <a:p>
            <a:pPr lvl="1"/>
            <a:r>
              <a:rPr lang="en-US" sz="2400" dirty="0"/>
              <a:t>Act as decomposers in sewage treatment plants</a:t>
            </a:r>
          </a:p>
          <a:p>
            <a:endParaRPr lang="en-US" sz="2800" dirty="0"/>
          </a:p>
        </p:txBody>
      </p:sp>
      <p:pic>
        <p:nvPicPr>
          <p:cNvPr id="1026" name="Picture 2" descr="Image result for methano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4613396"/>
            <a:ext cx="3362324" cy="2244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thano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224" y="754325"/>
            <a:ext cx="2403475" cy="180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4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subgroups of </a:t>
            </a:r>
            <a:r>
              <a:rPr lang="en-US" dirty="0" err="1"/>
              <a:t>archaebacteria</a:t>
            </a:r>
            <a:endParaRPr lang="en-US" dirty="0"/>
          </a:p>
        </p:txBody>
      </p:sp>
      <p:sp>
        <p:nvSpPr>
          <p:cNvPr id="3" name="Content Placeholder 2"/>
          <p:cNvSpPr>
            <a:spLocks noGrp="1"/>
          </p:cNvSpPr>
          <p:nvPr>
            <p:ph idx="1"/>
          </p:nvPr>
        </p:nvSpPr>
        <p:spPr>
          <a:xfrm>
            <a:off x="1295401" y="2556932"/>
            <a:ext cx="5854699" cy="3318936"/>
          </a:xfrm>
        </p:spPr>
        <p:txBody>
          <a:bodyPr>
            <a:normAutofit/>
          </a:bodyPr>
          <a:lstStyle/>
          <a:p>
            <a:r>
              <a:rPr lang="en-US" sz="3200" dirty="0"/>
              <a:t>Extreme halophiles</a:t>
            </a:r>
          </a:p>
          <a:p>
            <a:pPr lvl="1"/>
            <a:r>
              <a:rPr lang="en-US" sz="2800" dirty="0"/>
              <a:t>Live in high salinity environments (more salty than the ocean)</a:t>
            </a:r>
          </a:p>
          <a:p>
            <a:pPr lvl="1"/>
            <a:r>
              <a:rPr lang="en-US" sz="2800" dirty="0"/>
              <a:t>Can color the salt </a:t>
            </a:r>
            <a:r>
              <a:rPr lang="en-US" sz="2800" dirty="0" smtClean="0"/>
              <a:t>pink because </a:t>
            </a:r>
            <a:r>
              <a:rPr lang="en-US" sz="2800" dirty="0"/>
              <a:t>of their photosynthetic pigment</a:t>
            </a:r>
          </a:p>
        </p:txBody>
      </p:sp>
      <p:pic>
        <p:nvPicPr>
          <p:cNvPr id="2050" name="Picture 2" descr="Image result for haloph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298" y="2556932"/>
            <a:ext cx="4120384" cy="308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7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subgroups of </a:t>
            </a:r>
            <a:r>
              <a:rPr lang="en-US" dirty="0" err="1"/>
              <a:t>archaebacteria</a:t>
            </a:r>
            <a:endParaRPr lang="en-US" dirty="0"/>
          </a:p>
        </p:txBody>
      </p:sp>
      <p:sp>
        <p:nvSpPr>
          <p:cNvPr id="3" name="Content Placeholder 2"/>
          <p:cNvSpPr>
            <a:spLocks noGrp="1"/>
          </p:cNvSpPr>
          <p:nvPr>
            <p:ph idx="1"/>
          </p:nvPr>
        </p:nvSpPr>
        <p:spPr/>
        <p:txBody>
          <a:bodyPr>
            <a:noAutofit/>
          </a:bodyPr>
          <a:lstStyle/>
          <a:p>
            <a:r>
              <a:rPr lang="en-US" sz="3200" dirty="0" err="1"/>
              <a:t>Thermoacidophiles</a:t>
            </a:r>
            <a:endParaRPr lang="en-US" sz="3200" dirty="0"/>
          </a:p>
          <a:p>
            <a:pPr lvl="1"/>
            <a:r>
              <a:rPr lang="en-US" sz="2800" dirty="0"/>
              <a:t>Need the environment both hot (60-80 C) and acidic (pH of 2-4)</a:t>
            </a:r>
          </a:p>
          <a:p>
            <a:pPr lvl="1"/>
            <a:r>
              <a:rPr lang="en-US" sz="2800" dirty="0"/>
              <a:t>Found in </a:t>
            </a:r>
            <a:r>
              <a:rPr lang="en-US" sz="2800" dirty="0" err="1"/>
              <a:t>hotsprings</a:t>
            </a:r>
            <a:r>
              <a:rPr lang="en-US" sz="2800" dirty="0"/>
              <a:t>, water heaters, and coal piles</a:t>
            </a:r>
          </a:p>
          <a:p>
            <a:pPr lvl="1"/>
            <a:r>
              <a:rPr lang="en-US" sz="2800" dirty="0"/>
              <a:t>Do not have a cell wall</a:t>
            </a:r>
          </a:p>
          <a:p>
            <a:pPr lvl="1"/>
            <a:r>
              <a:rPr lang="en-US" sz="2800" dirty="0"/>
              <a:t>Can grow aerobically and anaerobically</a:t>
            </a:r>
          </a:p>
          <a:p>
            <a:endParaRPr lang="en-US" sz="3200" dirty="0"/>
          </a:p>
        </p:txBody>
      </p:sp>
    </p:spTree>
    <p:extLst>
      <p:ext uri="{BB962C8B-B14F-4D97-AF65-F5344CB8AC3E}">
        <p14:creationId xmlns:p14="http://schemas.microsoft.com/office/powerpoint/2010/main" val="138641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Eubacteria</a:t>
            </a:r>
            <a:endParaRPr lang="en-US" dirty="0"/>
          </a:p>
        </p:txBody>
      </p:sp>
      <p:sp>
        <p:nvSpPr>
          <p:cNvPr id="3" name="Content Placeholder 2"/>
          <p:cNvSpPr>
            <a:spLocks noGrp="1"/>
          </p:cNvSpPr>
          <p:nvPr>
            <p:ph idx="1"/>
          </p:nvPr>
        </p:nvSpPr>
        <p:spPr/>
        <p:txBody>
          <a:bodyPr/>
          <a:lstStyle/>
          <a:p>
            <a:r>
              <a:rPr lang="en-US" dirty="0"/>
              <a:t>Simplest of all cells</a:t>
            </a:r>
          </a:p>
          <a:p>
            <a:r>
              <a:rPr lang="en-US" dirty="0"/>
              <a:t>Only have a cell wall, cell membrane, and ribosomes </a:t>
            </a:r>
          </a:p>
          <a:p>
            <a:pPr lvl="1"/>
            <a:r>
              <a:rPr lang="en-US" dirty="0"/>
              <a:t>They know how to maximize their use however</a:t>
            </a:r>
          </a:p>
          <a:p>
            <a:r>
              <a:rPr lang="en-US" dirty="0"/>
              <a:t>This group includes regular bacteria and cyanobacteria</a:t>
            </a:r>
          </a:p>
          <a:p>
            <a:endParaRPr lang="en-US" dirty="0"/>
          </a:p>
        </p:txBody>
      </p:sp>
    </p:spTree>
    <p:extLst>
      <p:ext uri="{BB962C8B-B14F-4D97-AF65-F5344CB8AC3E}">
        <p14:creationId xmlns:p14="http://schemas.microsoft.com/office/powerpoint/2010/main" val="1683596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prokaryotes</a:t>
            </a:r>
            <a:endParaRPr lang="en-US" dirty="0"/>
          </a:p>
        </p:txBody>
      </p:sp>
      <p:sp>
        <p:nvSpPr>
          <p:cNvPr id="3" name="Content Placeholder 2"/>
          <p:cNvSpPr>
            <a:spLocks noGrp="1"/>
          </p:cNvSpPr>
          <p:nvPr>
            <p:ph idx="1"/>
          </p:nvPr>
        </p:nvSpPr>
        <p:spPr/>
        <p:txBody>
          <a:bodyPr>
            <a:normAutofit/>
          </a:bodyPr>
          <a:lstStyle/>
          <a:p>
            <a:r>
              <a:rPr lang="en-US" sz="3200" dirty="0"/>
              <a:t>Have a </a:t>
            </a:r>
            <a:r>
              <a:rPr lang="en-US" sz="3200" dirty="0" err="1"/>
              <a:t>nucleioid</a:t>
            </a:r>
            <a:r>
              <a:rPr lang="en-US" sz="3200" dirty="0"/>
              <a:t> region</a:t>
            </a:r>
          </a:p>
          <a:p>
            <a:pPr lvl="1"/>
            <a:r>
              <a:rPr lang="en-US" sz="2800" dirty="0"/>
              <a:t>Area of the cytoplasm that contains almost all of the DNA in a long loop.  The rest of the DNA can be found in small plasmids that are also circular but are able to float around the cell at will</a:t>
            </a:r>
          </a:p>
          <a:p>
            <a:endParaRPr lang="en-US" sz="3200" dirty="0"/>
          </a:p>
        </p:txBody>
      </p:sp>
      <p:pic>
        <p:nvPicPr>
          <p:cNvPr id="3074" name="Picture 2" descr="Image result for nucle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4635500"/>
            <a:ext cx="5153025"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7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p:txBody>
          <a:bodyPr>
            <a:normAutofit/>
          </a:bodyPr>
          <a:lstStyle/>
          <a:p>
            <a:r>
              <a:rPr lang="en-US" sz="3200" dirty="0"/>
              <a:t>Ribosomes</a:t>
            </a:r>
          </a:p>
          <a:p>
            <a:pPr lvl="1"/>
            <a:r>
              <a:rPr lang="en-US" sz="2800" dirty="0"/>
              <a:t>Site of protein synthesis.  Bacterial ribosomes are different than eukaryotic ribosomes.  Eukaryotic are larger, referred to as a 60S and </a:t>
            </a:r>
            <a:r>
              <a:rPr lang="en-US" sz="2800" dirty="0" smtClean="0"/>
              <a:t>40S </a:t>
            </a:r>
            <a:r>
              <a:rPr lang="en-US" sz="2800" dirty="0"/>
              <a:t>subunit.  </a:t>
            </a:r>
            <a:r>
              <a:rPr lang="en-US" sz="2800" dirty="0" smtClean="0"/>
              <a:t>Prokaryotes have a 50S and 30 S subunit.</a:t>
            </a:r>
            <a:endParaRPr lang="en-US" sz="2800" dirty="0"/>
          </a:p>
          <a:p>
            <a:endParaRPr lang="en-US" sz="3200" dirty="0"/>
          </a:p>
        </p:txBody>
      </p:sp>
      <p:pic>
        <p:nvPicPr>
          <p:cNvPr id="4098" name="Picture 2" descr="Image result for bacterial rib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74" y="4602161"/>
            <a:ext cx="5508625" cy="211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2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p:txBody>
          <a:bodyPr>
            <a:normAutofit/>
          </a:bodyPr>
          <a:lstStyle/>
          <a:p>
            <a:r>
              <a:rPr lang="en-US" sz="2800" dirty="0"/>
              <a:t>Cell wall made of protein and sugar</a:t>
            </a:r>
          </a:p>
          <a:p>
            <a:pPr lvl="1"/>
            <a:r>
              <a:rPr lang="en-US" sz="2400" dirty="0"/>
              <a:t>Serves to protect the cells</a:t>
            </a:r>
          </a:p>
          <a:p>
            <a:pPr lvl="1"/>
            <a:r>
              <a:rPr lang="en-US" sz="2400" dirty="0"/>
              <a:t>2 types of peptidoglycan</a:t>
            </a:r>
          </a:p>
          <a:p>
            <a:pPr lvl="2"/>
            <a:r>
              <a:rPr lang="en-US" sz="2000" dirty="0"/>
              <a:t>Gram positive:  very thick with no outer membrane layer</a:t>
            </a:r>
          </a:p>
          <a:p>
            <a:pPr lvl="2"/>
            <a:r>
              <a:rPr lang="en-US" sz="2000" dirty="0"/>
              <a:t>Gram negative:  thin but multilayered call with an outside membrane made of lipopolysaccharides</a:t>
            </a:r>
          </a:p>
          <a:p>
            <a:endParaRPr lang="en-US" sz="2800" dirty="0"/>
          </a:p>
        </p:txBody>
      </p:sp>
    </p:spTree>
    <p:extLst>
      <p:ext uri="{BB962C8B-B14F-4D97-AF65-F5344CB8AC3E}">
        <p14:creationId xmlns:p14="http://schemas.microsoft.com/office/powerpoint/2010/main" val="2941746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smtClean="0"/>
              <a:t>Gram positive</a:t>
            </a:r>
            <a:endParaRPr lang="en-US" dirty="0"/>
          </a:p>
        </p:txBody>
      </p:sp>
      <p:sp>
        <p:nvSpPr>
          <p:cNvPr id="7" name="Text Placeholder 6"/>
          <p:cNvSpPr>
            <a:spLocks noGrp="1"/>
          </p:cNvSpPr>
          <p:nvPr>
            <p:ph type="body" sz="quarter" idx="3"/>
          </p:nvPr>
        </p:nvSpPr>
        <p:spPr/>
        <p:txBody>
          <a:bodyPr/>
          <a:lstStyle/>
          <a:p>
            <a:r>
              <a:rPr lang="en-US" dirty="0" smtClean="0"/>
              <a:t>Gram negative</a:t>
            </a:r>
            <a:endParaRPr lang="en-US" dirty="0"/>
          </a:p>
        </p:txBody>
      </p:sp>
      <p:pic>
        <p:nvPicPr>
          <p:cNvPr id="5122" name="Picture 2" descr="Image result for gram positive cell wa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75228" y="3243263"/>
            <a:ext cx="4158394" cy="2632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am negative cell wall"/>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56829" y="3243263"/>
            <a:ext cx="4564667" cy="263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88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a:xfrm>
            <a:off x="812800" y="2556932"/>
            <a:ext cx="10477500" cy="3318936"/>
          </a:xfrm>
        </p:spPr>
        <p:txBody>
          <a:bodyPr>
            <a:noAutofit/>
          </a:bodyPr>
          <a:lstStyle/>
          <a:p>
            <a:r>
              <a:rPr lang="en-US" sz="2800" dirty="0" smtClean="0"/>
              <a:t>Capsule</a:t>
            </a:r>
          </a:p>
          <a:p>
            <a:pPr lvl="1"/>
            <a:r>
              <a:rPr lang="en-US" sz="2400" dirty="0"/>
              <a:t>Jelly-like layer that some bacteria make that surrounds the cell in times of stress</a:t>
            </a:r>
          </a:p>
          <a:p>
            <a:pPr lvl="1"/>
            <a:r>
              <a:rPr lang="en-US" sz="2400" dirty="0"/>
              <a:t>Functions</a:t>
            </a:r>
          </a:p>
          <a:p>
            <a:pPr lvl="2"/>
            <a:r>
              <a:rPr lang="en-US" sz="2000" dirty="0"/>
              <a:t>Prevents drying out</a:t>
            </a:r>
          </a:p>
          <a:p>
            <a:pPr lvl="2"/>
            <a:r>
              <a:rPr lang="en-US" sz="2000" dirty="0"/>
              <a:t>Stick to surfaces</a:t>
            </a:r>
          </a:p>
          <a:p>
            <a:pPr lvl="2"/>
            <a:r>
              <a:rPr lang="en-US" sz="2000" dirty="0"/>
              <a:t>Slide on surfaces</a:t>
            </a:r>
          </a:p>
          <a:p>
            <a:pPr lvl="2"/>
            <a:r>
              <a:rPr lang="en-US" sz="2000" dirty="0"/>
              <a:t>Protection from eukaryotic immune responses</a:t>
            </a:r>
          </a:p>
          <a:p>
            <a:pPr lvl="1"/>
            <a:endParaRPr lang="en-US" sz="2400" dirty="0"/>
          </a:p>
        </p:txBody>
      </p:sp>
      <p:pic>
        <p:nvPicPr>
          <p:cNvPr id="6146" name="Picture 2" descr="Image result for bacterial caps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75" y="3631580"/>
            <a:ext cx="3527425" cy="22442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cterial capsule"/>
          <p:cNvPicPr>
            <a:picLocks noChangeAspect="1" noChangeArrowheads="1"/>
          </p:cNvPicPr>
          <p:nvPr/>
        </p:nvPicPr>
        <p:blipFill rotWithShape="1">
          <a:blip r:embed="rId3">
            <a:extLst>
              <a:ext uri="{28A0092B-C50C-407E-A947-70E740481C1C}">
                <a14:useLocalDpi xmlns:a14="http://schemas.microsoft.com/office/drawing/2010/main" val="0"/>
              </a:ext>
            </a:extLst>
          </a:blip>
          <a:srcRect l="18614" t="29778" r="43290" b="31555"/>
          <a:stretch/>
        </p:blipFill>
        <p:spPr bwMode="auto">
          <a:xfrm>
            <a:off x="4838700" y="3663950"/>
            <a:ext cx="2273300" cy="17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2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Cells</a:t>
            </a:r>
            <a:endParaRPr lang="en-US" dirty="0"/>
          </a:p>
        </p:txBody>
      </p:sp>
      <p:sp>
        <p:nvSpPr>
          <p:cNvPr id="3" name="Content Placeholder 2"/>
          <p:cNvSpPr>
            <a:spLocks noGrp="1"/>
          </p:cNvSpPr>
          <p:nvPr>
            <p:ph idx="1"/>
          </p:nvPr>
        </p:nvSpPr>
        <p:spPr/>
        <p:txBody>
          <a:bodyPr>
            <a:normAutofit/>
          </a:bodyPr>
          <a:lstStyle/>
          <a:p>
            <a:r>
              <a:rPr lang="en-US" sz="2800" dirty="0" smtClean="0"/>
              <a:t>Prokaryotes</a:t>
            </a:r>
          </a:p>
          <a:p>
            <a:pPr lvl="1"/>
            <a:r>
              <a:rPr lang="en-US" sz="2400" dirty="0" smtClean="0"/>
              <a:t>Simplest </a:t>
            </a:r>
            <a:r>
              <a:rPr lang="en-US" sz="2400" dirty="0"/>
              <a:t>cell type</a:t>
            </a:r>
          </a:p>
          <a:p>
            <a:pPr lvl="1"/>
            <a:r>
              <a:rPr lang="en-US" sz="2400" dirty="0"/>
              <a:t>No membrane bound organelles, but they do have </a:t>
            </a:r>
            <a:r>
              <a:rPr lang="en-US" sz="2400" dirty="0" err="1"/>
              <a:t>nonmembrane</a:t>
            </a:r>
            <a:r>
              <a:rPr lang="en-US" sz="2400" dirty="0"/>
              <a:t> bound organelles such as the cell membrane and the ribosome</a:t>
            </a:r>
          </a:p>
          <a:p>
            <a:endParaRPr lang="en-US" sz="2800" dirty="0"/>
          </a:p>
        </p:txBody>
      </p:sp>
    </p:spTree>
    <p:extLst>
      <p:ext uri="{BB962C8B-B14F-4D97-AF65-F5344CB8AC3E}">
        <p14:creationId xmlns:p14="http://schemas.microsoft.com/office/powerpoint/2010/main" val="1754998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p:txBody>
          <a:bodyPr>
            <a:normAutofit/>
          </a:bodyPr>
          <a:lstStyle/>
          <a:p>
            <a:r>
              <a:rPr lang="en-US" sz="3200" dirty="0"/>
              <a:t>Flagella</a:t>
            </a:r>
          </a:p>
          <a:p>
            <a:pPr lvl="1"/>
            <a:r>
              <a:rPr lang="en-US" sz="2800" dirty="0"/>
              <a:t>Long whip-like tail used for movement</a:t>
            </a:r>
          </a:p>
          <a:p>
            <a:pPr lvl="1"/>
            <a:r>
              <a:rPr lang="en-US" sz="2800" dirty="0"/>
              <a:t>Tail spins one direction to go straight very quickly, tail spins the other direction to start it tumbling and allow for direction change</a:t>
            </a:r>
          </a:p>
          <a:p>
            <a:endParaRPr lang="en-US" sz="3200" dirty="0"/>
          </a:p>
        </p:txBody>
      </p:sp>
    </p:spTree>
    <p:extLst>
      <p:ext uri="{BB962C8B-B14F-4D97-AF65-F5344CB8AC3E}">
        <p14:creationId xmlns:p14="http://schemas.microsoft.com/office/powerpoint/2010/main" val="159029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a:xfrm>
            <a:off x="1295402" y="3611032"/>
            <a:ext cx="9601196" cy="3318936"/>
          </a:xfrm>
        </p:spPr>
        <p:txBody>
          <a:bodyPr>
            <a:normAutofit/>
          </a:bodyPr>
          <a:lstStyle/>
          <a:p>
            <a:r>
              <a:rPr lang="en-US" sz="3200" dirty="0"/>
              <a:t>Pili</a:t>
            </a:r>
          </a:p>
          <a:p>
            <a:pPr lvl="1"/>
            <a:r>
              <a:rPr lang="en-US" sz="2800" dirty="0"/>
              <a:t>Short appendages that are hollow</a:t>
            </a:r>
          </a:p>
          <a:p>
            <a:pPr lvl="1"/>
            <a:r>
              <a:rPr lang="en-US" sz="2800" dirty="0"/>
              <a:t>2 functions are to stick to surfaces and transfer DNA from one organism to another (usually a copy of the plasmid)</a:t>
            </a:r>
          </a:p>
          <a:p>
            <a:endParaRPr lang="en-US" sz="3200" dirty="0"/>
          </a:p>
        </p:txBody>
      </p:sp>
      <p:sp>
        <p:nvSpPr>
          <p:cNvPr id="4" name="AutoShape 2" descr="Image result for bacterial pilus"/>
          <p:cNvSpPr>
            <a:spLocks noChangeAspect="1" noChangeArrowheads="1"/>
          </p:cNvSpPr>
          <p:nvPr/>
        </p:nvSpPr>
        <p:spPr bwMode="auto">
          <a:xfrm>
            <a:off x="155575" y="-838200"/>
            <a:ext cx="32194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Image result for bacterial p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299" y="2285999"/>
            <a:ext cx="2987675" cy="239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81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p:txBody>
          <a:bodyPr>
            <a:normAutofit/>
          </a:bodyPr>
          <a:lstStyle/>
          <a:p>
            <a:r>
              <a:rPr lang="en-US" sz="3200" dirty="0"/>
              <a:t>3 general shapes</a:t>
            </a:r>
          </a:p>
          <a:p>
            <a:pPr lvl="1"/>
            <a:r>
              <a:rPr lang="en-US" sz="2800" dirty="0"/>
              <a:t>Coccus:  round ball</a:t>
            </a:r>
          </a:p>
          <a:p>
            <a:pPr lvl="1"/>
            <a:r>
              <a:rPr lang="en-US" sz="2800" dirty="0"/>
              <a:t>Bacillus:  long rod</a:t>
            </a:r>
          </a:p>
          <a:p>
            <a:pPr lvl="1"/>
            <a:r>
              <a:rPr lang="en-US" sz="2800" dirty="0" err="1"/>
              <a:t>Spirillus</a:t>
            </a:r>
            <a:r>
              <a:rPr lang="en-US" sz="2800" dirty="0"/>
              <a:t>:  spiral shape</a:t>
            </a:r>
          </a:p>
          <a:p>
            <a:endParaRPr lang="en-US" sz="3200" dirty="0"/>
          </a:p>
        </p:txBody>
      </p:sp>
      <p:pic>
        <p:nvPicPr>
          <p:cNvPr id="8194" name="Picture 2" descr="Image result for bacterial sh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4" y="2844799"/>
            <a:ext cx="5470525" cy="262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45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prokaryotes</a:t>
            </a:r>
          </a:p>
        </p:txBody>
      </p:sp>
      <p:sp>
        <p:nvSpPr>
          <p:cNvPr id="3" name="Content Placeholder 2"/>
          <p:cNvSpPr>
            <a:spLocks noGrp="1"/>
          </p:cNvSpPr>
          <p:nvPr>
            <p:ph idx="1"/>
          </p:nvPr>
        </p:nvSpPr>
        <p:spPr/>
        <p:txBody>
          <a:bodyPr>
            <a:normAutofit/>
          </a:bodyPr>
          <a:lstStyle/>
          <a:p>
            <a:r>
              <a:rPr lang="en-US" sz="3600" dirty="0"/>
              <a:t>Movement </a:t>
            </a:r>
          </a:p>
          <a:p>
            <a:pPr lvl="1"/>
            <a:r>
              <a:rPr lang="en-US" sz="3200" dirty="0"/>
              <a:t>Bacteria move in response to chemotaxis, movement based on what chemicals are in its immediate area</a:t>
            </a:r>
          </a:p>
          <a:p>
            <a:endParaRPr lang="en-US" sz="3600" dirty="0"/>
          </a:p>
        </p:txBody>
      </p:sp>
    </p:spTree>
    <p:extLst>
      <p:ext uri="{BB962C8B-B14F-4D97-AF65-F5344CB8AC3E}">
        <p14:creationId xmlns:p14="http://schemas.microsoft.com/office/powerpoint/2010/main" val="1584542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Survival</a:t>
            </a:r>
            <a:endParaRPr lang="en-US" dirty="0"/>
          </a:p>
        </p:txBody>
      </p:sp>
      <p:sp>
        <p:nvSpPr>
          <p:cNvPr id="3" name="Content Placeholder 2"/>
          <p:cNvSpPr>
            <a:spLocks noGrp="1"/>
          </p:cNvSpPr>
          <p:nvPr>
            <p:ph idx="1"/>
          </p:nvPr>
        </p:nvSpPr>
        <p:spPr>
          <a:xfrm>
            <a:off x="901700" y="2556932"/>
            <a:ext cx="10287000" cy="3318936"/>
          </a:xfrm>
        </p:spPr>
        <p:txBody>
          <a:bodyPr>
            <a:noAutofit/>
          </a:bodyPr>
          <a:lstStyle/>
          <a:p>
            <a:r>
              <a:rPr lang="en-US" sz="3200" dirty="0"/>
              <a:t>When conditions are extremely unfavorable and the bacteria will die some can produce an endospore and go dormant within it to survive the extreme conditions.  The endospore disappears when conditions are again favorable</a:t>
            </a:r>
          </a:p>
          <a:p>
            <a:pPr lvl="1"/>
            <a:r>
              <a:rPr lang="en-US" sz="2800" dirty="0"/>
              <a:t>This is why it is important to take all your pills you get from the doctor</a:t>
            </a:r>
          </a:p>
          <a:p>
            <a:endParaRPr lang="en-US" sz="3200" dirty="0"/>
          </a:p>
        </p:txBody>
      </p:sp>
    </p:spTree>
    <p:extLst>
      <p:ext uri="{BB962C8B-B14F-4D97-AF65-F5344CB8AC3E}">
        <p14:creationId xmlns:p14="http://schemas.microsoft.com/office/powerpoint/2010/main" val="310169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sp>
        <p:nvSpPr>
          <p:cNvPr id="3" name="Content Placeholder 2"/>
          <p:cNvSpPr>
            <a:spLocks noGrp="1"/>
          </p:cNvSpPr>
          <p:nvPr>
            <p:ph idx="1"/>
          </p:nvPr>
        </p:nvSpPr>
        <p:spPr/>
        <p:txBody>
          <a:bodyPr>
            <a:normAutofit/>
          </a:bodyPr>
          <a:lstStyle/>
          <a:p>
            <a:r>
              <a:rPr lang="en-US" sz="3200" dirty="0"/>
              <a:t>Most common type is binary fission</a:t>
            </a:r>
          </a:p>
          <a:p>
            <a:pPr lvl="1"/>
            <a:r>
              <a:rPr lang="en-US" sz="2800" dirty="0"/>
              <a:t>Type of asexual reproduction</a:t>
            </a:r>
          </a:p>
          <a:p>
            <a:pPr lvl="1"/>
            <a:r>
              <a:rPr lang="en-US" sz="2800" dirty="0"/>
              <a:t>DNA copies itself, both loops of DNA attach to opposite sides of the cell on the membrane and the cell pinches in half</a:t>
            </a:r>
          </a:p>
          <a:p>
            <a:pPr lvl="1"/>
            <a:r>
              <a:rPr lang="en-US" sz="2800" dirty="0"/>
              <a:t>Produces clones</a:t>
            </a:r>
          </a:p>
          <a:p>
            <a:endParaRPr lang="en-US" sz="3200" dirty="0"/>
          </a:p>
        </p:txBody>
      </p:sp>
    </p:spTree>
    <p:extLst>
      <p:ext uri="{BB962C8B-B14F-4D97-AF65-F5344CB8AC3E}">
        <p14:creationId xmlns:p14="http://schemas.microsoft.com/office/powerpoint/2010/main" val="765041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Sexual reproduction</a:t>
            </a:r>
          </a:p>
          <a:p>
            <a:pPr lvl="1"/>
            <a:r>
              <a:rPr lang="en-US" sz="2400" dirty="0"/>
              <a:t>Conjugation:  use of pili to transfer copied plasmids from one bacteria to another.  Can </a:t>
            </a:r>
            <a:r>
              <a:rPr lang="en-US" sz="2400" dirty="0" smtClean="0"/>
              <a:t>be </a:t>
            </a:r>
            <a:r>
              <a:rPr lang="en-US" sz="2400" dirty="0"/>
              <a:t>between different species </a:t>
            </a:r>
          </a:p>
          <a:p>
            <a:pPr lvl="1"/>
            <a:r>
              <a:rPr lang="en-US" sz="2400" dirty="0"/>
              <a:t>Transformation:  bacteria picking up floating pieces of DNA from their environment that dead bacteria have released</a:t>
            </a:r>
          </a:p>
          <a:p>
            <a:pPr lvl="1"/>
            <a:r>
              <a:rPr lang="en-US" sz="2400" dirty="0"/>
              <a:t>Transduction:  movement of bacterial DNA from one organism to another through the use of viruses</a:t>
            </a:r>
          </a:p>
          <a:p>
            <a:endParaRPr lang="en-US" sz="2800" dirty="0"/>
          </a:p>
        </p:txBody>
      </p:sp>
    </p:spTree>
    <p:extLst>
      <p:ext uri="{BB962C8B-B14F-4D97-AF65-F5344CB8AC3E}">
        <p14:creationId xmlns:p14="http://schemas.microsoft.com/office/powerpoint/2010/main" val="2119249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Eukaryotes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5022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a:t>
            </a:r>
            <a:endParaRPr lang="en-US" dirty="0"/>
          </a:p>
        </p:txBody>
      </p:sp>
      <p:sp>
        <p:nvSpPr>
          <p:cNvPr id="3" name="Content Placeholder 2"/>
          <p:cNvSpPr>
            <a:spLocks noGrp="1"/>
          </p:cNvSpPr>
          <p:nvPr>
            <p:ph idx="1"/>
          </p:nvPr>
        </p:nvSpPr>
        <p:spPr/>
        <p:txBody>
          <a:bodyPr>
            <a:normAutofit/>
          </a:bodyPr>
          <a:lstStyle/>
          <a:p>
            <a:r>
              <a:rPr lang="en-US" sz="3600" dirty="0"/>
              <a:t>Generally larger than prokaryotes</a:t>
            </a:r>
          </a:p>
          <a:p>
            <a:r>
              <a:rPr lang="en-US" sz="3600" dirty="0"/>
              <a:t>Contain membrane bound organelles including the nucleus, rough and smooth ER, </a:t>
            </a:r>
            <a:r>
              <a:rPr lang="en-US" sz="3600" dirty="0" err="1"/>
              <a:t>golgi</a:t>
            </a:r>
            <a:r>
              <a:rPr lang="en-US" sz="3600" dirty="0"/>
              <a:t> body, mitochondria, and chloroplasts</a:t>
            </a:r>
          </a:p>
          <a:p>
            <a:endParaRPr lang="en-US" sz="3600" dirty="0"/>
          </a:p>
        </p:txBody>
      </p:sp>
    </p:spTree>
    <p:extLst>
      <p:ext uri="{BB962C8B-B14F-4D97-AF65-F5344CB8AC3E}">
        <p14:creationId xmlns:p14="http://schemas.microsoft.com/office/powerpoint/2010/main" val="3577855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a:t>
            </a:r>
            <a:endParaRPr lang="en-US" dirty="0"/>
          </a:p>
        </p:txBody>
      </p:sp>
      <p:sp>
        <p:nvSpPr>
          <p:cNvPr id="3" name="Content Placeholder 2"/>
          <p:cNvSpPr>
            <a:spLocks noGrp="1"/>
          </p:cNvSpPr>
          <p:nvPr>
            <p:ph idx="1"/>
          </p:nvPr>
        </p:nvSpPr>
        <p:spPr>
          <a:xfrm>
            <a:off x="884903" y="2556932"/>
            <a:ext cx="10011694" cy="3318936"/>
          </a:xfrm>
        </p:spPr>
        <p:txBody>
          <a:bodyPr>
            <a:noAutofit/>
          </a:bodyPr>
          <a:lstStyle/>
          <a:p>
            <a:r>
              <a:rPr lang="en-US" sz="3200" dirty="0"/>
              <a:t>Eukaryotic cells have the ability to consume other (smaller) cells through one of 2 processes</a:t>
            </a:r>
          </a:p>
          <a:p>
            <a:pPr lvl="1"/>
            <a:r>
              <a:rPr lang="en-US" sz="2800" dirty="0"/>
              <a:t>Phagocytosis: process of ingesting a bacteria or smaller eukaryotic cell and dissolving it in a lysosome for cellular nutrition, this is one way in which white blood cells kill bacteria</a:t>
            </a:r>
          </a:p>
          <a:p>
            <a:pPr lvl="1"/>
            <a:r>
              <a:rPr lang="en-US" sz="2800" dirty="0"/>
              <a:t>Pinocytosis:  ingestion of liquids and small ions into the cell by pinching in a small piece of the cell membrane</a:t>
            </a:r>
          </a:p>
          <a:p>
            <a:endParaRPr lang="en-US" sz="3200" dirty="0"/>
          </a:p>
        </p:txBody>
      </p:sp>
    </p:spTree>
    <p:extLst>
      <p:ext uri="{BB962C8B-B14F-4D97-AF65-F5344CB8AC3E}">
        <p14:creationId xmlns:p14="http://schemas.microsoft.com/office/powerpoint/2010/main" val="420514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Cells</a:t>
            </a:r>
          </a:p>
        </p:txBody>
      </p:sp>
      <p:sp>
        <p:nvSpPr>
          <p:cNvPr id="3" name="Content Placeholder 2"/>
          <p:cNvSpPr>
            <a:spLocks noGrp="1"/>
          </p:cNvSpPr>
          <p:nvPr>
            <p:ph idx="1"/>
          </p:nvPr>
        </p:nvSpPr>
        <p:spPr>
          <a:xfrm>
            <a:off x="1066801" y="2391832"/>
            <a:ext cx="9601196" cy="3318936"/>
          </a:xfrm>
        </p:spPr>
        <p:txBody>
          <a:bodyPr>
            <a:normAutofit/>
          </a:bodyPr>
          <a:lstStyle/>
          <a:p>
            <a:r>
              <a:rPr lang="en-US" sz="3200" dirty="0" smtClean="0"/>
              <a:t>Prokaryotes</a:t>
            </a:r>
          </a:p>
          <a:p>
            <a:pPr lvl="1"/>
            <a:r>
              <a:rPr lang="en-US" sz="2800" dirty="0"/>
              <a:t>DNA is circular and free floating in the cell.  The area where the DNA spends the most time in the cell is called the </a:t>
            </a:r>
            <a:r>
              <a:rPr lang="en-US" sz="2800" dirty="0" err="1"/>
              <a:t>nucleioid</a:t>
            </a:r>
            <a:r>
              <a:rPr lang="en-US" sz="2800" dirty="0"/>
              <a:t> region since prokaryotes don’t have a </a:t>
            </a:r>
            <a:r>
              <a:rPr lang="en-US" sz="2800" dirty="0" smtClean="0"/>
              <a:t>nucleus</a:t>
            </a:r>
          </a:p>
          <a:p>
            <a:pPr lvl="1"/>
            <a:r>
              <a:rPr lang="en-US" sz="2800" dirty="0" smtClean="0"/>
              <a:t>Only example if bacteria</a:t>
            </a:r>
            <a:endParaRPr lang="en-US" sz="2800" dirty="0"/>
          </a:p>
          <a:p>
            <a:pPr lvl="1"/>
            <a:endParaRPr lang="en-US" sz="2800" dirty="0"/>
          </a:p>
        </p:txBody>
      </p:sp>
      <p:pic>
        <p:nvPicPr>
          <p:cNvPr id="2050" name="Picture 2" descr="Image result for prokaryote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4475162"/>
            <a:ext cx="47625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8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smtClean="0"/>
              <a:t>Phagocytosis</a:t>
            </a:r>
            <a:endParaRPr lang="en-US" dirty="0"/>
          </a:p>
        </p:txBody>
      </p:sp>
      <p:sp>
        <p:nvSpPr>
          <p:cNvPr id="7" name="Text Placeholder 6"/>
          <p:cNvSpPr>
            <a:spLocks noGrp="1"/>
          </p:cNvSpPr>
          <p:nvPr>
            <p:ph type="body" sz="quarter" idx="3"/>
          </p:nvPr>
        </p:nvSpPr>
        <p:spPr/>
        <p:txBody>
          <a:bodyPr/>
          <a:lstStyle/>
          <a:p>
            <a:r>
              <a:rPr lang="en-US" dirty="0" smtClean="0"/>
              <a:t>Pinocytosis</a:t>
            </a:r>
            <a:endParaRPr lang="en-US" dirty="0"/>
          </a:p>
        </p:txBody>
      </p:sp>
      <p:pic>
        <p:nvPicPr>
          <p:cNvPr id="1026" name="Picture 2" descr="Image result for phagocyto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95400" y="3243263"/>
            <a:ext cx="4231615" cy="2973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nocytosis"/>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t="13330"/>
          <a:stretch/>
        </p:blipFill>
        <p:spPr bwMode="auto">
          <a:xfrm>
            <a:off x="6654800" y="3234795"/>
            <a:ext cx="3555999" cy="339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52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a:t>
            </a:r>
            <a:endParaRPr lang="en-US" dirty="0"/>
          </a:p>
        </p:txBody>
      </p:sp>
      <p:sp>
        <p:nvSpPr>
          <p:cNvPr id="3" name="Content Placeholder 2"/>
          <p:cNvSpPr>
            <a:spLocks noGrp="1"/>
          </p:cNvSpPr>
          <p:nvPr>
            <p:ph idx="1"/>
          </p:nvPr>
        </p:nvSpPr>
        <p:spPr/>
        <p:txBody>
          <a:bodyPr>
            <a:normAutofit/>
          </a:bodyPr>
          <a:lstStyle/>
          <a:p>
            <a:r>
              <a:rPr lang="en-US" sz="3200" dirty="0"/>
              <a:t>When environmental conditions are tough they can form a protective cyst in which the bacteria grow and reproduce while waiting for better environmental conditions.</a:t>
            </a:r>
          </a:p>
          <a:p>
            <a:r>
              <a:rPr lang="en-US" sz="3200" dirty="0"/>
              <a:t>Some single celled eukaryotes can form poison darts called </a:t>
            </a:r>
            <a:r>
              <a:rPr lang="en-US" sz="3200" dirty="0" err="1"/>
              <a:t>trichocysts</a:t>
            </a:r>
            <a:r>
              <a:rPr lang="en-US" sz="3200" dirty="0"/>
              <a:t> or </a:t>
            </a:r>
            <a:r>
              <a:rPr lang="en-US" sz="3200" dirty="0" err="1"/>
              <a:t>toxicysts</a:t>
            </a:r>
            <a:r>
              <a:rPr lang="en-US" sz="3200" dirty="0"/>
              <a:t> to disable their prey</a:t>
            </a:r>
          </a:p>
          <a:p>
            <a:endParaRPr lang="en-US" sz="3200" dirty="0"/>
          </a:p>
        </p:txBody>
      </p:sp>
    </p:spTree>
    <p:extLst>
      <p:ext uri="{BB962C8B-B14F-4D97-AF65-F5344CB8AC3E}">
        <p14:creationId xmlns:p14="http://schemas.microsoft.com/office/powerpoint/2010/main" val="367861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a:t>
            </a:r>
            <a:endParaRPr lang="en-US" dirty="0"/>
          </a:p>
        </p:txBody>
      </p:sp>
      <p:pic>
        <p:nvPicPr>
          <p:cNvPr id="2050" name="Picture 2" descr="Image result for eukaryotic cys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49406" y="2557463"/>
            <a:ext cx="469318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42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2800" dirty="0"/>
              <a:t>Nucleus:  </a:t>
            </a:r>
          </a:p>
          <a:p>
            <a:pPr lvl="1"/>
            <a:r>
              <a:rPr lang="en-US" sz="2400" dirty="0"/>
              <a:t>Has a nuclear membrane that separates the chromosomes inside from the cell environment outside the nucleus</a:t>
            </a:r>
          </a:p>
          <a:p>
            <a:pPr lvl="1"/>
            <a:r>
              <a:rPr lang="en-US" sz="2400" dirty="0"/>
              <a:t>Control center which controls the production of mRNA, </a:t>
            </a:r>
            <a:r>
              <a:rPr lang="en-US" sz="2400" dirty="0" err="1"/>
              <a:t>rRNA</a:t>
            </a:r>
            <a:r>
              <a:rPr lang="en-US" sz="2400" dirty="0"/>
              <a:t>, </a:t>
            </a:r>
            <a:r>
              <a:rPr lang="en-US" sz="2400" dirty="0" err="1"/>
              <a:t>tRNA</a:t>
            </a:r>
            <a:r>
              <a:rPr lang="en-US" sz="2400" dirty="0"/>
              <a:t>, and protein synthesis</a:t>
            </a:r>
          </a:p>
          <a:p>
            <a:endParaRPr lang="en-US" sz="2800" dirty="0"/>
          </a:p>
        </p:txBody>
      </p:sp>
      <p:pic>
        <p:nvPicPr>
          <p:cNvPr id="3074" name="Picture 2" descr="Image result for nucle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2599" y="15853"/>
            <a:ext cx="3959225" cy="32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28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Nucleolus</a:t>
            </a:r>
          </a:p>
          <a:p>
            <a:pPr lvl="1"/>
            <a:r>
              <a:rPr lang="en-US" sz="2800" dirty="0"/>
              <a:t>Very dense area of the DNA in the nucleus which has the DNA necessary to create ribosomes.  </a:t>
            </a:r>
          </a:p>
          <a:p>
            <a:endParaRPr lang="en-US" sz="3200" dirty="0"/>
          </a:p>
        </p:txBody>
      </p:sp>
      <p:pic>
        <p:nvPicPr>
          <p:cNvPr id="4098" name="Picture 2" descr="Image result for nucleu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97" t="23556" r="31925" b="41111"/>
          <a:stretch/>
        </p:blipFill>
        <p:spPr bwMode="auto">
          <a:xfrm>
            <a:off x="7221401" y="3856567"/>
            <a:ext cx="4335599" cy="229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78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a:xfrm>
            <a:off x="850900" y="2442632"/>
            <a:ext cx="10261600" cy="3318936"/>
          </a:xfrm>
        </p:spPr>
        <p:txBody>
          <a:bodyPr>
            <a:noAutofit/>
          </a:bodyPr>
          <a:lstStyle/>
          <a:p>
            <a:r>
              <a:rPr lang="en-US" sz="2800" dirty="0"/>
              <a:t>Mitochondria</a:t>
            </a:r>
          </a:p>
          <a:p>
            <a:pPr lvl="1"/>
            <a:r>
              <a:rPr lang="en-US" sz="2400" dirty="0"/>
              <a:t>Responsible for producing ATP, the energy molecule cells use</a:t>
            </a:r>
          </a:p>
          <a:p>
            <a:pPr lvl="1"/>
            <a:r>
              <a:rPr lang="en-US" sz="2400" dirty="0"/>
              <a:t>Typically there will be several mitochondria in a cell.  The more use a cell gets (</a:t>
            </a:r>
            <a:r>
              <a:rPr lang="en-US" sz="2400" dirty="0" err="1"/>
              <a:t>ie</a:t>
            </a:r>
            <a:r>
              <a:rPr lang="en-US" sz="2400" dirty="0"/>
              <a:t>. Nerve cell or muscle cell) the more mitochondria it will get.  This is part of cell specialization.  </a:t>
            </a:r>
          </a:p>
          <a:p>
            <a:pPr lvl="1"/>
            <a:r>
              <a:rPr lang="en-US" sz="2400" dirty="0"/>
              <a:t>Inside membrane is very folded to increase the surface area.  More surface area </a:t>
            </a:r>
            <a:r>
              <a:rPr lang="en-US" sz="2400" dirty="0" smtClean="0"/>
              <a:t>means </a:t>
            </a:r>
            <a:r>
              <a:rPr lang="en-US" sz="2400" dirty="0"/>
              <a:t>more ATP will be produced</a:t>
            </a:r>
          </a:p>
          <a:p>
            <a:pPr lvl="1"/>
            <a:r>
              <a:rPr lang="en-US" sz="2400" dirty="0"/>
              <a:t>Have their own DNA</a:t>
            </a:r>
          </a:p>
          <a:p>
            <a:endParaRPr lang="en-US" sz="2800" dirty="0"/>
          </a:p>
        </p:txBody>
      </p:sp>
    </p:spTree>
    <p:extLst>
      <p:ext uri="{BB962C8B-B14F-4D97-AF65-F5344CB8AC3E}">
        <p14:creationId xmlns:p14="http://schemas.microsoft.com/office/powerpoint/2010/main" val="1625832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 and label this picture of the mitochondria</a:t>
            </a:r>
            <a:endParaRPr lang="en-US" dirty="0"/>
          </a:p>
        </p:txBody>
      </p:sp>
      <p:pic>
        <p:nvPicPr>
          <p:cNvPr id="5122" name="Picture 2" descr="Image result for mitochond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730499"/>
            <a:ext cx="9601196" cy="382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88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a:xfrm>
            <a:off x="666750" y="2285999"/>
            <a:ext cx="10858500" cy="3318936"/>
          </a:xfrm>
        </p:spPr>
        <p:txBody>
          <a:bodyPr>
            <a:noAutofit/>
          </a:bodyPr>
          <a:lstStyle/>
          <a:p>
            <a:r>
              <a:rPr lang="en-US" sz="3200" dirty="0"/>
              <a:t>Plastids</a:t>
            </a:r>
          </a:p>
          <a:p>
            <a:pPr lvl="1"/>
            <a:r>
              <a:rPr lang="en-US" sz="2800" dirty="0"/>
              <a:t>Have their own DNA</a:t>
            </a:r>
          </a:p>
          <a:p>
            <a:pPr lvl="1"/>
            <a:r>
              <a:rPr lang="en-US" sz="2800" dirty="0" err="1"/>
              <a:t>Amyloplasts</a:t>
            </a:r>
            <a:r>
              <a:rPr lang="en-US" sz="2800" dirty="0"/>
              <a:t>:  white in color and store starch in the roots</a:t>
            </a:r>
          </a:p>
          <a:p>
            <a:pPr lvl="1"/>
            <a:r>
              <a:rPr lang="en-US" sz="2800" dirty="0" err="1"/>
              <a:t>Chromoplasts</a:t>
            </a:r>
            <a:r>
              <a:rPr lang="en-US" sz="2800" dirty="0"/>
              <a:t>:  many colors and contain accessory pigments (</a:t>
            </a:r>
            <a:r>
              <a:rPr lang="en-US" sz="2800" dirty="0" err="1"/>
              <a:t>ie</a:t>
            </a:r>
            <a:r>
              <a:rPr lang="en-US" sz="2800" dirty="0"/>
              <a:t>. Carotenoids which are orange) to aid photosynthesis</a:t>
            </a:r>
          </a:p>
          <a:p>
            <a:pPr lvl="1"/>
            <a:r>
              <a:rPr lang="en-US" sz="2800" dirty="0"/>
              <a:t>Chloroplasts:  green in color from the pigment chlorophyll, found in the green parts of the plant.  Most important organelle for photosynthesis</a:t>
            </a:r>
          </a:p>
          <a:p>
            <a:endParaRPr lang="en-US" sz="3200" dirty="0"/>
          </a:p>
        </p:txBody>
      </p:sp>
    </p:spTree>
    <p:extLst>
      <p:ext uri="{BB962C8B-B14F-4D97-AF65-F5344CB8AC3E}">
        <p14:creationId xmlns:p14="http://schemas.microsoft.com/office/powerpoint/2010/main" val="20982963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Plastids</a:t>
            </a:r>
            <a:endParaRPr lang="en-US" dirty="0"/>
          </a:p>
        </p:txBody>
      </p:sp>
      <p:pic>
        <p:nvPicPr>
          <p:cNvPr id="6146" name="Picture 2" descr="Image result for plastid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96" b="38483"/>
          <a:stretch/>
        </p:blipFill>
        <p:spPr bwMode="auto">
          <a:xfrm>
            <a:off x="2273196" y="2688358"/>
            <a:ext cx="8001104" cy="296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00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Autofit/>
          </a:bodyPr>
          <a:lstStyle/>
          <a:p>
            <a:r>
              <a:rPr lang="en-US" sz="3200" dirty="0"/>
              <a:t>Ribosomes</a:t>
            </a:r>
          </a:p>
          <a:p>
            <a:pPr lvl="1"/>
            <a:r>
              <a:rPr lang="en-US" sz="2800" dirty="0"/>
              <a:t>Job is to synthesize proteins</a:t>
            </a:r>
          </a:p>
          <a:p>
            <a:pPr lvl="1"/>
            <a:r>
              <a:rPr lang="en-US" sz="2800" dirty="0" smtClean="0"/>
              <a:t>Non-membrane </a:t>
            </a:r>
            <a:r>
              <a:rPr lang="en-US" sz="2800" dirty="0"/>
              <a:t>organelles also found in prokaryotes</a:t>
            </a:r>
          </a:p>
          <a:p>
            <a:pPr lvl="1"/>
            <a:r>
              <a:rPr lang="en-US" sz="2800" dirty="0"/>
              <a:t>Eukaryote ribosomes are larger than prokaryote ones</a:t>
            </a:r>
          </a:p>
          <a:p>
            <a:pPr lvl="1"/>
            <a:r>
              <a:rPr lang="en-US" sz="2800" dirty="0"/>
              <a:t>Can be either bound to the rough endoplasmic reticulum or free floating</a:t>
            </a:r>
          </a:p>
          <a:p>
            <a:endParaRPr lang="en-US" sz="3200" dirty="0"/>
          </a:p>
        </p:txBody>
      </p:sp>
      <p:pic>
        <p:nvPicPr>
          <p:cNvPr id="7170" name="Picture 2" descr="Image result for ribosomes"/>
          <p:cNvPicPr>
            <a:picLocks noChangeAspect="1" noChangeArrowheads="1"/>
          </p:cNvPicPr>
          <p:nvPr/>
        </p:nvPicPr>
        <p:blipFill rotWithShape="1">
          <a:blip r:embed="rId2">
            <a:extLst>
              <a:ext uri="{28A0092B-C50C-407E-A947-70E740481C1C}">
                <a14:useLocalDpi xmlns:a14="http://schemas.microsoft.com/office/drawing/2010/main" val="0"/>
              </a:ext>
            </a:extLst>
          </a:blip>
          <a:srcRect r="49909"/>
          <a:stretch/>
        </p:blipFill>
        <p:spPr bwMode="auto">
          <a:xfrm>
            <a:off x="8625003" y="355599"/>
            <a:ext cx="2754197"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3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Cells</a:t>
            </a:r>
          </a:p>
        </p:txBody>
      </p:sp>
      <p:sp>
        <p:nvSpPr>
          <p:cNvPr id="3" name="Content Placeholder 2"/>
          <p:cNvSpPr>
            <a:spLocks noGrp="1"/>
          </p:cNvSpPr>
          <p:nvPr>
            <p:ph idx="1"/>
          </p:nvPr>
        </p:nvSpPr>
        <p:spPr/>
        <p:txBody>
          <a:bodyPr>
            <a:normAutofit/>
          </a:bodyPr>
          <a:lstStyle/>
          <a:p>
            <a:r>
              <a:rPr lang="en-US" sz="3200" dirty="0" smtClean="0"/>
              <a:t>Prokaryotes</a:t>
            </a:r>
          </a:p>
          <a:p>
            <a:pPr lvl="1"/>
            <a:r>
              <a:rPr lang="en-US" sz="2800" dirty="0"/>
              <a:t>The prokaryotes are split into 2 kingdoms</a:t>
            </a:r>
          </a:p>
          <a:p>
            <a:pPr lvl="2"/>
            <a:r>
              <a:rPr lang="en-US" sz="2400" dirty="0" err="1"/>
              <a:t>Archaebacteria</a:t>
            </a:r>
            <a:r>
              <a:rPr lang="en-US" sz="2400" dirty="0"/>
              <a:t>:  the oldest species of life on earth, live in extreme earth conditions; high temperature, high chemical levels, high salinity</a:t>
            </a:r>
          </a:p>
          <a:p>
            <a:pPr lvl="2"/>
            <a:r>
              <a:rPr lang="en-US" sz="2400" dirty="0"/>
              <a:t>Eubacteria:  most common, live in most places of the earth. Type that most living organisms come in contact with on a frequent basis</a:t>
            </a:r>
          </a:p>
          <a:p>
            <a:pPr lvl="1"/>
            <a:endParaRPr lang="en-US" sz="2800" dirty="0"/>
          </a:p>
        </p:txBody>
      </p:sp>
    </p:spTree>
    <p:extLst>
      <p:ext uri="{BB962C8B-B14F-4D97-AF65-F5344CB8AC3E}">
        <p14:creationId xmlns:p14="http://schemas.microsoft.com/office/powerpoint/2010/main" val="276211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Endoplasmic Reticulum</a:t>
            </a:r>
          </a:p>
          <a:p>
            <a:pPr lvl="1"/>
            <a:r>
              <a:rPr lang="en-US" sz="2800" dirty="0"/>
              <a:t>Network of interconnected sacks, tubes, and channels</a:t>
            </a:r>
          </a:p>
          <a:p>
            <a:pPr lvl="1"/>
            <a:r>
              <a:rPr lang="en-US" sz="2800" dirty="0"/>
              <a:t>Rough Endoplasmic Reticulum (RER):  has ribosomes attached and assist in the production of proteins, transporting, and the production of phospholipids</a:t>
            </a:r>
          </a:p>
          <a:p>
            <a:endParaRPr lang="en-US" sz="3200" dirty="0"/>
          </a:p>
        </p:txBody>
      </p:sp>
      <p:pic>
        <p:nvPicPr>
          <p:cNvPr id="8194" name="Picture 2" descr="Image result for rough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982132"/>
            <a:ext cx="3200397" cy="234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24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2800" dirty="0"/>
              <a:t>Smooth Endoplasmic Reticulum:  no ribosomes attached and are responsible for toxin (such as alcohol) breakdown and the production of lipid polymers</a:t>
            </a:r>
          </a:p>
          <a:p>
            <a:pPr lvl="1"/>
            <a:r>
              <a:rPr lang="en-US" sz="2400" dirty="0"/>
              <a:t>Increased drug and alcohol use will increase the amount of SER in cells, thereby increasing the tolerance to the drug</a:t>
            </a:r>
          </a:p>
          <a:p>
            <a:endParaRPr lang="en-US" sz="2800" dirty="0"/>
          </a:p>
        </p:txBody>
      </p:sp>
      <p:pic>
        <p:nvPicPr>
          <p:cNvPr id="9218" name="Picture 2" descr="Image result for smooth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030" y="4368799"/>
            <a:ext cx="3318935" cy="248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63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898" y="842432"/>
            <a:ext cx="9601196" cy="1303867"/>
          </a:xfrm>
        </p:spPr>
        <p:txBody>
          <a:bodyPr/>
          <a:lstStyle/>
          <a:p>
            <a:r>
              <a:rPr lang="en-US" dirty="0" smtClean="0"/>
              <a:t>Organelles</a:t>
            </a:r>
            <a:endParaRPr lang="en-US" dirty="0"/>
          </a:p>
        </p:txBody>
      </p:sp>
      <p:sp>
        <p:nvSpPr>
          <p:cNvPr id="3" name="Content Placeholder 2"/>
          <p:cNvSpPr>
            <a:spLocks noGrp="1"/>
          </p:cNvSpPr>
          <p:nvPr>
            <p:ph idx="1"/>
          </p:nvPr>
        </p:nvSpPr>
        <p:spPr>
          <a:xfrm>
            <a:off x="901700" y="2556932"/>
            <a:ext cx="10350500" cy="3318936"/>
          </a:xfrm>
        </p:spPr>
        <p:txBody>
          <a:bodyPr>
            <a:noAutofit/>
          </a:bodyPr>
          <a:lstStyle/>
          <a:p>
            <a:r>
              <a:rPr lang="en-US" sz="3200" dirty="0"/>
              <a:t>Golgi Complex</a:t>
            </a:r>
          </a:p>
          <a:p>
            <a:pPr lvl="1"/>
            <a:r>
              <a:rPr lang="en-US" sz="2800" dirty="0"/>
              <a:t>Flattened membrane sacs stacked together near the cell membrane</a:t>
            </a:r>
          </a:p>
          <a:p>
            <a:pPr lvl="1"/>
            <a:r>
              <a:rPr lang="en-US" sz="2800" dirty="0"/>
              <a:t>Finishes packaging lipids, carbohydrates, and proteins for transport outside of the cell</a:t>
            </a:r>
          </a:p>
          <a:p>
            <a:pPr lvl="1"/>
            <a:r>
              <a:rPr lang="en-US" sz="2800" dirty="0"/>
              <a:t>Transports materials into vesicles for transport</a:t>
            </a:r>
          </a:p>
          <a:p>
            <a:pPr lvl="1"/>
            <a:r>
              <a:rPr lang="en-US" sz="2800" dirty="0"/>
              <a:t>Produce lysosomes</a:t>
            </a:r>
          </a:p>
          <a:p>
            <a:endParaRPr lang="en-US" sz="3200" dirty="0"/>
          </a:p>
        </p:txBody>
      </p:sp>
      <p:pic>
        <p:nvPicPr>
          <p:cNvPr id="10242" name="Picture 2" descr="Image result for golgi comple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200" y="473003"/>
            <a:ext cx="3603623" cy="270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19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698" y="878416"/>
            <a:ext cx="9601196" cy="1303867"/>
          </a:xfrm>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Lysosomes</a:t>
            </a:r>
          </a:p>
          <a:p>
            <a:pPr lvl="1"/>
            <a:r>
              <a:rPr lang="en-US" sz="2800" dirty="0"/>
              <a:t>Use highly reactive enzymes to break down organic molecules in food as well as old organelles that don’t work anymore</a:t>
            </a:r>
          </a:p>
          <a:p>
            <a:pPr lvl="1"/>
            <a:r>
              <a:rPr lang="en-US" sz="2800" dirty="0"/>
              <a:t>They can break apart, releasing their enzymes.  When this happens the cell will die</a:t>
            </a:r>
          </a:p>
          <a:p>
            <a:endParaRPr lang="en-US" sz="3200" dirty="0"/>
          </a:p>
        </p:txBody>
      </p:sp>
      <p:pic>
        <p:nvPicPr>
          <p:cNvPr id="11266" name="Picture 2" descr="Image result for lysosomes"/>
          <p:cNvPicPr>
            <a:picLocks noChangeAspect="1" noChangeArrowheads="1"/>
          </p:cNvPicPr>
          <p:nvPr/>
        </p:nvPicPr>
        <p:blipFill rotWithShape="1">
          <a:blip r:embed="rId2">
            <a:extLst>
              <a:ext uri="{28A0092B-C50C-407E-A947-70E740481C1C}">
                <a14:useLocalDpi xmlns:a14="http://schemas.microsoft.com/office/drawing/2010/main" val="0"/>
              </a:ext>
            </a:extLst>
          </a:blip>
          <a:srcRect l="6805" t="9228" r="4861" b="10525"/>
          <a:stretch/>
        </p:blipFill>
        <p:spPr bwMode="auto">
          <a:xfrm>
            <a:off x="6993792" y="190500"/>
            <a:ext cx="4436208" cy="30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61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8" y="804332"/>
            <a:ext cx="9601196" cy="1303867"/>
          </a:xfrm>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Peroxisomes</a:t>
            </a:r>
          </a:p>
          <a:p>
            <a:pPr lvl="1"/>
            <a:r>
              <a:rPr lang="en-US" sz="2800" dirty="0"/>
              <a:t>Responsible for forming hydrogen peroxide in a cell as well as storing the catalase a cell </a:t>
            </a:r>
            <a:r>
              <a:rPr lang="en-US" sz="2800" dirty="0" smtClean="0"/>
              <a:t>will </a:t>
            </a:r>
            <a:r>
              <a:rPr lang="en-US" sz="2800" dirty="0"/>
              <a:t>use </a:t>
            </a:r>
          </a:p>
          <a:p>
            <a:pPr lvl="1"/>
            <a:r>
              <a:rPr lang="en-US" sz="2800" dirty="0"/>
              <a:t>Will break down long fatty acid chains and large proteins</a:t>
            </a:r>
          </a:p>
          <a:p>
            <a:endParaRPr lang="en-US" sz="3200" dirty="0"/>
          </a:p>
        </p:txBody>
      </p:sp>
      <p:pic>
        <p:nvPicPr>
          <p:cNvPr id="12290" name="Picture 2" descr="Image result for peroxisomes"/>
          <p:cNvPicPr>
            <a:picLocks noChangeAspect="1" noChangeArrowheads="1"/>
          </p:cNvPicPr>
          <p:nvPr/>
        </p:nvPicPr>
        <p:blipFill rotWithShape="1">
          <a:blip r:embed="rId2">
            <a:extLst>
              <a:ext uri="{28A0092B-C50C-407E-A947-70E740481C1C}">
                <a14:useLocalDpi xmlns:a14="http://schemas.microsoft.com/office/drawing/2010/main" val="0"/>
              </a:ext>
            </a:extLst>
          </a:blip>
          <a:srcRect t="9491" b="9768"/>
          <a:stretch/>
        </p:blipFill>
        <p:spPr bwMode="auto">
          <a:xfrm>
            <a:off x="6683375" y="266701"/>
            <a:ext cx="45720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227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Vacuole</a:t>
            </a:r>
          </a:p>
          <a:p>
            <a:pPr lvl="1"/>
            <a:r>
              <a:rPr lang="en-US" sz="2800" dirty="0"/>
              <a:t>Store water, food, waste, pigments for an organism.  Different organisms and different cells in the organism will store different chemicals in their vacuoles</a:t>
            </a:r>
          </a:p>
          <a:p>
            <a:endParaRPr lang="en-US" sz="3200" dirty="0"/>
          </a:p>
        </p:txBody>
      </p:sp>
      <p:pic>
        <p:nvPicPr>
          <p:cNvPr id="13314" name="Picture 2" descr="Image result for vacu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075" y="4216400"/>
            <a:ext cx="2930525" cy="253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336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Cell membrane</a:t>
            </a:r>
          </a:p>
          <a:p>
            <a:pPr lvl="1"/>
            <a:r>
              <a:rPr lang="en-US" sz="2800" dirty="0"/>
              <a:t>Double layer of phospholipids which controls what enters and leaves the cell</a:t>
            </a:r>
          </a:p>
          <a:p>
            <a:endParaRPr lang="en-US" sz="3200" dirty="0"/>
          </a:p>
        </p:txBody>
      </p:sp>
      <p:pic>
        <p:nvPicPr>
          <p:cNvPr id="14338" name="Picture 2" descr="Image result for cell membr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599" y="3683000"/>
            <a:ext cx="4924425"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388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Cytoskeleton</a:t>
            </a:r>
          </a:p>
          <a:p>
            <a:pPr lvl="1"/>
            <a:r>
              <a:rPr lang="en-US" sz="2800" dirty="0"/>
              <a:t>Supports and protects the cell (the protection is really poor but it is there)</a:t>
            </a:r>
          </a:p>
          <a:p>
            <a:endParaRPr lang="en-US" sz="3200" dirty="0"/>
          </a:p>
        </p:txBody>
      </p:sp>
    </p:spTree>
    <p:extLst>
      <p:ext uri="{BB962C8B-B14F-4D97-AF65-F5344CB8AC3E}">
        <p14:creationId xmlns:p14="http://schemas.microsoft.com/office/powerpoint/2010/main" val="247103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Centrioles</a:t>
            </a:r>
          </a:p>
          <a:p>
            <a:pPr lvl="1"/>
            <a:r>
              <a:rPr lang="en-US" sz="2800" dirty="0"/>
              <a:t>Used in animal cells during cell division</a:t>
            </a:r>
          </a:p>
          <a:p>
            <a:endParaRPr lang="en-US" sz="3200" dirty="0"/>
          </a:p>
        </p:txBody>
      </p:sp>
      <p:pic>
        <p:nvPicPr>
          <p:cNvPr id="17410" name="Picture 2" descr="Image result for centrio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273" y="2391832"/>
            <a:ext cx="5296952" cy="430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65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Cell Wall</a:t>
            </a:r>
          </a:p>
          <a:p>
            <a:pPr lvl="1"/>
            <a:r>
              <a:rPr lang="en-US" sz="2800" dirty="0"/>
              <a:t>Supports and protects the cell (much better at protection than the cytoskeleton)</a:t>
            </a:r>
          </a:p>
          <a:p>
            <a:pPr lvl="1"/>
            <a:r>
              <a:rPr lang="en-US" sz="2800" dirty="0"/>
              <a:t>Found in plants (cellulose), fungi (chitin), and some prokaryotes</a:t>
            </a:r>
          </a:p>
          <a:p>
            <a:endParaRPr lang="en-US" sz="3200" dirty="0"/>
          </a:p>
        </p:txBody>
      </p:sp>
      <p:pic>
        <p:nvPicPr>
          <p:cNvPr id="15362" name="Picture 2" descr="Image result for cell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16416"/>
            <a:ext cx="28575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6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factfile.org/wp-content/uploads/2015/03/Archaebacteria-Sh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4" y="635528"/>
            <a:ext cx="7756525" cy="581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71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a:t>
            </a:r>
            <a:endParaRPr lang="en-US" dirty="0"/>
          </a:p>
        </p:txBody>
      </p:sp>
      <p:sp>
        <p:nvSpPr>
          <p:cNvPr id="3" name="Content Placeholder 2"/>
          <p:cNvSpPr>
            <a:spLocks noGrp="1"/>
          </p:cNvSpPr>
          <p:nvPr>
            <p:ph idx="1"/>
          </p:nvPr>
        </p:nvSpPr>
        <p:spPr/>
        <p:txBody>
          <a:bodyPr>
            <a:normAutofit/>
          </a:bodyPr>
          <a:lstStyle/>
          <a:p>
            <a:r>
              <a:rPr lang="en-US" sz="3200" dirty="0"/>
              <a:t>Cytoplasm</a:t>
            </a:r>
          </a:p>
          <a:p>
            <a:pPr lvl="1"/>
            <a:r>
              <a:rPr lang="en-US" sz="2800" dirty="0"/>
              <a:t>Fluid inside the cell that suspends the organelles </a:t>
            </a:r>
          </a:p>
          <a:p>
            <a:pPr lvl="1"/>
            <a:r>
              <a:rPr lang="en-US" sz="2800" dirty="0"/>
              <a:t>Allows a place for a lot of chemical reactions in the cell</a:t>
            </a:r>
          </a:p>
          <a:p>
            <a:endParaRPr lang="en-US" sz="3200" dirty="0"/>
          </a:p>
        </p:txBody>
      </p:sp>
      <p:pic>
        <p:nvPicPr>
          <p:cNvPr id="16386" name="Picture 2" descr="Image result for cytopla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558800"/>
            <a:ext cx="30003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33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Metabolic Diversity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4241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Ways to Get Food</a:t>
            </a:r>
            <a:endParaRPr lang="en-US" dirty="0"/>
          </a:p>
        </p:txBody>
      </p:sp>
      <p:sp>
        <p:nvSpPr>
          <p:cNvPr id="3" name="Content Placeholder 2"/>
          <p:cNvSpPr>
            <a:spLocks noGrp="1"/>
          </p:cNvSpPr>
          <p:nvPr>
            <p:ph idx="1"/>
          </p:nvPr>
        </p:nvSpPr>
        <p:spPr/>
        <p:txBody>
          <a:bodyPr>
            <a:normAutofit/>
          </a:bodyPr>
          <a:lstStyle/>
          <a:p>
            <a:r>
              <a:rPr lang="en-US" sz="3600" dirty="0" smtClean="0"/>
              <a:t>Heterotroph:  organism that relies on outside getting it’s organic molecules from outside sources.</a:t>
            </a:r>
          </a:p>
          <a:p>
            <a:r>
              <a:rPr lang="en-US" sz="3600" dirty="0" smtClean="0"/>
              <a:t>Autotroph:  organisms who are able to make their organic molecules themselves</a:t>
            </a:r>
            <a:endParaRPr lang="en-US" sz="3600" dirty="0"/>
          </a:p>
        </p:txBody>
      </p:sp>
    </p:spTree>
    <p:extLst>
      <p:ext uri="{BB962C8B-B14F-4D97-AF65-F5344CB8AC3E}">
        <p14:creationId xmlns:p14="http://schemas.microsoft.com/office/powerpoint/2010/main" val="4227100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Heterotrophs</a:t>
            </a:r>
            <a:endParaRPr lang="en-US" dirty="0"/>
          </a:p>
        </p:txBody>
      </p:sp>
      <p:sp>
        <p:nvSpPr>
          <p:cNvPr id="3" name="Content Placeholder 2"/>
          <p:cNvSpPr>
            <a:spLocks noGrp="1"/>
          </p:cNvSpPr>
          <p:nvPr>
            <p:ph idx="1"/>
          </p:nvPr>
        </p:nvSpPr>
        <p:spPr/>
        <p:txBody>
          <a:bodyPr>
            <a:normAutofit/>
          </a:bodyPr>
          <a:lstStyle/>
          <a:p>
            <a:r>
              <a:rPr lang="en-US" sz="3600" dirty="0" err="1" smtClean="0"/>
              <a:t>Photoheterotroph</a:t>
            </a:r>
            <a:r>
              <a:rPr lang="en-US" sz="3600" dirty="0" smtClean="0"/>
              <a:t>:  organisms that are able to use light energy to make their own ATP but must obtain organic carbon from other sources.</a:t>
            </a:r>
          </a:p>
          <a:p>
            <a:pPr lvl="1"/>
            <a:r>
              <a:rPr lang="en-US" sz="3200" dirty="0" smtClean="0"/>
              <a:t>Found only in prokaryotes</a:t>
            </a:r>
          </a:p>
        </p:txBody>
      </p:sp>
    </p:spTree>
    <p:extLst>
      <p:ext uri="{BB962C8B-B14F-4D97-AF65-F5344CB8AC3E}">
        <p14:creationId xmlns:p14="http://schemas.microsoft.com/office/powerpoint/2010/main" val="25488427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eterotrophs</a:t>
            </a:r>
            <a:endParaRPr lang="en-US" dirty="0"/>
          </a:p>
        </p:txBody>
      </p:sp>
      <p:sp>
        <p:nvSpPr>
          <p:cNvPr id="3" name="Content Placeholder 2"/>
          <p:cNvSpPr>
            <a:spLocks noGrp="1"/>
          </p:cNvSpPr>
          <p:nvPr>
            <p:ph idx="1"/>
          </p:nvPr>
        </p:nvSpPr>
        <p:spPr/>
        <p:txBody>
          <a:bodyPr>
            <a:normAutofit/>
          </a:bodyPr>
          <a:lstStyle/>
          <a:p>
            <a:r>
              <a:rPr lang="en-US" sz="3600" dirty="0" err="1"/>
              <a:t>Chemoheterotroph</a:t>
            </a:r>
            <a:r>
              <a:rPr lang="en-US" sz="3600" dirty="0"/>
              <a:t>: organisms that consume organic molecules for both their energy and carbon.  (This is the one most of us think about when we think heterotroph)</a:t>
            </a:r>
          </a:p>
          <a:p>
            <a:pPr lvl="1"/>
            <a:r>
              <a:rPr lang="en-US" sz="3200" dirty="0"/>
              <a:t>Found in prokaryotes, </a:t>
            </a:r>
            <a:r>
              <a:rPr lang="en-US" sz="3200" dirty="0" err="1"/>
              <a:t>protists</a:t>
            </a:r>
            <a:r>
              <a:rPr lang="en-US" sz="3200" dirty="0"/>
              <a:t>, fungi, and animals</a:t>
            </a:r>
          </a:p>
          <a:p>
            <a:endParaRPr lang="en-US" sz="3600" dirty="0"/>
          </a:p>
        </p:txBody>
      </p:sp>
    </p:spTree>
    <p:extLst>
      <p:ext uri="{BB962C8B-B14F-4D97-AF65-F5344CB8AC3E}">
        <p14:creationId xmlns:p14="http://schemas.microsoft.com/office/powerpoint/2010/main" val="24110145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Autotrophs</a:t>
            </a:r>
            <a:endParaRPr lang="en-US" dirty="0"/>
          </a:p>
        </p:txBody>
      </p:sp>
      <p:sp>
        <p:nvSpPr>
          <p:cNvPr id="3" name="Content Placeholder 2"/>
          <p:cNvSpPr>
            <a:spLocks noGrp="1"/>
          </p:cNvSpPr>
          <p:nvPr>
            <p:ph idx="1"/>
          </p:nvPr>
        </p:nvSpPr>
        <p:spPr/>
        <p:txBody>
          <a:bodyPr>
            <a:normAutofit/>
          </a:bodyPr>
          <a:lstStyle/>
          <a:p>
            <a:r>
              <a:rPr lang="en-US" sz="3600" dirty="0" smtClean="0"/>
              <a:t>Photosynthetic autotroph:  organisms that are able to convert light energy into chemical energy to synthesize organic molecules from carbon dioxide.</a:t>
            </a:r>
          </a:p>
          <a:p>
            <a:pPr lvl="1"/>
            <a:r>
              <a:rPr lang="en-US" sz="3200" dirty="0" smtClean="0"/>
              <a:t>Found in plants, algae, and cyanobacteria</a:t>
            </a:r>
          </a:p>
        </p:txBody>
      </p:sp>
    </p:spTree>
    <p:extLst>
      <p:ext uri="{BB962C8B-B14F-4D97-AF65-F5344CB8AC3E}">
        <p14:creationId xmlns:p14="http://schemas.microsoft.com/office/powerpoint/2010/main" val="1210849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Autotrophs</a:t>
            </a:r>
            <a:endParaRPr lang="en-US" dirty="0"/>
          </a:p>
        </p:txBody>
      </p:sp>
      <p:sp>
        <p:nvSpPr>
          <p:cNvPr id="3" name="Content Placeholder 2"/>
          <p:cNvSpPr>
            <a:spLocks noGrp="1"/>
          </p:cNvSpPr>
          <p:nvPr>
            <p:ph idx="1"/>
          </p:nvPr>
        </p:nvSpPr>
        <p:spPr/>
        <p:txBody>
          <a:bodyPr>
            <a:normAutofit/>
          </a:bodyPr>
          <a:lstStyle/>
          <a:p>
            <a:r>
              <a:rPr lang="en-US" sz="3600" dirty="0" smtClean="0"/>
              <a:t>Chemoautotroph: </a:t>
            </a:r>
            <a:r>
              <a:rPr lang="en-US" sz="3600" dirty="0"/>
              <a:t>organisms that consume </a:t>
            </a:r>
            <a:r>
              <a:rPr lang="en-US" sz="3600" dirty="0" smtClean="0"/>
              <a:t>inorganic molecules such as ammonia, sulfates, nitrates, and carbon dioxide to produce their organic molecules</a:t>
            </a:r>
            <a:endParaRPr lang="en-US" sz="3600" dirty="0"/>
          </a:p>
          <a:p>
            <a:pPr lvl="1"/>
            <a:r>
              <a:rPr lang="en-US" sz="3200" dirty="0"/>
              <a:t>Found in </a:t>
            </a:r>
            <a:r>
              <a:rPr lang="en-US" sz="3200" dirty="0" smtClean="0"/>
              <a:t>prokaryotes</a:t>
            </a:r>
            <a:endParaRPr lang="en-US" sz="3200" dirty="0"/>
          </a:p>
          <a:p>
            <a:endParaRPr lang="en-US" sz="3600" dirty="0"/>
          </a:p>
        </p:txBody>
      </p:sp>
    </p:spTree>
    <p:extLst>
      <p:ext uri="{BB962C8B-B14F-4D97-AF65-F5344CB8AC3E}">
        <p14:creationId xmlns:p14="http://schemas.microsoft.com/office/powerpoint/2010/main" val="19051882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use oxygen or to not use oxygen</a:t>
            </a:r>
            <a:endParaRPr lang="en-US" dirty="0"/>
          </a:p>
        </p:txBody>
      </p:sp>
      <p:sp>
        <p:nvSpPr>
          <p:cNvPr id="3" name="Content Placeholder 2"/>
          <p:cNvSpPr>
            <a:spLocks noGrp="1"/>
          </p:cNvSpPr>
          <p:nvPr>
            <p:ph idx="1"/>
          </p:nvPr>
        </p:nvSpPr>
        <p:spPr>
          <a:xfrm>
            <a:off x="1295401" y="2556932"/>
            <a:ext cx="9601197" cy="3318936"/>
          </a:xfrm>
        </p:spPr>
        <p:txBody>
          <a:bodyPr>
            <a:noAutofit/>
          </a:bodyPr>
          <a:lstStyle/>
          <a:p>
            <a:r>
              <a:rPr lang="en-US" sz="3600" dirty="0" smtClean="0"/>
              <a:t>Obligate Aerobes:  organisms must use oxygen to go through cellular respiration and cannot survive without it</a:t>
            </a:r>
          </a:p>
          <a:p>
            <a:pPr lvl="1"/>
            <a:r>
              <a:rPr lang="en-US" sz="3200" dirty="0" smtClean="0"/>
              <a:t>Ex:  humans</a:t>
            </a:r>
          </a:p>
        </p:txBody>
      </p:sp>
    </p:spTree>
    <p:extLst>
      <p:ext uri="{BB962C8B-B14F-4D97-AF65-F5344CB8AC3E}">
        <p14:creationId xmlns:p14="http://schemas.microsoft.com/office/powerpoint/2010/main" val="1223476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use oxygen or to not use oxygen</a:t>
            </a:r>
          </a:p>
        </p:txBody>
      </p:sp>
      <p:sp>
        <p:nvSpPr>
          <p:cNvPr id="3" name="Content Placeholder 2"/>
          <p:cNvSpPr>
            <a:spLocks noGrp="1"/>
          </p:cNvSpPr>
          <p:nvPr>
            <p:ph idx="1"/>
          </p:nvPr>
        </p:nvSpPr>
        <p:spPr/>
        <p:txBody>
          <a:bodyPr>
            <a:normAutofit/>
          </a:bodyPr>
          <a:lstStyle/>
          <a:p>
            <a:r>
              <a:rPr lang="en-US" sz="3600" dirty="0"/>
              <a:t>Facultative anaerobes:  organisms that will use oxygen if it is present but can grow with fermentation if it is not</a:t>
            </a:r>
          </a:p>
          <a:p>
            <a:pPr lvl="1"/>
            <a:r>
              <a:rPr lang="en-US" sz="3200" dirty="0"/>
              <a:t>Ex:  yeast</a:t>
            </a:r>
          </a:p>
          <a:p>
            <a:endParaRPr lang="en-US" sz="3600" dirty="0"/>
          </a:p>
        </p:txBody>
      </p:sp>
    </p:spTree>
    <p:extLst>
      <p:ext uri="{BB962C8B-B14F-4D97-AF65-F5344CB8AC3E}">
        <p14:creationId xmlns:p14="http://schemas.microsoft.com/office/powerpoint/2010/main" val="1075762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use oxygen or to not use oxygen</a:t>
            </a:r>
          </a:p>
        </p:txBody>
      </p:sp>
      <p:sp>
        <p:nvSpPr>
          <p:cNvPr id="3" name="Content Placeholder 2"/>
          <p:cNvSpPr>
            <a:spLocks noGrp="1"/>
          </p:cNvSpPr>
          <p:nvPr>
            <p:ph idx="1"/>
          </p:nvPr>
        </p:nvSpPr>
        <p:spPr/>
        <p:txBody>
          <a:bodyPr>
            <a:normAutofit/>
          </a:bodyPr>
          <a:lstStyle/>
          <a:p>
            <a:r>
              <a:rPr lang="en-US" sz="4000" dirty="0"/>
              <a:t>Obligate anaerobes:  organisms that cannot use oxygen and are actually killed by it</a:t>
            </a:r>
          </a:p>
          <a:p>
            <a:pPr lvl="1"/>
            <a:r>
              <a:rPr lang="en-US" sz="3600" dirty="0"/>
              <a:t>Ex:  bacteria that causes botulism</a:t>
            </a:r>
          </a:p>
          <a:p>
            <a:endParaRPr lang="en-US" sz="4000" dirty="0"/>
          </a:p>
        </p:txBody>
      </p:sp>
    </p:spTree>
    <p:extLst>
      <p:ext uri="{BB962C8B-B14F-4D97-AF65-F5344CB8AC3E}">
        <p14:creationId xmlns:p14="http://schemas.microsoft.com/office/powerpoint/2010/main" val="333625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Cells</a:t>
            </a:r>
          </a:p>
        </p:txBody>
      </p:sp>
      <p:sp>
        <p:nvSpPr>
          <p:cNvPr id="3" name="Content Placeholder 2"/>
          <p:cNvSpPr>
            <a:spLocks noGrp="1"/>
          </p:cNvSpPr>
          <p:nvPr>
            <p:ph idx="1"/>
          </p:nvPr>
        </p:nvSpPr>
        <p:spPr/>
        <p:txBody>
          <a:bodyPr>
            <a:normAutofit/>
          </a:bodyPr>
          <a:lstStyle/>
          <a:p>
            <a:r>
              <a:rPr lang="en-US" sz="2800" dirty="0" smtClean="0"/>
              <a:t>Eukaryote</a:t>
            </a:r>
          </a:p>
          <a:p>
            <a:pPr lvl="1"/>
            <a:r>
              <a:rPr lang="en-US" sz="2400" dirty="0"/>
              <a:t>Large, complex cells that can become specialized in multicellular organisms</a:t>
            </a:r>
          </a:p>
          <a:p>
            <a:pPr lvl="1"/>
            <a:r>
              <a:rPr lang="en-US" sz="2400" dirty="0"/>
              <a:t>Have membrane bound organelles such as a nucleus and mitochondria and </a:t>
            </a:r>
            <a:r>
              <a:rPr lang="en-US" sz="2400" dirty="0" err="1"/>
              <a:t>nonmembrane</a:t>
            </a:r>
            <a:r>
              <a:rPr lang="en-US" sz="2400" dirty="0"/>
              <a:t> bound organelles such as the ribosome</a:t>
            </a:r>
          </a:p>
          <a:p>
            <a:pPr lvl="1"/>
            <a:r>
              <a:rPr lang="en-US" sz="2400" dirty="0"/>
              <a:t>Broken into 4 kingdoms</a:t>
            </a:r>
          </a:p>
          <a:p>
            <a:pPr lvl="2"/>
            <a:r>
              <a:rPr lang="en-US" sz="2000" dirty="0"/>
              <a:t>Animals, plants, fungi, </a:t>
            </a:r>
            <a:r>
              <a:rPr lang="en-US" sz="2000" dirty="0" err="1"/>
              <a:t>protists</a:t>
            </a:r>
            <a:endParaRPr lang="en-US" sz="2000" dirty="0"/>
          </a:p>
          <a:p>
            <a:pPr lvl="1"/>
            <a:endParaRPr lang="en-US" sz="2400" dirty="0"/>
          </a:p>
        </p:txBody>
      </p:sp>
    </p:spTree>
    <p:extLst>
      <p:ext uri="{BB962C8B-B14F-4D97-AF65-F5344CB8AC3E}">
        <p14:creationId xmlns:p14="http://schemas.microsoft.com/office/powerpoint/2010/main" val="1418732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Cell Membrane</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your cell membrane as directed on the page.  Please color them!!!!!!!</a:t>
            </a:r>
          </a:p>
          <a:p>
            <a:r>
              <a:rPr lang="en-US" dirty="0" smtClean="0"/>
              <a:t>You will also need to create pieces for the following components:</a:t>
            </a:r>
          </a:p>
          <a:p>
            <a:pPr lvl="1"/>
            <a:r>
              <a:rPr lang="en-US" dirty="0" smtClean="0"/>
              <a:t>Cholesterol</a:t>
            </a:r>
          </a:p>
          <a:p>
            <a:pPr lvl="1"/>
            <a:r>
              <a:rPr lang="en-US" dirty="0" smtClean="0"/>
              <a:t>Glycoprotein</a:t>
            </a:r>
          </a:p>
          <a:p>
            <a:pPr lvl="1"/>
            <a:r>
              <a:rPr lang="en-US" dirty="0" smtClean="0"/>
              <a:t>Glycolipid</a:t>
            </a:r>
          </a:p>
          <a:p>
            <a:r>
              <a:rPr lang="en-US" dirty="0" smtClean="0"/>
              <a:t>Grab a tooth pick for each part of the cell membrane.  Attach a strip of paper that describes the function of the part.  (Include the </a:t>
            </a:r>
            <a:r>
              <a:rPr lang="en-US" smtClean="0"/>
              <a:t>phospholipid bilayer)</a:t>
            </a:r>
            <a:endParaRPr lang="en-US"/>
          </a:p>
        </p:txBody>
      </p:sp>
    </p:spTree>
    <p:extLst>
      <p:ext uri="{BB962C8B-B14F-4D97-AF65-F5344CB8AC3E}">
        <p14:creationId xmlns:p14="http://schemas.microsoft.com/office/powerpoint/2010/main" val="26235099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Cell Membrane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21638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t>
            </a:r>
            <a:endParaRPr lang="en-US" dirty="0"/>
          </a:p>
        </p:txBody>
      </p:sp>
      <p:sp>
        <p:nvSpPr>
          <p:cNvPr id="3" name="Content Placeholder 2"/>
          <p:cNvSpPr>
            <a:spLocks noGrp="1"/>
          </p:cNvSpPr>
          <p:nvPr>
            <p:ph idx="1"/>
          </p:nvPr>
        </p:nvSpPr>
        <p:spPr>
          <a:xfrm>
            <a:off x="522514" y="2285999"/>
            <a:ext cx="10842171" cy="3318936"/>
          </a:xfrm>
        </p:spPr>
        <p:txBody>
          <a:bodyPr>
            <a:noAutofit/>
          </a:bodyPr>
          <a:lstStyle/>
          <a:p>
            <a:r>
              <a:rPr lang="en-US" sz="3200" dirty="0"/>
              <a:t>The cell membrane is a type of plasma membrane that surrounds all cell types</a:t>
            </a:r>
          </a:p>
          <a:p>
            <a:pPr lvl="1"/>
            <a:r>
              <a:rPr lang="en-US" sz="2800" dirty="0"/>
              <a:t>Plasma refers to the fact that the cell membrane is very fluid and does not stop moving</a:t>
            </a:r>
          </a:p>
          <a:p>
            <a:r>
              <a:rPr lang="en-US" sz="3200" dirty="0"/>
              <a:t>2 Key terms</a:t>
            </a:r>
          </a:p>
          <a:p>
            <a:pPr lvl="1"/>
            <a:r>
              <a:rPr lang="en-US" sz="2800" dirty="0"/>
              <a:t>Extracellular fluid.  The fluid outside the cell</a:t>
            </a:r>
          </a:p>
          <a:p>
            <a:pPr lvl="1"/>
            <a:r>
              <a:rPr lang="en-US" sz="2800" dirty="0"/>
              <a:t>Intracellular fluid:  the fluid inside the cell</a:t>
            </a:r>
          </a:p>
          <a:p>
            <a:endParaRPr lang="en-US" sz="3200" dirty="0"/>
          </a:p>
        </p:txBody>
      </p:sp>
    </p:spTree>
    <p:extLst>
      <p:ext uri="{BB962C8B-B14F-4D97-AF65-F5344CB8AC3E}">
        <p14:creationId xmlns:p14="http://schemas.microsoft.com/office/powerpoint/2010/main" val="25373966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rcrick.info/Graphics/Lipid%20Bi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 y="496433"/>
            <a:ext cx="11506200" cy="589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035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Major Components</a:t>
            </a:r>
            <a:endParaRPr lang="en-US" dirty="0"/>
          </a:p>
        </p:txBody>
      </p:sp>
      <p:sp>
        <p:nvSpPr>
          <p:cNvPr id="3" name="Content Placeholder 2"/>
          <p:cNvSpPr>
            <a:spLocks noGrp="1"/>
          </p:cNvSpPr>
          <p:nvPr>
            <p:ph sz="half" idx="1"/>
          </p:nvPr>
        </p:nvSpPr>
        <p:spPr/>
        <p:txBody>
          <a:bodyPr>
            <a:normAutofit/>
          </a:bodyPr>
          <a:lstStyle/>
          <a:p>
            <a:r>
              <a:rPr lang="en-US" sz="3600" dirty="0"/>
              <a:t>Phospholipids</a:t>
            </a:r>
          </a:p>
          <a:p>
            <a:r>
              <a:rPr lang="en-US" sz="3600" dirty="0"/>
              <a:t>Proteins</a:t>
            </a:r>
          </a:p>
          <a:p>
            <a:pPr lvl="1"/>
            <a:r>
              <a:rPr lang="en-US" sz="3200" dirty="0"/>
              <a:t>Integral:</a:t>
            </a:r>
          </a:p>
          <a:p>
            <a:pPr lvl="1"/>
            <a:r>
              <a:rPr lang="en-US" sz="3200" dirty="0"/>
              <a:t>Transport</a:t>
            </a:r>
          </a:p>
          <a:p>
            <a:endParaRPr lang="en-US" sz="3600" dirty="0"/>
          </a:p>
        </p:txBody>
      </p:sp>
      <p:sp>
        <p:nvSpPr>
          <p:cNvPr id="4" name="Content Placeholder 3"/>
          <p:cNvSpPr>
            <a:spLocks noGrp="1"/>
          </p:cNvSpPr>
          <p:nvPr>
            <p:ph sz="half" idx="2"/>
          </p:nvPr>
        </p:nvSpPr>
        <p:spPr/>
        <p:txBody>
          <a:bodyPr>
            <a:normAutofit/>
          </a:bodyPr>
          <a:lstStyle/>
          <a:p>
            <a:r>
              <a:rPr lang="en-US" sz="3600" dirty="0"/>
              <a:t>Cholesterol</a:t>
            </a:r>
          </a:p>
          <a:p>
            <a:r>
              <a:rPr lang="en-US" sz="3600" dirty="0"/>
              <a:t>Glycoproteins</a:t>
            </a:r>
          </a:p>
          <a:p>
            <a:r>
              <a:rPr lang="en-US" sz="3600" dirty="0"/>
              <a:t>Glycolipids</a:t>
            </a:r>
          </a:p>
          <a:p>
            <a:endParaRPr lang="en-US" sz="3600" dirty="0"/>
          </a:p>
        </p:txBody>
      </p:sp>
    </p:spTree>
    <p:extLst>
      <p:ext uri="{BB962C8B-B14F-4D97-AF65-F5344CB8AC3E}">
        <p14:creationId xmlns:p14="http://schemas.microsoft.com/office/powerpoint/2010/main" val="20814129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Fluid Mosaic Model</a:t>
            </a:r>
            <a:endParaRPr lang="en-US" dirty="0"/>
          </a:p>
        </p:txBody>
      </p:sp>
      <p:sp>
        <p:nvSpPr>
          <p:cNvPr id="6" name="Content Placeholder 5"/>
          <p:cNvSpPr>
            <a:spLocks noGrp="1"/>
          </p:cNvSpPr>
          <p:nvPr>
            <p:ph idx="1"/>
          </p:nvPr>
        </p:nvSpPr>
        <p:spPr/>
        <p:txBody>
          <a:bodyPr>
            <a:noAutofit/>
          </a:bodyPr>
          <a:lstStyle/>
          <a:p>
            <a:r>
              <a:rPr lang="en-US" sz="3200" dirty="0"/>
              <a:t>If the cell membrane stops moving the cell will die, we do not want the phospholipids to stick together more than what is necessary to hold the membrane together</a:t>
            </a:r>
          </a:p>
          <a:p>
            <a:pPr lvl="1"/>
            <a:r>
              <a:rPr lang="en-US" sz="2800" dirty="0"/>
              <a:t>The permeability changes</a:t>
            </a:r>
          </a:p>
          <a:p>
            <a:r>
              <a:rPr lang="en-US" sz="3200" dirty="0"/>
              <a:t>Mosaic refers to the large number of molecules other than phospholipids that make up the membrane</a:t>
            </a:r>
          </a:p>
          <a:p>
            <a:endParaRPr lang="en-US" sz="3200" dirty="0"/>
          </a:p>
        </p:txBody>
      </p:sp>
    </p:spTree>
    <p:extLst>
      <p:ext uri="{BB962C8B-B14F-4D97-AF65-F5344CB8AC3E}">
        <p14:creationId xmlns:p14="http://schemas.microsoft.com/office/powerpoint/2010/main" val="26571035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sp>
        <p:nvSpPr>
          <p:cNvPr id="3" name="Content Placeholder 2"/>
          <p:cNvSpPr>
            <a:spLocks noGrp="1"/>
          </p:cNvSpPr>
          <p:nvPr>
            <p:ph idx="1"/>
          </p:nvPr>
        </p:nvSpPr>
        <p:spPr/>
        <p:txBody>
          <a:bodyPr>
            <a:normAutofit/>
          </a:bodyPr>
          <a:lstStyle/>
          <a:p>
            <a:r>
              <a:rPr lang="en-US" sz="3200" dirty="0"/>
              <a:t>Cholesterol is important to maintaining the fluidity of the membrane</a:t>
            </a:r>
          </a:p>
          <a:p>
            <a:pPr lvl="1"/>
            <a:r>
              <a:rPr lang="en-US" sz="2800" dirty="0"/>
              <a:t>In warm temperatures it decreases fluidity by restraining phospholipid movement</a:t>
            </a:r>
          </a:p>
          <a:p>
            <a:pPr lvl="1"/>
            <a:r>
              <a:rPr lang="en-US" sz="2800" dirty="0"/>
              <a:t>In cold temperatures it increases fluidity by preventing the phospholipids from packing together</a:t>
            </a:r>
          </a:p>
          <a:p>
            <a:endParaRPr lang="en-US" sz="3200" dirty="0"/>
          </a:p>
        </p:txBody>
      </p:sp>
    </p:spTree>
    <p:extLst>
      <p:ext uri="{BB962C8B-B14F-4D97-AF65-F5344CB8AC3E}">
        <p14:creationId xmlns:p14="http://schemas.microsoft.com/office/powerpoint/2010/main" val="5666027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tse1.mm.bing.net/th?id=OIP.Ma8be85bab01f4a09887dbc82c4b51565H0&amp;pid=15.1&amp;P=0&amp;w=186&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604761"/>
            <a:ext cx="5882368" cy="575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719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a:xfrm>
            <a:off x="696686" y="2556932"/>
            <a:ext cx="10667999" cy="3318936"/>
          </a:xfrm>
        </p:spPr>
        <p:txBody>
          <a:bodyPr>
            <a:noAutofit/>
          </a:bodyPr>
          <a:lstStyle/>
          <a:p>
            <a:r>
              <a:rPr lang="en-US" sz="3200" dirty="0"/>
              <a:t>Integral:  There are 3 regions on the integral protein.  The ends of the protein are hydrophilic and the middle is hydrophobic.  This is so that when the protein is embedded in the membrane the hydrophobic portion is interacting with the hydrophobic fatty acid tails of the membrane</a:t>
            </a:r>
          </a:p>
          <a:p>
            <a:pPr lvl="1"/>
            <a:r>
              <a:rPr lang="en-US" sz="2800" dirty="0"/>
              <a:t>Firmly attached to the membrane</a:t>
            </a:r>
          </a:p>
          <a:p>
            <a:endParaRPr lang="en-US" sz="3200" dirty="0"/>
          </a:p>
        </p:txBody>
      </p:sp>
    </p:spTree>
    <p:extLst>
      <p:ext uri="{BB962C8B-B14F-4D97-AF65-F5344CB8AC3E}">
        <p14:creationId xmlns:p14="http://schemas.microsoft.com/office/powerpoint/2010/main" val="1930734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Proteins</a:t>
            </a:r>
            <a:endParaRPr lang="en-US" dirty="0"/>
          </a:p>
        </p:txBody>
      </p:sp>
      <p:sp>
        <p:nvSpPr>
          <p:cNvPr id="3" name="Content Placeholder 2"/>
          <p:cNvSpPr>
            <a:spLocks noGrp="1"/>
          </p:cNvSpPr>
          <p:nvPr>
            <p:ph idx="1"/>
          </p:nvPr>
        </p:nvSpPr>
        <p:spPr>
          <a:xfrm>
            <a:off x="1291771" y="2556932"/>
            <a:ext cx="9604825" cy="3626154"/>
          </a:xfrm>
        </p:spPr>
        <p:txBody>
          <a:bodyPr>
            <a:normAutofit lnSpcReduction="10000"/>
          </a:bodyPr>
          <a:lstStyle/>
          <a:p>
            <a:r>
              <a:rPr lang="en-US" sz="3200" dirty="0" smtClean="0"/>
              <a:t>Unilateral:  </a:t>
            </a:r>
            <a:r>
              <a:rPr lang="en-US" sz="3200" dirty="0"/>
              <a:t>only reach halfway through the membrane</a:t>
            </a:r>
          </a:p>
          <a:p>
            <a:pPr lvl="1"/>
            <a:r>
              <a:rPr lang="en-US" sz="2800" dirty="0"/>
              <a:t>Used for a lot of functions but 2 of the most important are cell signaling and the regulation of enzymes</a:t>
            </a:r>
          </a:p>
          <a:p>
            <a:pPr lvl="1"/>
            <a:r>
              <a:rPr lang="en-US" sz="2800" dirty="0"/>
              <a:t>Only functions on the side of the membrane that it is bound </a:t>
            </a:r>
            <a:r>
              <a:rPr lang="en-US" sz="2800" dirty="0" smtClean="0"/>
              <a:t>to</a:t>
            </a:r>
          </a:p>
          <a:p>
            <a:pPr lvl="1"/>
            <a:r>
              <a:rPr lang="en-US" sz="2800" dirty="0" smtClean="0"/>
              <a:t>Peripheral proteins may attach themselves to unilateral proteins</a:t>
            </a:r>
            <a:endParaRPr lang="en-US" sz="2800" dirty="0"/>
          </a:p>
          <a:p>
            <a:endParaRPr lang="en-US" sz="3200" dirty="0"/>
          </a:p>
        </p:txBody>
      </p:sp>
    </p:spTree>
    <p:extLst>
      <p:ext uri="{BB962C8B-B14F-4D97-AF65-F5344CB8AC3E}">
        <p14:creationId xmlns:p14="http://schemas.microsoft.com/office/powerpoint/2010/main" val="399272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Earliest forms of life on earth</a:t>
            </a:r>
            <a:endParaRPr lang="en-US" dirty="0"/>
          </a:p>
        </p:txBody>
      </p:sp>
      <p:sp>
        <p:nvSpPr>
          <p:cNvPr id="3" name="Content Placeholder 2"/>
          <p:cNvSpPr>
            <a:spLocks noGrp="1"/>
          </p:cNvSpPr>
          <p:nvPr>
            <p:ph idx="1"/>
          </p:nvPr>
        </p:nvSpPr>
        <p:spPr/>
        <p:txBody>
          <a:bodyPr/>
          <a:lstStyle/>
          <a:p>
            <a:r>
              <a:rPr lang="en-US" dirty="0"/>
              <a:t>1</a:t>
            </a:r>
            <a:r>
              <a:rPr lang="en-US" baseline="30000" dirty="0"/>
              <a:t>st</a:t>
            </a:r>
            <a:r>
              <a:rPr lang="en-US" dirty="0"/>
              <a:t> forms of life were anaerobic and prokaryotic</a:t>
            </a:r>
          </a:p>
          <a:p>
            <a:pPr lvl="1"/>
            <a:r>
              <a:rPr lang="en-US" dirty="0"/>
              <a:t>Cannot be definitively proven since there is no fossil evidence</a:t>
            </a:r>
          </a:p>
          <a:p>
            <a:pPr lvl="1"/>
            <a:r>
              <a:rPr lang="en-US" dirty="0"/>
              <a:t>Theory based on the idea that organisms are constantly becoming more complex and bacteria are the simplest so they must have evolved first</a:t>
            </a:r>
          </a:p>
          <a:p>
            <a:endParaRPr lang="en-US" dirty="0"/>
          </a:p>
        </p:txBody>
      </p:sp>
    </p:spTree>
    <p:extLst>
      <p:ext uri="{BB962C8B-B14F-4D97-AF65-F5344CB8AC3E}">
        <p14:creationId xmlns:p14="http://schemas.microsoft.com/office/powerpoint/2010/main" val="4881819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www.dbriers.com/tutorials/wp-content/uploads/2012/12/membraneprote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80" y="703943"/>
            <a:ext cx="11205838" cy="51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33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Proteins</a:t>
            </a:r>
            <a:endParaRPr lang="en-US" dirty="0"/>
          </a:p>
        </p:txBody>
      </p:sp>
      <p:sp>
        <p:nvSpPr>
          <p:cNvPr id="3" name="Content Placeholder 2"/>
          <p:cNvSpPr>
            <a:spLocks noGrp="1"/>
          </p:cNvSpPr>
          <p:nvPr>
            <p:ph idx="1"/>
          </p:nvPr>
        </p:nvSpPr>
        <p:spPr/>
        <p:txBody>
          <a:bodyPr>
            <a:noAutofit/>
          </a:bodyPr>
          <a:lstStyle/>
          <a:p>
            <a:r>
              <a:rPr lang="en-US" sz="3200" dirty="0" err="1"/>
              <a:t>Transmembrane</a:t>
            </a:r>
            <a:r>
              <a:rPr lang="en-US" sz="3200" dirty="0"/>
              <a:t>/Transport:  run completely through the membrane</a:t>
            </a:r>
          </a:p>
          <a:p>
            <a:pPr lvl="1"/>
            <a:r>
              <a:rPr lang="en-US" sz="2800" dirty="0"/>
              <a:t>Can work on both sides of the membrane</a:t>
            </a:r>
          </a:p>
          <a:p>
            <a:pPr lvl="1"/>
            <a:r>
              <a:rPr lang="en-US" sz="2800" dirty="0"/>
              <a:t>Used for a huge number of functions including cell transport, identifying bacterial and viral invaders, Cell </a:t>
            </a:r>
            <a:r>
              <a:rPr lang="en-US" sz="2800" dirty="0" smtClean="0"/>
              <a:t>signaling, Electron carriers</a:t>
            </a:r>
            <a:endParaRPr lang="en-US" sz="2800" dirty="0"/>
          </a:p>
          <a:p>
            <a:endParaRPr lang="en-US" sz="3200" dirty="0"/>
          </a:p>
        </p:txBody>
      </p:sp>
    </p:spTree>
    <p:extLst>
      <p:ext uri="{BB962C8B-B14F-4D97-AF65-F5344CB8AC3E}">
        <p14:creationId xmlns:p14="http://schemas.microsoft.com/office/powerpoint/2010/main" val="41504991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Glycoproteins</a:t>
            </a:r>
            <a:endParaRPr lang="en-US" dirty="0"/>
          </a:p>
        </p:txBody>
      </p:sp>
      <p:sp>
        <p:nvSpPr>
          <p:cNvPr id="3" name="Content Placeholder 2"/>
          <p:cNvSpPr>
            <a:spLocks noGrp="1"/>
          </p:cNvSpPr>
          <p:nvPr>
            <p:ph idx="1"/>
          </p:nvPr>
        </p:nvSpPr>
        <p:spPr/>
        <p:txBody>
          <a:bodyPr>
            <a:normAutofit/>
          </a:bodyPr>
          <a:lstStyle/>
          <a:p>
            <a:r>
              <a:rPr lang="en-US" sz="2800" dirty="0"/>
              <a:t>A polysaccharide chain extending </a:t>
            </a:r>
            <a:r>
              <a:rPr lang="en-US" sz="2800" dirty="0" err="1"/>
              <a:t>extracellularly</a:t>
            </a:r>
            <a:r>
              <a:rPr lang="en-US" sz="2800" dirty="0"/>
              <a:t> that is attached to an integral protein</a:t>
            </a:r>
          </a:p>
          <a:p>
            <a:r>
              <a:rPr lang="en-US" sz="2800" dirty="0"/>
              <a:t>Typically used in cell-cell interactions</a:t>
            </a:r>
          </a:p>
          <a:p>
            <a:pPr lvl="1"/>
            <a:r>
              <a:rPr lang="en-US" sz="2400" dirty="0"/>
              <a:t>Recognizing “self” cells and “invader” cells</a:t>
            </a:r>
          </a:p>
          <a:p>
            <a:pPr lvl="1"/>
            <a:r>
              <a:rPr lang="en-US" sz="2400" dirty="0"/>
              <a:t>Attachment to other cells to form tissues and organs</a:t>
            </a:r>
          </a:p>
          <a:p>
            <a:pPr lvl="1"/>
            <a:r>
              <a:rPr lang="en-US" sz="2400" dirty="0"/>
              <a:t>Used as hormones sent between cells </a:t>
            </a:r>
          </a:p>
          <a:p>
            <a:endParaRPr lang="en-US" sz="2800" dirty="0"/>
          </a:p>
        </p:txBody>
      </p:sp>
    </p:spTree>
    <p:extLst>
      <p:ext uri="{BB962C8B-B14F-4D97-AF65-F5344CB8AC3E}">
        <p14:creationId xmlns:p14="http://schemas.microsoft.com/office/powerpoint/2010/main" val="2564268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descr="https://tse3.mm.bing.net/th?id=OIP.Me9481efb41427c945202e613ba1e2580o0&amp;pid=15.1&amp;P=0&amp;w=305&amp;h=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58" y="493484"/>
            <a:ext cx="10468882" cy="572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701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Glycolipids</a:t>
            </a:r>
            <a:endParaRPr lang="en-US" dirty="0"/>
          </a:p>
        </p:txBody>
      </p:sp>
      <p:sp>
        <p:nvSpPr>
          <p:cNvPr id="3" name="Content Placeholder 2"/>
          <p:cNvSpPr>
            <a:spLocks noGrp="1"/>
          </p:cNvSpPr>
          <p:nvPr>
            <p:ph idx="1"/>
          </p:nvPr>
        </p:nvSpPr>
        <p:spPr/>
        <p:txBody>
          <a:bodyPr>
            <a:normAutofit/>
          </a:bodyPr>
          <a:lstStyle/>
          <a:p>
            <a:r>
              <a:rPr lang="en-US" sz="3200" dirty="0"/>
              <a:t>A phospholipid that has a polysaccharide chain attached </a:t>
            </a:r>
            <a:r>
              <a:rPr lang="en-US" sz="3200" dirty="0" err="1"/>
              <a:t>extracellularly</a:t>
            </a:r>
            <a:endParaRPr lang="en-US" sz="3200" dirty="0"/>
          </a:p>
          <a:p>
            <a:r>
              <a:rPr lang="en-US" sz="3200" dirty="0"/>
              <a:t>Used to attach one cell to another to form tissues</a:t>
            </a:r>
          </a:p>
          <a:p>
            <a:r>
              <a:rPr lang="en-US" sz="3200" dirty="0"/>
              <a:t>Initiate immune responses</a:t>
            </a:r>
          </a:p>
          <a:p>
            <a:r>
              <a:rPr lang="en-US" sz="3200" dirty="0"/>
              <a:t>Determine blood type</a:t>
            </a:r>
          </a:p>
          <a:p>
            <a:endParaRPr lang="en-US" sz="3200" dirty="0"/>
          </a:p>
        </p:txBody>
      </p:sp>
    </p:spTree>
    <p:extLst>
      <p:ext uri="{BB962C8B-B14F-4D97-AF65-F5344CB8AC3E}">
        <p14:creationId xmlns:p14="http://schemas.microsoft.com/office/powerpoint/2010/main" val="27157965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Cell Transport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63342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a:t>
            </a:r>
            <a:endParaRPr lang="en-US" dirty="0"/>
          </a:p>
        </p:txBody>
      </p:sp>
      <p:sp>
        <p:nvSpPr>
          <p:cNvPr id="3" name="Content Placeholder 2"/>
          <p:cNvSpPr>
            <a:spLocks noGrp="1"/>
          </p:cNvSpPr>
          <p:nvPr>
            <p:ph idx="1"/>
          </p:nvPr>
        </p:nvSpPr>
        <p:spPr>
          <a:xfrm>
            <a:off x="667657" y="2556932"/>
            <a:ext cx="10856686" cy="3318936"/>
          </a:xfrm>
        </p:spPr>
        <p:txBody>
          <a:bodyPr>
            <a:noAutofit/>
          </a:bodyPr>
          <a:lstStyle/>
          <a:p>
            <a:r>
              <a:rPr lang="en-US" sz="3200" dirty="0"/>
              <a:t>It’s important to remember that transport will only occur when there are differences in either pressure or concentration</a:t>
            </a:r>
          </a:p>
          <a:p>
            <a:pPr lvl="1"/>
            <a:r>
              <a:rPr lang="en-US" sz="2800" dirty="0"/>
              <a:t>The difference in concentration or pressure between the two areas (inside the cell and outside the cell) create a concentration or pressure gradient.</a:t>
            </a:r>
          </a:p>
          <a:p>
            <a:pPr lvl="1"/>
            <a:r>
              <a:rPr lang="en-US" sz="2800" dirty="0"/>
              <a:t>Movement comes to a net halt when pressures or concentrations inside and outside the cell are equal.  This is called equilibrium</a:t>
            </a:r>
          </a:p>
          <a:p>
            <a:endParaRPr lang="en-US" sz="3200" dirty="0"/>
          </a:p>
        </p:txBody>
      </p:sp>
    </p:spTree>
    <p:extLst>
      <p:ext uri="{BB962C8B-B14F-4D97-AF65-F5344CB8AC3E}">
        <p14:creationId xmlns:p14="http://schemas.microsoft.com/office/powerpoint/2010/main" val="4086767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51859" y="706360"/>
            <a:ext cx="9601196" cy="1303867"/>
          </a:xfrm>
        </p:spPr>
        <p:txBody>
          <a:bodyPr/>
          <a:lstStyle/>
          <a:p>
            <a:endParaRPr lang="en-US"/>
          </a:p>
        </p:txBody>
      </p:sp>
      <p:pic>
        <p:nvPicPr>
          <p:cNvPr id="1028" name="Picture 4" descr="http://media.opencurriculum.org/articles_manual/ck12_biology/cell-transport-and-homeostasi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578" y="706360"/>
            <a:ext cx="8569757" cy="560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Passive Transport</a:t>
            </a:r>
            <a:endParaRPr lang="en-US" dirty="0"/>
          </a:p>
        </p:txBody>
      </p:sp>
      <p:sp>
        <p:nvSpPr>
          <p:cNvPr id="4" name="Content Placeholder 3"/>
          <p:cNvSpPr>
            <a:spLocks noGrp="1"/>
          </p:cNvSpPr>
          <p:nvPr>
            <p:ph idx="1"/>
          </p:nvPr>
        </p:nvSpPr>
        <p:spPr/>
        <p:txBody>
          <a:bodyPr>
            <a:normAutofit/>
          </a:bodyPr>
          <a:lstStyle/>
          <a:p>
            <a:r>
              <a:rPr lang="en-US" sz="3600" dirty="0" smtClean="0"/>
              <a:t>Moves with the concentration gradient from high to low concentration</a:t>
            </a:r>
          </a:p>
          <a:p>
            <a:r>
              <a:rPr lang="en-US" sz="3600" dirty="0" smtClean="0"/>
              <a:t>Does not require energy</a:t>
            </a:r>
            <a:endParaRPr lang="en-US" sz="3600" dirty="0"/>
          </a:p>
        </p:txBody>
      </p:sp>
    </p:spTree>
    <p:extLst>
      <p:ext uri="{BB962C8B-B14F-4D97-AF65-F5344CB8AC3E}">
        <p14:creationId xmlns:p14="http://schemas.microsoft.com/office/powerpoint/2010/main" val="8714366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Transport</a:t>
            </a:r>
            <a:endParaRPr lang="en-US" dirty="0"/>
          </a:p>
        </p:txBody>
      </p:sp>
      <p:sp>
        <p:nvSpPr>
          <p:cNvPr id="3" name="Content Placeholder 2"/>
          <p:cNvSpPr>
            <a:spLocks noGrp="1"/>
          </p:cNvSpPr>
          <p:nvPr>
            <p:ph idx="1"/>
          </p:nvPr>
        </p:nvSpPr>
        <p:spPr/>
        <p:txBody>
          <a:bodyPr>
            <a:noAutofit/>
          </a:bodyPr>
          <a:lstStyle/>
          <a:p>
            <a:r>
              <a:rPr lang="en-US" sz="3200" dirty="0"/>
              <a:t>Bulk Flow</a:t>
            </a:r>
          </a:p>
          <a:p>
            <a:pPr lvl="1"/>
            <a:r>
              <a:rPr lang="en-US" sz="2800" dirty="0"/>
              <a:t>Hydrostatic pressure move molecules all together in the same direction.  This will move a lot of molecules all at once.  Typically seen in plants, when sugars are moved from the leaf to the root.  Molecules move from areas of very high pressure to low pressure by moving through open channels or pores between the cells.</a:t>
            </a:r>
          </a:p>
          <a:p>
            <a:endParaRPr lang="en-US" sz="3200" dirty="0"/>
          </a:p>
        </p:txBody>
      </p:sp>
    </p:spTree>
    <p:extLst>
      <p:ext uri="{BB962C8B-B14F-4D97-AF65-F5344CB8AC3E}">
        <p14:creationId xmlns:p14="http://schemas.microsoft.com/office/powerpoint/2010/main" val="104075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Earliest forms of life on earth</a:t>
            </a:r>
          </a:p>
        </p:txBody>
      </p:sp>
      <p:sp>
        <p:nvSpPr>
          <p:cNvPr id="3" name="Content Placeholder 2"/>
          <p:cNvSpPr>
            <a:spLocks noGrp="1"/>
          </p:cNvSpPr>
          <p:nvPr>
            <p:ph idx="1"/>
          </p:nvPr>
        </p:nvSpPr>
        <p:spPr/>
        <p:txBody>
          <a:bodyPr>
            <a:noAutofit/>
          </a:bodyPr>
          <a:lstStyle/>
          <a:p>
            <a:r>
              <a:rPr lang="en-US" sz="2800" dirty="0"/>
              <a:t>First Eukaryotes</a:t>
            </a:r>
          </a:p>
          <a:p>
            <a:pPr lvl="1"/>
            <a:r>
              <a:rPr lang="en-US" sz="2400" dirty="0"/>
              <a:t>The first actual eukaryotic cells cannot be scientifically proven as well since there is no fossil evidence</a:t>
            </a:r>
          </a:p>
          <a:p>
            <a:pPr lvl="2"/>
            <a:r>
              <a:rPr lang="en-US" sz="2000" dirty="0"/>
              <a:t>Theory is that they were unicellular, anaerobic, aquatic, heterotrophic </a:t>
            </a:r>
            <a:r>
              <a:rPr lang="en-US" sz="2000" dirty="0" err="1"/>
              <a:t>protists</a:t>
            </a:r>
            <a:endParaRPr lang="en-US" sz="2000" dirty="0"/>
          </a:p>
          <a:p>
            <a:pPr lvl="2"/>
            <a:r>
              <a:rPr lang="en-US" sz="2000" dirty="0"/>
              <a:t>Examples of what these organisms look like may be Giardia, </a:t>
            </a:r>
            <a:r>
              <a:rPr lang="en-US" sz="2000" dirty="0" err="1"/>
              <a:t>Trichomonads</a:t>
            </a:r>
            <a:r>
              <a:rPr lang="en-US" sz="2000" dirty="0"/>
              <a:t>, and Microsporidia since they lack mitochondria and are among the simplest of the </a:t>
            </a:r>
            <a:r>
              <a:rPr lang="en-US" sz="2000" dirty="0" err="1"/>
              <a:t>protists</a:t>
            </a:r>
            <a:endParaRPr lang="en-US" sz="2000" dirty="0"/>
          </a:p>
          <a:p>
            <a:endParaRPr lang="en-US" sz="2800" dirty="0"/>
          </a:p>
        </p:txBody>
      </p:sp>
    </p:spTree>
    <p:extLst>
      <p:ext uri="{BB962C8B-B14F-4D97-AF65-F5344CB8AC3E}">
        <p14:creationId xmlns:p14="http://schemas.microsoft.com/office/powerpoint/2010/main" val="41394558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tse1.mm.bing.net/th?id=OIP.Mdf169b6d57937a31a7cd45418fe7df86o0&amp;pid=15.1&amp;P=0&amp;w=300&amp;h=3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classconnection.s3.amazonaws.com/675/flashcards/683675/png/flow13297649787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669" y="290286"/>
            <a:ext cx="5200746" cy="645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337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a:xfrm>
            <a:off x="725714" y="2440817"/>
            <a:ext cx="10740572" cy="3318936"/>
          </a:xfrm>
        </p:spPr>
        <p:txBody>
          <a:bodyPr>
            <a:noAutofit/>
          </a:bodyPr>
          <a:lstStyle/>
          <a:p>
            <a:r>
              <a:rPr lang="en-US" sz="3200" dirty="0"/>
              <a:t>Diffusion</a:t>
            </a:r>
          </a:p>
          <a:p>
            <a:pPr lvl="1"/>
            <a:r>
              <a:rPr lang="en-US" sz="2800" dirty="0"/>
              <a:t>Movement of molecules from an area of high to low concentration.  Can only occur for very small molecules across the cell membrane.  Can also occur in atmosphere.  </a:t>
            </a:r>
          </a:p>
          <a:p>
            <a:pPr lvl="1"/>
            <a:r>
              <a:rPr lang="en-US" sz="2800" dirty="0"/>
              <a:t>Requires no energy</a:t>
            </a:r>
          </a:p>
          <a:p>
            <a:pPr lvl="1"/>
            <a:r>
              <a:rPr lang="en-US" sz="2800" dirty="0"/>
              <a:t>This will allow some molecules to move through the cell membrane without the aid of a transport protein</a:t>
            </a:r>
          </a:p>
          <a:p>
            <a:endParaRPr lang="en-US" sz="3200" dirty="0"/>
          </a:p>
        </p:txBody>
      </p:sp>
    </p:spTree>
    <p:extLst>
      <p:ext uri="{BB962C8B-B14F-4D97-AF65-F5344CB8AC3E}">
        <p14:creationId xmlns:p14="http://schemas.microsoft.com/office/powerpoint/2010/main" val="40183033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ellspd5spering.wikispaces.com/file/view/diffusion.gif/45870401/diffu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032" y="581932"/>
            <a:ext cx="7566025" cy="581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29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a:xfrm>
            <a:off x="1295401" y="2556932"/>
            <a:ext cx="9601196" cy="3318936"/>
          </a:xfrm>
        </p:spPr>
        <p:txBody>
          <a:bodyPr>
            <a:normAutofit/>
          </a:bodyPr>
          <a:lstStyle/>
          <a:p>
            <a:r>
              <a:rPr lang="en-US" sz="3200" dirty="0"/>
              <a:t>Osmosis</a:t>
            </a:r>
          </a:p>
          <a:p>
            <a:pPr lvl="1"/>
            <a:r>
              <a:rPr lang="en-US" sz="2800" dirty="0"/>
              <a:t>Movement of water from an area of high to low concentration without energy.  </a:t>
            </a:r>
          </a:p>
          <a:p>
            <a:pPr lvl="1"/>
            <a:r>
              <a:rPr lang="en-US" sz="2800" dirty="0"/>
              <a:t>Water concentrations are determined by the relative amounts of solute dissolved in them, typically it will be a salt or sugar</a:t>
            </a:r>
          </a:p>
          <a:p>
            <a:endParaRPr lang="en-US" sz="3200" dirty="0"/>
          </a:p>
        </p:txBody>
      </p:sp>
    </p:spTree>
    <p:extLst>
      <p:ext uri="{BB962C8B-B14F-4D97-AF65-F5344CB8AC3E}">
        <p14:creationId xmlns:p14="http://schemas.microsoft.com/office/powerpoint/2010/main" val="37551053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rmAutofit/>
          </a:bodyPr>
          <a:lstStyle/>
          <a:p>
            <a:r>
              <a:rPr lang="en-US" sz="3200" dirty="0"/>
              <a:t>Osmotic Environments</a:t>
            </a:r>
          </a:p>
          <a:p>
            <a:pPr lvl="1"/>
            <a:r>
              <a:rPr lang="en-US" sz="2800" dirty="0"/>
              <a:t>Isotonic/Isosmotic:  the water concentration inside the cell and outside the cell are the same, meaning there is no net flow of water into or out of the cell.  It is at equilibrium.  </a:t>
            </a:r>
          </a:p>
          <a:p>
            <a:pPr lvl="2"/>
            <a:r>
              <a:rPr lang="en-US" sz="2400" dirty="0"/>
              <a:t>Preferred state of animal cells since they do not have a cell wall to prevent bursting (lysing).</a:t>
            </a:r>
          </a:p>
          <a:p>
            <a:endParaRPr lang="en-US" sz="3200" dirty="0"/>
          </a:p>
        </p:txBody>
      </p:sp>
    </p:spTree>
    <p:extLst>
      <p:ext uri="{BB962C8B-B14F-4D97-AF65-F5344CB8AC3E}">
        <p14:creationId xmlns:p14="http://schemas.microsoft.com/office/powerpoint/2010/main" val="3372323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ic.edu/faculty/jmontvilo/109graphics/isoton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9" y="226332"/>
            <a:ext cx="6226777" cy="30538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bp.blogspot.com/-WXe7lZeoaDc/TbcwxrwFnzI/AAAAAAAAABs/B1__oMN747Q/s1600/isotonicbloodce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66" y="3106057"/>
            <a:ext cx="5534025" cy="352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62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Autofit/>
          </a:bodyPr>
          <a:lstStyle/>
          <a:p>
            <a:r>
              <a:rPr lang="en-US" sz="3200" dirty="0" smtClean="0"/>
              <a:t>Osmotic Environments</a:t>
            </a:r>
          </a:p>
          <a:p>
            <a:pPr lvl="1"/>
            <a:r>
              <a:rPr lang="en-US" sz="2800" dirty="0"/>
              <a:t>Hypertonic/hyperosmotic:  refers to the fact that there is more solute dissolved which means there is a lower concentration of water.  Paired with hypotonic.</a:t>
            </a:r>
          </a:p>
          <a:p>
            <a:pPr lvl="1"/>
            <a:r>
              <a:rPr lang="en-US" sz="2800" dirty="0"/>
              <a:t>Hypotonic/</a:t>
            </a:r>
            <a:r>
              <a:rPr lang="en-US" sz="2800" dirty="0" err="1"/>
              <a:t>hyposmotic</a:t>
            </a:r>
            <a:r>
              <a:rPr lang="en-US" sz="2800" dirty="0"/>
              <a:t>:  refers to the fact that there is less solute dissolved, which means there is a higher concentration of water.  Paired with hypertonic.</a:t>
            </a:r>
          </a:p>
          <a:p>
            <a:pPr lvl="1"/>
            <a:endParaRPr lang="en-US" sz="2800" dirty="0"/>
          </a:p>
        </p:txBody>
      </p:sp>
    </p:spTree>
    <p:extLst>
      <p:ext uri="{BB962C8B-B14F-4D97-AF65-F5344CB8AC3E}">
        <p14:creationId xmlns:p14="http://schemas.microsoft.com/office/powerpoint/2010/main" val="10408061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KWGX2_AaaJY/TSNCTrh67fI/AAAAAAAAADM/SNV9coNN3IU/s1600/hypertonic.bmp"/>
          <p:cNvPicPr>
            <a:picLocks noChangeAspect="1" noChangeArrowheads="1"/>
          </p:cNvPicPr>
          <p:nvPr/>
        </p:nvPicPr>
        <p:blipFill rotWithShape="1">
          <a:blip r:embed="rId2">
            <a:extLst>
              <a:ext uri="{28A0092B-C50C-407E-A947-70E740481C1C}">
                <a14:useLocalDpi xmlns:a14="http://schemas.microsoft.com/office/drawing/2010/main" val="0"/>
              </a:ext>
            </a:extLst>
          </a:blip>
          <a:srcRect r="36992"/>
          <a:stretch/>
        </p:blipFill>
        <p:spPr bwMode="auto">
          <a:xfrm>
            <a:off x="1219200" y="177232"/>
            <a:ext cx="9419771" cy="668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490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Autofit/>
          </a:bodyPr>
          <a:lstStyle/>
          <a:p>
            <a:r>
              <a:rPr lang="en-US" sz="3200" dirty="0" smtClean="0"/>
              <a:t>Hypertonic and Hypotonic Solutions</a:t>
            </a:r>
          </a:p>
          <a:p>
            <a:pPr lvl="1"/>
            <a:r>
              <a:rPr lang="en-US" sz="2800" dirty="0"/>
              <a:t>If the environment around the cell is hypertonic (more solute, less water) then the cell has to be hypotonic (more water, less solute).</a:t>
            </a:r>
          </a:p>
          <a:p>
            <a:pPr lvl="1"/>
            <a:r>
              <a:rPr lang="en-US" sz="2800" dirty="0"/>
              <a:t>If the environment around the cells is hypotonic (more water, less solute) then the cell has to be hypertonic (more solute, less water)</a:t>
            </a:r>
          </a:p>
          <a:p>
            <a:pPr lvl="1"/>
            <a:endParaRPr lang="en-US" sz="2800" dirty="0"/>
          </a:p>
        </p:txBody>
      </p:sp>
    </p:spTree>
    <p:extLst>
      <p:ext uri="{BB962C8B-B14F-4D97-AF65-F5344CB8AC3E}">
        <p14:creationId xmlns:p14="http://schemas.microsoft.com/office/powerpoint/2010/main" val="16924206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a:t>
            </a:r>
          </a:p>
        </p:txBody>
      </p:sp>
      <p:sp>
        <p:nvSpPr>
          <p:cNvPr id="3" name="Content Placeholder 2"/>
          <p:cNvSpPr>
            <a:spLocks noGrp="1"/>
          </p:cNvSpPr>
          <p:nvPr>
            <p:ph idx="1"/>
          </p:nvPr>
        </p:nvSpPr>
        <p:spPr/>
        <p:txBody>
          <a:bodyPr>
            <a:noAutofit/>
          </a:bodyPr>
          <a:lstStyle/>
          <a:p>
            <a:r>
              <a:rPr lang="en-US" sz="3200" dirty="0" smtClean="0"/>
              <a:t>Hypertonic and Hypotonic Solutions</a:t>
            </a:r>
          </a:p>
          <a:p>
            <a:pPr lvl="1"/>
            <a:r>
              <a:rPr lang="en-US" sz="2800" dirty="0"/>
              <a:t>Water will always move from the area that is hypotonic to the area that is hypertonic (moving from the area where the water is high to the area where the water is low)</a:t>
            </a:r>
          </a:p>
          <a:p>
            <a:pPr lvl="2"/>
            <a:r>
              <a:rPr lang="en-US" sz="2400" dirty="0"/>
              <a:t>It will continue to do this until the water concentrations are equal.  </a:t>
            </a:r>
          </a:p>
          <a:p>
            <a:pPr lvl="2"/>
            <a:r>
              <a:rPr lang="en-US" sz="2400" dirty="0"/>
              <a:t>The solute will never follow the water.  Solute doesn’t move, only water.</a:t>
            </a:r>
          </a:p>
          <a:p>
            <a:pPr lvl="1"/>
            <a:endParaRPr lang="en-US" sz="2800" dirty="0"/>
          </a:p>
        </p:txBody>
      </p:sp>
    </p:spTree>
    <p:extLst>
      <p:ext uri="{BB962C8B-B14F-4D97-AF65-F5344CB8AC3E}">
        <p14:creationId xmlns:p14="http://schemas.microsoft.com/office/powerpoint/2010/main" val="41316896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1726</TotalTime>
  <Words>3418</Words>
  <Application>Microsoft Office PowerPoint</Application>
  <PresentationFormat>Widescreen</PresentationFormat>
  <Paragraphs>365</Paragraphs>
  <Slides>110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110</vt:i4>
      </vt:variant>
    </vt:vector>
  </HeadingPairs>
  <TitlesOfParts>
    <vt:vector size="113" baseType="lpstr">
      <vt:lpstr>Arial</vt:lpstr>
      <vt:lpstr>Garamond</vt:lpstr>
      <vt:lpstr>Organic</vt:lpstr>
      <vt:lpstr>Unit 2:  Cells</vt:lpstr>
      <vt:lpstr>PowerPoint Presentation</vt:lpstr>
      <vt:lpstr>2 Types of Cells</vt:lpstr>
      <vt:lpstr>2 Types of Cells</vt:lpstr>
      <vt:lpstr>2 Types of Cells</vt:lpstr>
      <vt:lpstr>PowerPoint Presentation</vt:lpstr>
      <vt:lpstr>2 Types of Cells</vt:lpstr>
      <vt:lpstr>Earliest forms of life on earth</vt:lpstr>
      <vt:lpstr>Earliest forms of life on earth</vt:lpstr>
      <vt:lpstr>Endosymbiosis Theory</vt:lpstr>
      <vt:lpstr>Endosymbiosis Theory</vt:lpstr>
      <vt:lpstr>Endosymbiosis Theory</vt:lpstr>
      <vt:lpstr>Endosymbiosis Theory</vt:lpstr>
      <vt:lpstr>Lack of Fossil Evidence is due to many reasons</vt:lpstr>
      <vt:lpstr>Cell Theory</vt:lpstr>
      <vt:lpstr>Why cells must be small</vt:lpstr>
      <vt:lpstr>Why cells must be small</vt:lpstr>
      <vt:lpstr>Why multicellular organisms are more complex</vt:lpstr>
      <vt:lpstr>Prokaryotic Diversity </vt:lpstr>
      <vt:lpstr>Archaebacteria</vt:lpstr>
      <vt:lpstr>3 subgroups of archaebacteria</vt:lpstr>
      <vt:lpstr>3 subgroups of archaebacteria</vt:lpstr>
      <vt:lpstr>3 subgroups of archaebacteria</vt:lpstr>
      <vt:lpstr>Eubacteria</vt:lpstr>
      <vt:lpstr>Characteristics of prokaryotes</vt:lpstr>
      <vt:lpstr>Characteristics of prokaryotes</vt:lpstr>
      <vt:lpstr>Characteristics of prokaryotes</vt:lpstr>
      <vt:lpstr>PowerPoint Presentation</vt:lpstr>
      <vt:lpstr>Characteristics of prokaryotes</vt:lpstr>
      <vt:lpstr>Characteristics of prokaryotes</vt:lpstr>
      <vt:lpstr>Characteristics of prokaryotes</vt:lpstr>
      <vt:lpstr>Characteristics of prokaryotes</vt:lpstr>
      <vt:lpstr>Characteristics of prokaryotes</vt:lpstr>
      <vt:lpstr>Bacterial Survival</vt:lpstr>
      <vt:lpstr>Reproduction</vt:lpstr>
      <vt:lpstr>PowerPoint Presentation</vt:lpstr>
      <vt:lpstr>Eukaryotes</vt:lpstr>
      <vt:lpstr>Basic Characteristics</vt:lpstr>
      <vt:lpstr>Basic Characteristics</vt:lpstr>
      <vt:lpstr>PowerPoint Presentation</vt:lpstr>
      <vt:lpstr>Basic Characteristics</vt:lpstr>
      <vt:lpstr>Cyst</vt:lpstr>
      <vt:lpstr>Organelles</vt:lpstr>
      <vt:lpstr>Organelles</vt:lpstr>
      <vt:lpstr>Organelles</vt:lpstr>
      <vt:lpstr>Draw and label this picture of the mitochondria</vt:lpstr>
      <vt:lpstr>Organelles</vt:lpstr>
      <vt:lpstr>Plastids</vt:lpstr>
      <vt:lpstr>Organelles</vt:lpstr>
      <vt:lpstr>Organelles</vt:lpstr>
      <vt:lpstr>Organelles</vt:lpstr>
      <vt:lpstr>Organelles</vt:lpstr>
      <vt:lpstr>Organelles</vt:lpstr>
      <vt:lpstr>Organelles</vt:lpstr>
      <vt:lpstr>Organelles</vt:lpstr>
      <vt:lpstr>Organelles</vt:lpstr>
      <vt:lpstr>Organelles</vt:lpstr>
      <vt:lpstr>Organelles</vt:lpstr>
      <vt:lpstr>Organelles</vt:lpstr>
      <vt:lpstr>Organelles</vt:lpstr>
      <vt:lpstr>Metabolic Diversity</vt:lpstr>
      <vt:lpstr>2 Ways to Get Food</vt:lpstr>
      <vt:lpstr>Heterotrophs</vt:lpstr>
      <vt:lpstr>Heterotrophs</vt:lpstr>
      <vt:lpstr>Autotrophs</vt:lpstr>
      <vt:lpstr>Autotrophs</vt:lpstr>
      <vt:lpstr>To use oxygen or to not use oxygen</vt:lpstr>
      <vt:lpstr>To use oxygen or to not use oxygen</vt:lpstr>
      <vt:lpstr>To use oxygen or to not use oxygen</vt:lpstr>
      <vt:lpstr>Making Your Cell Membrane</vt:lpstr>
      <vt:lpstr>Cell Membrane</vt:lpstr>
      <vt:lpstr>Characteristics </vt:lpstr>
      <vt:lpstr>PowerPoint Presentation</vt:lpstr>
      <vt:lpstr>6 Major Components</vt:lpstr>
      <vt:lpstr>Fluid Mosaic Model</vt:lpstr>
      <vt:lpstr>Cholesterol</vt:lpstr>
      <vt:lpstr>PowerPoint Presentation</vt:lpstr>
      <vt:lpstr>Proteins</vt:lpstr>
      <vt:lpstr>Integral Proteins</vt:lpstr>
      <vt:lpstr>PowerPoint Presentation</vt:lpstr>
      <vt:lpstr>Integral Proteins</vt:lpstr>
      <vt:lpstr>Glycoproteins</vt:lpstr>
      <vt:lpstr>PowerPoint Presentation</vt:lpstr>
      <vt:lpstr>Glycolipids</vt:lpstr>
      <vt:lpstr>Cell Transport</vt:lpstr>
      <vt:lpstr>Basics</vt:lpstr>
      <vt:lpstr>PowerPoint Presentation</vt:lpstr>
      <vt:lpstr>Passive Transport</vt:lpstr>
      <vt:lpstr>Passive Transport</vt:lpstr>
      <vt:lpstr>PowerPoint Presentation</vt:lpstr>
      <vt:lpstr>Passive Transport</vt:lpstr>
      <vt:lpstr>PowerPoint Presentation</vt:lpstr>
      <vt:lpstr>Passive Transport</vt:lpstr>
      <vt:lpstr>Passive Transport</vt:lpstr>
      <vt:lpstr>PowerPoint Presentation</vt:lpstr>
      <vt:lpstr>Passive Transport</vt:lpstr>
      <vt:lpstr>PowerPoint Presentation</vt:lpstr>
      <vt:lpstr>Passive Transport</vt:lpstr>
      <vt:lpstr>Passive Transport</vt:lpstr>
      <vt:lpstr>PowerPoint Presentation</vt:lpstr>
      <vt:lpstr>Passive Transport</vt:lpstr>
      <vt:lpstr>Passive Transport</vt:lpstr>
      <vt:lpstr>PowerPoint Presentation</vt:lpstr>
      <vt:lpstr>Active Transport</vt:lpstr>
      <vt:lpstr>PowerPoint Presentation</vt:lpstr>
      <vt:lpstr>Active Transport</vt:lpstr>
      <vt:lpstr>PowerPoint Presentation</vt:lpstr>
      <vt:lpstr>Active Transport</vt:lpstr>
      <vt:lpstr>Active Transport</vt:lpstr>
      <vt:lpstr>PowerPoint Presentation</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Cells</dc:title>
  <dc:creator>Nebel, Eric T.</dc:creator>
  <cp:lastModifiedBy>Nebel, Eric T.</cp:lastModifiedBy>
  <cp:revision>35</cp:revision>
  <dcterms:created xsi:type="dcterms:W3CDTF">2016-09-27T10:39:39Z</dcterms:created>
  <dcterms:modified xsi:type="dcterms:W3CDTF">2017-10-03T11:06:22Z</dcterms:modified>
</cp:coreProperties>
</file>