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6" r:id="rId3"/>
    <p:sldId id="297" r:id="rId4"/>
    <p:sldId id="298" r:id="rId5"/>
    <p:sldId id="299" r:id="rId6"/>
    <p:sldId id="300" r:id="rId7"/>
    <p:sldId id="277" r:id="rId8"/>
    <p:sldId id="278" r:id="rId9"/>
    <p:sldId id="279" r:id="rId10"/>
    <p:sldId id="301" r:id="rId11"/>
    <p:sldId id="280" r:id="rId12"/>
    <p:sldId id="281" r:id="rId13"/>
    <p:sldId id="286" r:id="rId14"/>
    <p:sldId id="282" r:id="rId15"/>
    <p:sldId id="283" r:id="rId16"/>
    <p:sldId id="284"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94660"/>
  </p:normalViewPr>
  <p:slideViewPr>
    <p:cSldViewPr snapToGrid="0">
      <p:cViewPr varScale="1">
        <p:scale>
          <a:sx n="76" d="100"/>
          <a:sy n="76" d="100"/>
        </p:scale>
        <p:origin x="16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3B7791A-1925-4740-9204-808272EF852F}" type="datetimeFigureOut">
              <a:rPr lang="en-US" smtClean="0"/>
              <a:t>2/5/2018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1C07322-617D-42E3-83AE-4918EC42C635}"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876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7791A-1925-4740-9204-808272EF852F}"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259405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7791A-1925-4740-9204-808272EF852F}"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43219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7791A-1925-4740-9204-808272EF852F}"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185626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3B7791A-1925-4740-9204-808272EF852F}" type="datetimeFigureOut">
              <a:rPr lang="en-US" smtClean="0"/>
              <a:t>2/5/2018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1C07322-617D-42E3-83AE-4918EC42C635}"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619662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B7791A-1925-4740-9204-808272EF852F}"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351334025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7791A-1925-4740-9204-808272EF852F}"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28945695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B7791A-1925-4740-9204-808272EF852F}" type="datetimeFigureOut">
              <a:rPr lang="en-US" smtClean="0"/>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40351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7791A-1925-4740-9204-808272EF852F}" type="datetimeFigureOut">
              <a:rPr lang="en-US" smtClean="0"/>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308534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3B7791A-1925-4740-9204-808272EF852F}" type="datetimeFigureOut">
              <a:rPr lang="en-US" smtClean="0"/>
              <a:t>2/5/2018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11C07322-617D-42E3-83AE-4918EC42C635}"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30580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3B7791A-1925-4740-9204-808272EF852F}" type="datetimeFigureOut">
              <a:rPr lang="en-US" smtClean="0"/>
              <a:t>2/5/2018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11C07322-617D-42E3-83AE-4918EC42C635}" type="slidenum">
              <a:rPr lang="en-US" smtClean="0"/>
              <a:t>‹#›</a:t>
            </a:fld>
            <a:endParaRPr lang="en-US"/>
          </a:p>
        </p:txBody>
      </p:sp>
    </p:spTree>
    <p:extLst>
      <p:ext uri="{BB962C8B-B14F-4D97-AF65-F5344CB8AC3E}">
        <p14:creationId xmlns:p14="http://schemas.microsoft.com/office/powerpoint/2010/main" val="36989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3B7791A-1925-4740-9204-808272EF852F}" type="datetimeFigureOut">
              <a:rPr lang="en-US" smtClean="0"/>
              <a:t>2/5/2018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1C07322-617D-42E3-83AE-4918EC42C635}"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8828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Biotechnology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3935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Recombinant DNA in Prokaryotes</a:t>
            </a:r>
            <a:endParaRPr lang="en-US" dirty="0"/>
          </a:p>
        </p:txBody>
      </p:sp>
      <p:sp>
        <p:nvSpPr>
          <p:cNvPr id="9" name="Content Placeholder 8"/>
          <p:cNvSpPr>
            <a:spLocks noGrp="1"/>
          </p:cNvSpPr>
          <p:nvPr>
            <p:ph idx="1"/>
          </p:nvPr>
        </p:nvSpPr>
        <p:spPr>
          <a:xfrm>
            <a:off x="7954103" y="1460500"/>
            <a:ext cx="3869597" cy="5257799"/>
          </a:xfrm>
        </p:spPr>
        <p:txBody>
          <a:bodyPr>
            <a:normAutofit/>
          </a:bodyPr>
          <a:lstStyle/>
          <a:p>
            <a:r>
              <a:rPr lang="en-US" dirty="0" smtClean="0"/>
              <a:t>What type of organism does a plasmid come from?</a:t>
            </a:r>
          </a:p>
          <a:p>
            <a:r>
              <a:rPr lang="en-US" dirty="0" smtClean="0"/>
              <a:t>What is the purpose of DNA ligase here?</a:t>
            </a:r>
          </a:p>
          <a:p>
            <a:r>
              <a:rPr lang="en-US" dirty="0" smtClean="0"/>
              <a:t>Why do you have to cut bother the plasmid and the donor DNA with the gene of interest with the same type of restriction enzyme?</a:t>
            </a:r>
          </a:p>
          <a:p>
            <a:r>
              <a:rPr lang="en-US" dirty="0" smtClean="0"/>
              <a:t>How do you think that this process is different in eukaryotes?</a:t>
            </a:r>
            <a:endParaRPr lang="en-US" dirty="0"/>
          </a:p>
        </p:txBody>
      </p:sp>
      <p:grpSp>
        <p:nvGrpSpPr>
          <p:cNvPr id="8" name="Group 7"/>
          <p:cNvGrpSpPr/>
          <p:nvPr/>
        </p:nvGrpSpPr>
        <p:grpSpPr>
          <a:xfrm>
            <a:off x="1251678" y="1825927"/>
            <a:ext cx="6702425" cy="5032073"/>
            <a:chOff x="1251678" y="1825927"/>
            <a:chExt cx="6702425" cy="5032073"/>
          </a:xfrm>
        </p:grpSpPr>
        <p:pic>
          <p:nvPicPr>
            <p:cNvPr id="2050" name="Picture 2" descr="Image result for recombinant D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678" y="1825927"/>
              <a:ext cx="6702425" cy="5032073"/>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5410200" y="2000249"/>
              <a:ext cx="2222500" cy="646331"/>
              <a:chOff x="5410200" y="2000249"/>
              <a:chExt cx="2222500" cy="646331"/>
            </a:xfrm>
          </p:grpSpPr>
          <p:sp>
            <p:nvSpPr>
              <p:cNvPr id="4" name="TextBox 3"/>
              <p:cNvSpPr txBox="1"/>
              <p:nvPr/>
            </p:nvSpPr>
            <p:spPr>
              <a:xfrm>
                <a:off x="6096000" y="2000249"/>
                <a:ext cx="1536700" cy="646331"/>
              </a:xfrm>
              <a:prstGeom prst="rect">
                <a:avLst/>
              </a:prstGeom>
              <a:noFill/>
            </p:spPr>
            <p:txBody>
              <a:bodyPr wrap="square" rtlCol="0">
                <a:spAutoFit/>
              </a:bodyPr>
              <a:lstStyle/>
              <a:p>
                <a:r>
                  <a:rPr lang="en-US" dirty="0" smtClean="0"/>
                  <a:t>Typically from a eukaryote</a:t>
                </a:r>
                <a:endParaRPr lang="en-US" dirty="0"/>
              </a:p>
            </p:txBody>
          </p:sp>
          <p:cxnSp>
            <p:nvCxnSpPr>
              <p:cNvPr id="6" name="Straight Arrow Connector 5"/>
              <p:cNvCxnSpPr/>
              <p:nvPr/>
            </p:nvCxnSpPr>
            <p:spPr>
              <a:xfrm flipH="1">
                <a:off x="5410200" y="2202765"/>
                <a:ext cx="685800" cy="2413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spTree>
    <p:extLst>
      <p:ext uri="{BB962C8B-B14F-4D97-AF65-F5344CB8AC3E}">
        <p14:creationId xmlns:p14="http://schemas.microsoft.com/office/powerpoint/2010/main" val="291373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creating Recombinant DNA</a:t>
            </a:r>
            <a:endParaRPr lang="en-US" dirty="0"/>
          </a:p>
        </p:txBody>
      </p:sp>
      <p:sp>
        <p:nvSpPr>
          <p:cNvPr id="3" name="Content Placeholder 2"/>
          <p:cNvSpPr>
            <a:spLocks noGrp="1"/>
          </p:cNvSpPr>
          <p:nvPr>
            <p:ph idx="1"/>
          </p:nvPr>
        </p:nvSpPr>
        <p:spPr>
          <a:xfrm>
            <a:off x="1251678" y="1874517"/>
            <a:ext cx="10178322" cy="3593591"/>
          </a:xfrm>
        </p:spPr>
        <p:txBody>
          <a:bodyPr>
            <a:noAutofit/>
          </a:bodyPr>
          <a:lstStyle/>
          <a:p>
            <a:r>
              <a:rPr lang="en-US" sz="2800" dirty="0" smtClean="0"/>
              <a:t>A restriction enzyme cuts out the “gene of interest” from the source</a:t>
            </a:r>
          </a:p>
          <a:p>
            <a:r>
              <a:rPr lang="en-US" sz="2800" dirty="0" smtClean="0"/>
              <a:t>The same type of restriction enzyme cuts open the DNA of the organism that the gene of interest will be inserted into</a:t>
            </a:r>
          </a:p>
          <a:p>
            <a:pPr lvl="1"/>
            <a:r>
              <a:rPr lang="en-US" sz="2400" dirty="0" smtClean="0"/>
              <a:t>In prokaryotes this is very easy as the gene is inserted into the plasmid rather than the main body of DNA, reducing the likelihood that the gene will insert in the middle of a gene the bacteria needs</a:t>
            </a:r>
          </a:p>
          <a:p>
            <a:pPr lvl="1"/>
            <a:r>
              <a:rPr lang="en-US" sz="2400" dirty="0" smtClean="0"/>
              <a:t>In eukaryotes, this is more difficult as the gene must be inserted directly into the genome</a:t>
            </a:r>
            <a:endParaRPr lang="en-US" sz="2400" dirty="0"/>
          </a:p>
        </p:txBody>
      </p:sp>
    </p:spTree>
    <p:extLst>
      <p:ext uri="{BB962C8B-B14F-4D97-AF65-F5344CB8AC3E}">
        <p14:creationId xmlns:p14="http://schemas.microsoft.com/office/powerpoint/2010/main" val="1298937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3593591"/>
          </a:xfrm>
        </p:spPr>
        <p:txBody>
          <a:bodyPr>
            <a:noAutofit/>
          </a:bodyPr>
          <a:lstStyle/>
          <a:p>
            <a:r>
              <a:rPr lang="en-US" sz="3200" dirty="0" smtClean="0"/>
              <a:t>Once the DNA has been combined together, DNA ligase seals the 2 pieces of DNA together just like it did in DNA Replication</a:t>
            </a:r>
          </a:p>
          <a:p>
            <a:r>
              <a:rPr lang="en-US" sz="3200" dirty="0" smtClean="0"/>
              <a:t>The recombinant DNA is then placed back into the host organism</a:t>
            </a:r>
          </a:p>
          <a:p>
            <a:pPr lvl="1"/>
            <a:r>
              <a:rPr lang="en-US" sz="2800" dirty="0" smtClean="0"/>
              <a:t>In prokaryotes this can happen at any time in its life cycle and is extremely successful</a:t>
            </a:r>
          </a:p>
          <a:p>
            <a:pPr lvl="1"/>
            <a:r>
              <a:rPr lang="en-US" sz="2800" dirty="0" smtClean="0"/>
              <a:t>In eukaryotes this needs to happen early in the embryonic development before too many cells are produced and because the insertion of the DNA is tricky as it can mess up other genes very easily. Many trials are typically required to get the desired outcome</a:t>
            </a:r>
            <a:endParaRPr lang="en-US" sz="2800" dirty="0"/>
          </a:p>
        </p:txBody>
      </p:sp>
    </p:spTree>
    <p:extLst>
      <p:ext uri="{BB962C8B-B14F-4D97-AF65-F5344CB8AC3E}">
        <p14:creationId xmlns:p14="http://schemas.microsoft.com/office/powerpoint/2010/main" val="4264968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prokatyotes</a:t>
            </a:r>
            <a:endParaRPr lang="en-US" dirty="0"/>
          </a:p>
        </p:txBody>
      </p:sp>
      <p:sp>
        <p:nvSpPr>
          <p:cNvPr id="4" name="Content Placeholder 3"/>
          <p:cNvSpPr>
            <a:spLocks noGrp="1"/>
          </p:cNvSpPr>
          <p:nvPr>
            <p:ph idx="1"/>
          </p:nvPr>
        </p:nvSpPr>
        <p:spPr>
          <a:xfrm>
            <a:off x="1251678" y="1371601"/>
            <a:ext cx="4183922" cy="3593591"/>
          </a:xfrm>
        </p:spPr>
        <p:txBody>
          <a:bodyPr>
            <a:noAutofit/>
          </a:bodyPr>
          <a:lstStyle/>
          <a:p>
            <a:r>
              <a:rPr lang="en-US" sz="4000" dirty="0" smtClean="0"/>
              <a:t>What do you think the term “electroporation” means?</a:t>
            </a:r>
          </a:p>
          <a:p>
            <a:r>
              <a:rPr lang="en-US" sz="4000" dirty="0" smtClean="0"/>
              <a:t>Why would this be important?</a:t>
            </a:r>
            <a:endParaRPr lang="en-US" sz="4000" dirty="0"/>
          </a:p>
        </p:txBody>
      </p:sp>
      <p:pic>
        <p:nvPicPr>
          <p:cNvPr id="1026" name="Picture 2" descr="Image result for making recombinant dna prokary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6759" y="0"/>
            <a:ext cx="6475418" cy="6656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30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making transgenic organisms</a:t>
            </a:r>
            <a:endParaRPr lang="en-US" dirty="0"/>
          </a:p>
        </p:txBody>
      </p:sp>
      <p:sp>
        <p:nvSpPr>
          <p:cNvPr id="3" name="Content Placeholder 2"/>
          <p:cNvSpPr>
            <a:spLocks noGrp="1"/>
          </p:cNvSpPr>
          <p:nvPr>
            <p:ph idx="1"/>
          </p:nvPr>
        </p:nvSpPr>
        <p:spPr>
          <a:xfrm>
            <a:off x="1251678" y="1874517"/>
            <a:ext cx="10178322" cy="3593591"/>
          </a:xfrm>
        </p:spPr>
        <p:txBody>
          <a:bodyPr>
            <a:noAutofit/>
          </a:bodyPr>
          <a:lstStyle/>
          <a:p>
            <a:r>
              <a:rPr lang="en-US" sz="3200" dirty="0" smtClean="0"/>
              <a:t>Medical </a:t>
            </a:r>
            <a:r>
              <a:rPr lang="en-US" sz="3200" dirty="0"/>
              <a:t>Uses</a:t>
            </a:r>
          </a:p>
          <a:p>
            <a:pPr lvl="1"/>
            <a:r>
              <a:rPr lang="en-US" sz="2800" dirty="0" smtClean="0"/>
              <a:t>Diagnosis </a:t>
            </a:r>
            <a:r>
              <a:rPr lang="en-US" sz="2800" dirty="0"/>
              <a:t>of diseases</a:t>
            </a:r>
          </a:p>
          <a:p>
            <a:pPr lvl="1"/>
            <a:r>
              <a:rPr lang="en-US" sz="2800" dirty="0" smtClean="0"/>
              <a:t>Human </a:t>
            </a:r>
            <a:r>
              <a:rPr lang="en-US" sz="2800" dirty="0"/>
              <a:t>gene therapy</a:t>
            </a:r>
          </a:p>
          <a:p>
            <a:pPr lvl="1"/>
            <a:r>
              <a:rPr lang="en-US" sz="2800" dirty="0" smtClean="0"/>
              <a:t>Vaccines</a:t>
            </a:r>
            <a:endParaRPr lang="en-US" sz="2800" dirty="0"/>
          </a:p>
          <a:p>
            <a:r>
              <a:rPr lang="en-US" sz="3200" dirty="0" smtClean="0"/>
              <a:t>Pharmaceutical </a:t>
            </a:r>
            <a:r>
              <a:rPr lang="en-US" sz="3200" dirty="0"/>
              <a:t>Production:</a:t>
            </a:r>
          </a:p>
          <a:p>
            <a:pPr lvl="1"/>
            <a:r>
              <a:rPr lang="en-US" sz="2800" dirty="0" smtClean="0"/>
              <a:t>Insulin</a:t>
            </a:r>
            <a:endParaRPr lang="en-US" sz="2800" dirty="0"/>
          </a:p>
          <a:p>
            <a:pPr lvl="1"/>
            <a:r>
              <a:rPr lang="en-US" sz="2800" dirty="0" smtClean="0"/>
              <a:t>Human </a:t>
            </a:r>
            <a:r>
              <a:rPr lang="en-US" sz="2800" dirty="0"/>
              <a:t>Growth Hormone</a:t>
            </a:r>
          </a:p>
          <a:p>
            <a:pPr lvl="1"/>
            <a:r>
              <a:rPr lang="en-US" sz="2800" dirty="0" smtClean="0"/>
              <a:t>Erythropoietin-hormone that increases the production of red blood cells</a:t>
            </a:r>
            <a:endParaRPr lang="en-US" sz="2800" dirty="0"/>
          </a:p>
        </p:txBody>
      </p:sp>
    </p:spTree>
    <p:extLst>
      <p:ext uri="{BB962C8B-B14F-4D97-AF65-F5344CB8AC3E}">
        <p14:creationId xmlns:p14="http://schemas.microsoft.com/office/powerpoint/2010/main" val="3811973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making transgenic organisms</a:t>
            </a:r>
          </a:p>
        </p:txBody>
      </p:sp>
      <p:sp>
        <p:nvSpPr>
          <p:cNvPr id="3" name="Content Placeholder 2"/>
          <p:cNvSpPr>
            <a:spLocks noGrp="1"/>
          </p:cNvSpPr>
          <p:nvPr>
            <p:ph idx="1"/>
          </p:nvPr>
        </p:nvSpPr>
        <p:spPr/>
        <p:txBody>
          <a:bodyPr>
            <a:normAutofit lnSpcReduction="10000"/>
          </a:bodyPr>
          <a:lstStyle/>
          <a:p>
            <a:r>
              <a:rPr lang="en-US" sz="3200" dirty="0" smtClean="0"/>
              <a:t>Environmental Use</a:t>
            </a:r>
            <a:endParaRPr lang="en-US" sz="3200" dirty="0"/>
          </a:p>
          <a:p>
            <a:pPr lvl="1"/>
            <a:r>
              <a:rPr lang="en-US" sz="2800" dirty="0" smtClean="0"/>
              <a:t>Bacteria </a:t>
            </a:r>
            <a:r>
              <a:rPr lang="en-US" sz="2800" dirty="0"/>
              <a:t>can be used to remove heavy metals (copper, lead, nickel) from the </a:t>
            </a:r>
            <a:r>
              <a:rPr lang="en-US" sz="2800" dirty="0" smtClean="0"/>
              <a:t>environment.  They combine these metals with natural chemicals they make </a:t>
            </a:r>
            <a:r>
              <a:rPr lang="en-US" sz="2800" dirty="0"/>
              <a:t>to produce compounds that are easily </a:t>
            </a:r>
            <a:r>
              <a:rPr lang="en-US" sz="2800" dirty="0" smtClean="0"/>
              <a:t>harvested.</a:t>
            </a:r>
            <a:endParaRPr lang="en-US" sz="2800" dirty="0"/>
          </a:p>
          <a:p>
            <a:pPr lvl="1"/>
            <a:r>
              <a:rPr lang="en-US" sz="2800" dirty="0" smtClean="0"/>
              <a:t>Convert </a:t>
            </a:r>
            <a:r>
              <a:rPr lang="en-US" sz="2800" dirty="0"/>
              <a:t>toxic portion of sewage into non-toxic forms</a:t>
            </a:r>
          </a:p>
          <a:p>
            <a:pPr lvl="1"/>
            <a:r>
              <a:rPr lang="en-US" sz="2800" dirty="0" smtClean="0"/>
              <a:t>Clean </a:t>
            </a:r>
            <a:r>
              <a:rPr lang="en-US" sz="2800" dirty="0"/>
              <a:t>up oil spills</a:t>
            </a:r>
          </a:p>
        </p:txBody>
      </p:sp>
    </p:spTree>
    <p:extLst>
      <p:ext uri="{BB962C8B-B14F-4D97-AF65-F5344CB8AC3E}">
        <p14:creationId xmlns:p14="http://schemas.microsoft.com/office/powerpoint/2010/main" val="747799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making transgenic organisms</a:t>
            </a:r>
          </a:p>
        </p:txBody>
      </p:sp>
      <p:sp>
        <p:nvSpPr>
          <p:cNvPr id="3" name="Content Placeholder 2"/>
          <p:cNvSpPr>
            <a:spLocks noGrp="1"/>
          </p:cNvSpPr>
          <p:nvPr>
            <p:ph idx="1"/>
          </p:nvPr>
        </p:nvSpPr>
        <p:spPr>
          <a:xfrm>
            <a:off x="1251678" y="2081049"/>
            <a:ext cx="10559322" cy="4535651"/>
          </a:xfrm>
        </p:spPr>
        <p:txBody>
          <a:bodyPr>
            <a:normAutofit fontScale="92500"/>
          </a:bodyPr>
          <a:lstStyle/>
          <a:p>
            <a:r>
              <a:rPr lang="en-US" sz="3600" dirty="0" smtClean="0"/>
              <a:t>Agricultural </a:t>
            </a:r>
            <a:r>
              <a:rPr lang="en-US" sz="3600" dirty="0"/>
              <a:t>Use</a:t>
            </a:r>
          </a:p>
          <a:p>
            <a:pPr lvl="1"/>
            <a:r>
              <a:rPr lang="en-US" sz="3200" dirty="0" smtClean="0"/>
              <a:t>Create </a:t>
            </a:r>
            <a:r>
              <a:rPr lang="en-US" sz="3200" dirty="0"/>
              <a:t>animals </a:t>
            </a:r>
            <a:r>
              <a:rPr lang="en-US" sz="3200" dirty="0" smtClean="0"/>
              <a:t>that will produce their own vaccines</a:t>
            </a:r>
            <a:r>
              <a:rPr lang="en-US" sz="3200" dirty="0"/>
              <a:t>, antibodies, </a:t>
            </a:r>
            <a:r>
              <a:rPr lang="en-US" sz="3200" dirty="0" smtClean="0"/>
              <a:t>hormones to limit the overuse of them by farmers</a:t>
            </a:r>
            <a:endParaRPr lang="en-US" sz="3200" dirty="0"/>
          </a:p>
          <a:p>
            <a:pPr lvl="1"/>
            <a:r>
              <a:rPr lang="en-US" sz="3200" dirty="0" smtClean="0"/>
              <a:t>Plant </a:t>
            </a:r>
            <a:r>
              <a:rPr lang="en-US" sz="3200" dirty="0"/>
              <a:t>Manipulation-make plants resistant to herbicides, slow spoiling, resist pathogens, </a:t>
            </a:r>
            <a:r>
              <a:rPr lang="en-US" sz="3200" dirty="0" smtClean="0"/>
              <a:t>increase </a:t>
            </a:r>
            <a:r>
              <a:rPr lang="en-US" sz="3200" dirty="0"/>
              <a:t>nitrogen fixing ability of bacteria, and making transgenic organisms such as tomatoes </a:t>
            </a:r>
            <a:r>
              <a:rPr lang="en-US" sz="3200" dirty="0" smtClean="0"/>
              <a:t>that resist freezing for a longer growing season, and </a:t>
            </a:r>
            <a:r>
              <a:rPr lang="en-US" sz="3200" dirty="0"/>
              <a:t>golden rice that contain beta-carotene.</a:t>
            </a:r>
          </a:p>
        </p:txBody>
      </p:sp>
    </p:spTree>
    <p:extLst>
      <p:ext uri="{BB962C8B-B14F-4D97-AF65-F5344CB8AC3E}">
        <p14:creationId xmlns:p14="http://schemas.microsoft.com/office/powerpoint/2010/main" val="3806115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Cloning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3968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Cloning</a:t>
            </a:r>
            <a:endParaRPr lang="en-US" dirty="0"/>
          </a:p>
        </p:txBody>
      </p:sp>
      <p:sp>
        <p:nvSpPr>
          <p:cNvPr id="3" name="Content Placeholder 2"/>
          <p:cNvSpPr>
            <a:spLocks noGrp="1"/>
          </p:cNvSpPr>
          <p:nvPr>
            <p:ph idx="1"/>
          </p:nvPr>
        </p:nvSpPr>
        <p:spPr>
          <a:xfrm>
            <a:off x="1109788" y="1481960"/>
            <a:ext cx="10178322" cy="3593591"/>
          </a:xfrm>
        </p:spPr>
        <p:txBody>
          <a:bodyPr>
            <a:noAutofit/>
          </a:bodyPr>
          <a:lstStyle/>
          <a:p>
            <a:r>
              <a:rPr lang="en-US" sz="2800" dirty="0" smtClean="0"/>
              <a:t>Process of making an exact copy of an organism or part of an organism</a:t>
            </a:r>
          </a:p>
          <a:p>
            <a:r>
              <a:rPr lang="en-US" sz="2800" dirty="0" smtClean="0"/>
              <a:t>Done by removing a nucleus from a somatic cell from the target organism and replacing an egg cell nucleus with the target nucleus.  The egg cell then goes into a surrogate mother.</a:t>
            </a:r>
          </a:p>
          <a:p>
            <a:r>
              <a:rPr lang="en-US" sz="2800" dirty="0" smtClean="0"/>
              <a:t>Challenges to overcome</a:t>
            </a:r>
          </a:p>
          <a:p>
            <a:pPr lvl="1"/>
            <a:r>
              <a:rPr lang="en-US" sz="2400" dirty="0" smtClean="0"/>
              <a:t>Making the somatic nucleus </a:t>
            </a:r>
            <a:r>
              <a:rPr lang="en-US" sz="2400" dirty="0" err="1" smtClean="0"/>
              <a:t>unspecialize</a:t>
            </a:r>
            <a:r>
              <a:rPr lang="en-US" sz="2400" dirty="0" smtClean="0"/>
              <a:t> and become a stem cell again</a:t>
            </a:r>
          </a:p>
          <a:p>
            <a:pPr lvl="1"/>
            <a:r>
              <a:rPr lang="en-US" sz="2400" dirty="0" smtClean="0"/>
              <a:t>Making that stem cell omnipotent (meaning that it can become any cell)</a:t>
            </a:r>
          </a:p>
          <a:p>
            <a:pPr lvl="1"/>
            <a:r>
              <a:rPr lang="en-US" sz="2400" dirty="0" smtClean="0"/>
              <a:t>Getting the cells to divide</a:t>
            </a:r>
          </a:p>
        </p:txBody>
      </p:sp>
    </p:spTree>
    <p:extLst>
      <p:ext uri="{BB962C8B-B14F-4D97-AF65-F5344CB8AC3E}">
        <p14:creationId xmlns:p14="http://schemas.microsoft.com/office/powerpoint/2010/main" val="48490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Clone</a:t>
            </a:r>
            <a:endParaRPr lang="en-US" dirty="0"/>
          </a:p>
        </p:txBody>
      </p:sp>
      <p:sp>
        <p:nvSpPr>
          <p:cNvPr id="3" name="Content Placeholder 2"/>
          <p:cNvSpPr>
            <a:spLocks noGrp="1"/>
          </p:cNvSpPr>
          <p:nvPr>
            <p:ph idx="1"/>
          </p:nvPr>
        </p:nvSpPr>
        <p:spPr>
          <a:xfrm>
            <a:off x="1251678" y="1511301"/>
            <a:ext cx="10178322" cy="3593591"/>
          </a:xfrm>
        </p:spPr>
        <p:txBody>
          <a:bodyPr>
            <a:noAutofit/>
          </a:bodyPr>
          <a:lstStyle/>
          <a:p>
            <a:r>
              <a:rPr lang="en-US" sz="3200" dirty="0" smtClean="0"/>
              <a:t>There are 2 primary </a:t>
            </a:r>
            <a:r>
              <a:rPr lang="en-US" sz="3200" dirty="0" err="1" smtClean="0"/>
              <a:t>aplpications</a:t>
            </a:r>
            <a:r>
              <a:rPr lang="en-US" sz="3200" dirty="0" smtClean="0"/>
              <a:t> of cloning</a:t>
            </a:r>
          </a:p>
          <a:p>
            <a:pPr lvl="1"/>
            <a:r>
              <a:rPr lang="en-US" sz="2800" dirty="0" smtClean="0"/>
              <a:t>Whole organism cloning which is exactly what it sounds like…you clone the whole organism.  Much easier because you let the mother do what mother’s have done for millions of years and apply the chemical signals to grow the organism.</a:t>
            </a:r>
          </a:p>
          <a:p>
            <a:pPr lvl="1"/>
            <a:r>
              <a:rPr lang="en-US" sz="2800" dirty="0" smtClean="0"/>
              <a:t>Therapeutic Cloning</a:t>
            </a:r>
          </a:p>
          <a:p>
            <a:pPr lvl="2"/>
            <a:r>
              <a:rPr lang="en-US" sz="2400" dirty="0" smtClean="0"/>
              <a:t>You are only cloning 1 organ out of the organism.  Much more difficult because the scientist has to apply the correct chemical signal, at the right time, in the right dose to get the organ functioning properly.  </a:t>
            </a:r>
            <a:endParaRPr lang="en-US" sz="2400" dirty="0"/>
          </a:p>
        </p:txBody>
      </p:sp>
    </p:spTree>
    <p:extLst>
      <p:ext uri="{BB962C8B-B14F-4D97-AF65-F5344CB8AC3E}">
        <p14:creationId xmlns:p14="http://schemas.microsoft.com/office/powerpoint/2010/main" val="272577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a:xfrm>
            <a:off x="1251678" y="1404884"/>
            <a:ext cx="10178322" cy="3593591"/>
          </a:xfrm>
        </p:spPr>
        <p:txBody>
          <a:bodyPr>
            <a:noAutofit/>
          </a:bodyPr>
          <a:lstStyle/>
          <a:p>
            <a:r>
              <a:rPr lang="en-US" sz="3200" dirty="0" smtClean="0"/>
              <a:t>Genetic Engineering:  manipulating genes for practical purposes such as </a:t>
            </a:r>
          </a:p>
          <a:p>
            <a:pPr lvl="1"/>
            <a:r>
              <a:rPr lang="en-US" sz="2800" dirty="0" smtClean="0"/>
              <a:t>Creating GMOs</a:t>
            </a:r>
          </a:p>
          <a:p>
            <a:pPr lvl="1"/>
            <a:r>
              <a:rPr lang="en-US" sz="2800" dirty="0" smtClean="0"/>
              <a:t>Creating transgenic organisms</a:t>
            </a:r>
          </a:p>
          <a:p>
            <a:pPr lvl="1"/>
            <a:r>
              <a:rPr lang="en-US" sz="2800" dirty="0" smtClean="0"/>
              <a:t>Gene therapy</a:t>
            </a:r>
          </a:p>
          <a:p>
            <a:pPr lvl="1"/>
            <a:r>
              <a:rPr lang="en-US" sz="2800" dirty="0" smtClean="0"/>
              <a:t>Cloning</a:t>
            </a:r>
          </a:p>
          <a:p>
            <a:pPr lvl="1"/>
            <a:r>
              <a:rPr lang="en-US" sz="2800" dirty="0" smtClean="0"/>
              <a:t>Creating artificial chromosomes</a:t>
            </a:r>
          </a:p>
        </p:txBody>
      </p:sp>
    </p:spTree>
    <p:extLst>
      <p:ext uri="{BB962C8B-B14F-4D97-AF65-F5344CB8AC3E}">
        <p14:creationId xmlns:p14="http://schemas.microsoft.com/office/powerpoint/2010/main" val="1716307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cloning</a:t>
            </a:r>
            <a:endParaRPr lang="en-US" dirty="0"/>
          </a:p>
        </p:txBody>
      </p:sp>
      <p:sp>
        <p:nvSpPr>
          <p:cNvPr id="3" name="Content Placeholder 2"/>
          <p:cNvSpPr>
            <a:spLocks noGrp="1"/>
          </p:cNvSpPr>
          <p:nvPr>
            <p:ph idx="1"/>
          </p:nvPr>
        </p:nvSpPr>
        <p:spPr>
          <a:xfrm>
            <a:off x="1251678" y="1874517"/>
            <a:ext cx="10178322" cy="3593591"/>
          </a:xfrm>
        </p:spPr>
        <p:txBody>
          <a:bodyPr>
            <a:normAutofit/>
          </a:bodyPr>
          <a:lstStyle/>
          <a:p>
            <a:r>
              <a:rPr lang="en-US" sz="3200" dirty="0" smtClean="0"/>
              <a:t>Food production</a:t>
            </a:r>
          </a:p>
          <a:p>
            <a:r>
              <a:rPr lang="en-US" sz="3200" dirty="0" smtClean="0"/>
              <a:t>Quickly grow organisms that are harvested for medicines</a:t>
            </a:r>
          </a:p>
          <a:p>
            <a:r>
              <a:rPr lang="en-US" sz="3200" dirty="0" smtClean="0"/>
              <a:t>Preserve endangered wildlife</a:t>
            </a:r>
          </a:p>
          <a:p>
            <a:endParaRPr lang="en-US" sz="3200" dirty="0"/>
          </a:p>
        </p:txBody>
      </p:sp>
    </p:spTree>
    <p:extLst>
      <p:ext uri="{BB962C8B-B14F-4D97-AF65-F5344CB8AC3E}">
        <p14:creationId xmlns:p14="http://schemas.microsoft.com/office/powerpoint/2010/main" val="76153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Cells</a:t>
            </a:r>
            <a:endParaRPr lang="en-US" dirty="0"/>
          </a:p>
        </p:txBody>
      </p:sp>
      <p:sp>
        <p:nvSpPr>
          <p:cNvPr id="3" name="Content Placeholder 2"/>
          <p:cNvSpPr>
            <a:spLocks noGrp="1"/>
          </p:cNvSpPr>
          <p:nvPr>
            <p:ph idx="1"/>
          </p:nvPr>
        </p:nvSpPr>
        <p:spPr>
          <a:xfrm>
            <a:off x="1251678" y="1529257"/>
            <a:ext cx="10178322" cy="3593591"/>
          </a:xfrm>
        </p:spPr>
        <p:txBody>
          <a:bodyPr>
            <a:normAutofit/>
          </a:bodyPr>
          <a:lstStyle/>
          <a:p>
            <a:r>
              <a:rPr lang="en-US" sz="3200" dirty="0" smtClean="0"/>
              <a:t>There are 2 different sources of stem cells</a:t>
            </a:r>
          </a:p>
          <a:p>
            <a:pPr lvl="1"/>
            <a:r>
              <a:rPr lang="en-US" sz="2800" dirty="0" smtClean="0"/>
              <a:t>Embryonic:  omnipotent stem cells found in developing embryos</a:t>
            </a:r>
          </a:p>
          <a:p>
            <a:pPr lvl="1"/>
            <a:r>
              <a:rPr lang="en-US" sz="2800" dirty="0" smtClean="0"/>
              <a:t>Adult:  some omnipotent but rare, most are </a:t>
            </a:r>
            <a:r>
              <a:rPr lang="en-US" sz="2800" dirty="0" err="1" smtClean="0"/>
              <a:t>pleuripotent</a:t>
            </a:r>
            <a:r>
              <a:rPr lang="en-US" sz="2800" dirty="0" smtClean="0"/>
              <a:t> (they can develop into a few of a certain type of cell </a:t>
            </a:r>
            <a:r>
              <a:rPr lang="en-US" sz="2800" dirty="0" err="1" smtClean="0"/>
              <a:t>ie</a:t>
            </a:r>
            <a:r>
              <a:rPr lang="en-US" sz="2800" dirty="0" smtClean="0"/>
              <a:t>.  Stem cells in the bone marrow can become red blood cells, white blood cells, or platelets but nothing else)</a:t>
            </a:r>
            <a:endParaRPr lang="en-US" sz="2800" dirty="0"/>
          </a:p>
        </p:txBody>
      </p:sp>
    </p:spTree>
    <p:extLst>
      <p:ext uri="{BB962C8B-B14F-4D97-AF65-F5344CB8AC3E}">
        <p14:creationId xmlns:p14="http://schemas.microsoft.com/office/powerpoint/2010/main" val="3985457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stem cells</a:t>
            </a:r>
            <a:endParaRPr lang="en-US" dirty="0"/>
          </a:p>
        </p:txBody>
      </p:sp>
      <p:sp>
        <p:nvSpPr>
          <p:cNvPr id="3" name="Content Placeholder 2"/>
          <p:cNvSpPr>
            <a:spLocks noGrp="1"/>
          </p:cNvSpPr>
          <p:nvPr>
            <p:ph idx="1"/>
          </p:nvPr>
        </p:nvSpPr>
        <p:spPr>
          <a:xfrm>
            <a:off x="1251678" y="1481960"/>
            <a:ext cx="10178322" cy="3593591"/>
          </a:xfrm>
        </p:spPr>
        <p:txBody>
          <a:bodyPr>
            <a:noAutofit/>
          </a:bodyPr>
          <a:lstStyle/>
          <a:p>
            <a:r>
              <a:rPr lang="en-US" sz="3200" dirty="0" smtClean="0"/>
              <a:t>Uses of stem cells are as varied as you can think of.  Theoretically you could use stem cells to cure any defect in an organism including but not limited to:</a:t>
            </a:r>
          </a:p>
          <a:p>
            <a:pPr lvl="1"/>
            <a:r>
              <a:rPr lang="en-US" sz="2800" dirty="0" smtClean="0"/>
              <a:t>Cancers</a:t>
            </a:r>
          </a:p>
          <a:p>
            <a:pPr lvl="1"/>
            <a:r>
              <a:rPr lang="en-US" sz="2800" dirty="0" smtClean="0"/>
              <a:t>Paralysis</a:t>
            </a:r>
          </a:p>
          <a:p>
            <a:pPr lvl="1"/>
            <a:r>
              <a:rPr lang="en-US" sz="2800" dirty="0" smtClean="0"/>
              <a:t>Brain disorders like </a:t>
            </a:r>
            <a:r>
              <a:rPr lang="en-US" sz="2800" dirty="0" err="1" smtClean="0"/>
              <a:t>Alzheimers</a:t>
            </a:r>
            <a:r>
              <a:rPr lang="en-US" sz="2800" dirty="0" smtClean="0"/>
              <a:t> and </a:t>
            </a:r>
            <a:r>
              <a:rPr lang="en-US" sz="2800" dirty="0" err="1" smtClean="0"/>
              <a:t>Parkinsons</a:t>
            </a:r>
            <a:endParaRPr lang="en-US" sz="2800" dirty="0" smtClean="0"/>
          </a:p>
          <a:p>
            <a:pPr lvl="1"/>
            <a:r>
              <a:rPr lang="en-US" sz="2800" dirty="0" smtClean="0"/>
              <a:t>Diabetes</a:t>
            </a:r>
          </a:p>
          <a:p>
            <a:pPr lvl="1"/>
            <a:r>
              <a:rPr lang="en-US" sz="2800" dirty="0" smtClean="0"/>
              <a:t>Arthritis</a:t>
            </a:r>
          </a:p>
          <a:p>
            <a:pPr lvl="1"/>
            <a:r>
              <a:rPr lang="en-US" sz="2800" dirty="0" smtClean="0"/>
              <a:t>Cloning organs</a:t>
            </a:r>
            <a:endParaRPr lang="en-US" sz="2800" dirty="0"/>
          </a:p>
        </p:txBody>
      </p:sp>
    </p:spTree>
    <p:extLst>
      <p:ext uri="{BB962C8B-B14F-4D97-AF65-F5344CB8AC3E}">
        <p14:creationId xmlns:p14="http://schemas.microsoft.com/office/powerpoint/2010/main" val="3805477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409701"/>
            <a:ext cx="10178322" cy="3593591"/>
          </a:xfrm>
        </p:spPr>
        <p:txBody>
          <a:bodyPr>
            <a:noAutofit/>
          </a:bodyPr>
          <a:lstStyle/>
          <a:p>
            <a:r>
              <a:rPr lang="en-US" sz="3200" dirty="0" smtClean="0"/>
              <a:t>Stem cells can also be </a:t>
            </a:r>
            <a:r>
              <a:rPr lang="en-US" sz="3200" dirty="0" err="1" smtClean="0"/>
              <a:t>pleuripotent</a:t>
            </a:r>
            <a:r>
              <a:rPr lang="en-US" sz="3200" dirty="0" smtClean="0"/>
              <a:t> or omnipotent</a:t>
            </a:r>
          </a:p>
          <a:p>
            <a:pPr lvl="1"/>
            <a:r>
              <a:rPr lang="en-US" sz="2800" dirty="0" err="1" smtClean="0"/>
              <a:t>Pleuripotent</a:t>
            </a:r>
            <a:r>
              <a:rPr lang="en-US" sz="2800" dirty="0" smtClean="0"/>
              <a:t> stem cells are what most adult stem cells are, they have the ability to become many different types of cells but cannot become any cell in the organism.  An example would be the stem cells in the bone marrow that can make any of the cells in the blood but no others.</a:t>
            </a:r>
          </a:p>
          <a:p>
            <a:pPr lvl="1"/>
            <a:r>
              <a:rPr lang="en-US" sz="2800" dirty="0" smtClean="0"/>
              <a:t>Omnipotent stem cells are what a few adult stem cells are but what all embryonic stem cells are.  They can become any cell in the body.  It is why scientists want embryonic stem cells more than they want adult stem cells.</a:t>
            </a:r>
            <a:endParaRPr lang="en-US" sz="2800" dirty="0"/>
          </a:p>
        </p:txBody>
      </p:sp>
    </p:spTree>
    <p:extLst>
      <p:ext uri="{BB962C8B-B14F-4D97-AF65-F5344CB8AC3E}">
        <p14:creationId xmlns:p14="http://schemas.microsoft.com/office/powerpoint/2010/main" val="3482385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using stem cells in cloning organs</a:t>
            </a:r>
            <a:endParaRPr lang="en-US" dirty="0"/>
          </a:p>
        </p:txBody>
      </p:sp>
      <p:sp>
        <p:nvSpPr>
          <p:cNvPr id="3" name="Content Placeholder 2"/>
          <p:cNvSpPr>
            <a:spLocks noGrp="1"/>
          </p:cNvSpPr>
          <p:nvPr>
            <p:ph idx="1"/>
          </p:nvPr>
        </p:nvSpPr>
        <p:spPr>
          <a:xfrm>
            <a:off x="1251678" y="2081049"/>
            <a:ext cx="10178322" cy="3593591"/>
          </a:xfrm>
        </p:spPr>
        <p:txBody>
          <a:bodyPr>
            <a:normAutofit/>
          </a:bodyPr>
          <a:lstStyle/>
          <a:p>
            <a:r>
              <a:rPr lang="en-US" sz="2800" dirty="0" smtClean="0"/>
              <a:t>It is much easier to produce an entirely new organism than a specific organ because when cloning the new organism the surrogate mother provides all of the chemical signals to stimulate development.  When cloning just an organ scientists need to apply the correct chemical signals at the appropriate time otherwise you only get one type of tissue or the organ is defective</a:t>
            </a:r>
          </a:p>
        </p:txBody>
      </p:sp>
    </p:spTree>
    <p:extLst>
      <p:ext uri="{BB962C8B-B14F-4D97-AF65-F5344CB8AC3E}">
        <p14:creationId xmlns:p14="http://schemas.microsoft.com/office/powerpoint/2010/main" val="683095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of using stem cells in cloning organs</a:t>
            </a:r>
          </a:p>
        </p:txBody>
      </p:sp>
      <p:sp>
        <p:nvSpPr>
          <p:cNvPr id="3" name="Content Placeholder 2"/>
          <p:cNvSpPr>
            <a:spLocks noGrp="1"/>
          </p:cNvSpPr>
          <p:nvPr>
            <p:ph idx="1"/>
          </p:nvPr>
        </p:nvSpPr>
        <p:spPr>
          <a:xfrm>
            <a:off x="1251678" y="2081049"/>
            <a:ext cx="10178322" cy="3593591"/>
          </a:xfrm>
        </p:spPr>
        <p:txBody>
          <a:bodyPr>
            <a:noAutofit/>
          </a:bodyPr>
          <a:lstStyle/>
          <a:p>
            <a:r>
              <a:rPr lang="en-US" sz="2800" dirty="0" smtClean="0"/>
              <a:t>If you are using the organ to replace a genetically defective organ such as a heart, kidney, liver, or pancreas, a straight cloned organ will have the genetic defect as well and eventually fail.</a:t>
            </a:r>
          </a:p>
          <a:p>
            <a:pPr lvl="1"/>
            <a:r>
              <a:rPr lang="en-US" sz="2400" dirty="0" smtClean="0"/>
              <a:t>Benefits:  the cloned organ will not be rejected by the host and therefore </a:t>
            </a:r>
            <a:r>
              <a:rPr lang="en-US" sz="2400" dirty="0" err="1" smtClean="0"/>
              <a:t>immunosuppressants</a:t>
            </a:r>
            <a:r>
              <a:rPr lang="en-US" sz="2400" dirty="0" smtClean="0"/>
              <a:t> will not be given to the host</a:t>
            </a:r>
          </a:p>
          <a:p>
            <a:r>
              <a:rPr lang="en-US" sz="2800" dirty="0" smtClean="0"/>
              <a:t>What would be the optimal treatment for this type of situation?</a:t>
            </a:r>
          </a:p>
          <a:p>
            <a:pPr lvl="1"/>
            <a:r>
              <a:rPr lang="en-US" sz="2400" dirty="0" smtClean="0"/>
              <a:t>Gene Therapy on the stem cell before the cloning process starts</a:t>
            </a:r>
            <a:endParaRPr lang="en-US" sz="2400" dirty="0"/>
          </a:p>
        </p:txBody>
      </p:sp>
    </p:spTree>
    <p:extLst>
      <p:ext uri="{BB962C8B-B14F-4D97-AF65-F5344CB8AC3E}">
        <p14:creationId xmlns:p14="http://schemas.microsoft.com/office/powerpoint/2010/main" val="937323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Gene Therapy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043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Therapy</a:t>
            </a:r>
            <a:endParaRPr lang="en-US" dirty="0"/>
          </a:p>
        </p:txBody>
      </p:sp>
      <p:sp>
        <p:nvSpPr>
          <p:cNvPr id="3" name="Content Placeholder 2"/>
          <p:cNvSpPr>
            <a:spLocks noGrp="1"/>
          </p:cNvSpPr>
          <p:nvPr>
            <p:ph idx="1"/>
          </p:nvPr>
        </p:nvSpPr>
        <p:spPr>
          <a:xfrm>
            <a:off x="1251678" y="1874517"/>
            <a:ext cx="10178322" cy="3593591"/>
          </a:xfrm>
        </p:spPr>
        <p:txBody>
          <a:bodyPr>
            <a:noAutofit/>
          </a:bodyPr>
          <a:lstStyle/>
          <a:p>
            <a:r>
              <a:rPr lang="en-US" sz="3200" dirty="0" smtClean="0"/>
              <a:t>Process of using a viral vector to administer functional DNA into an organism that has a genetic disorder to hopefully cure them</a:t>
            </a:r>
          </a:p>
          <a:p>
            <a:pPr lvl="1"/>
            <a:r>
              <a:rPr lang="en-US" sz="2800" dirty="0" smtClean="0"/>
              <a:t>Only disorder cured thus far has been Severe Combined Immune Deficiency (SCID)</a:t>
            </a:r>
          </a:p>
          <a:p>
            <a:pPr lvl="1"/>
            <a:r>
              <a:rPr lang="en-US" sz="2800" dirty="0" smtClean="0"/>
              <a:t>At this point in time, the cure is not 100% effective because everyone has a slightly different reaction to the treatment</a:t>
            </a:r>
          </a:p>
          <a:p>
            <a:endParaRPr lang="en-US" sz="3200" dirty="0"/>
          </a:p>
        </p:txBody>
      </p:sp>
    </p:spTree>
    <p:extLst>
      <p:ext uri="{BB962C8B-B14F-4D97-AF65-F5344CB8AC3E}">
        <p14:creationId xmlns:p14="http://schemas.microsoft.com/office/powerpoint/2010/main" val="2543530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Gene therapy</a:t>
            </a:r>
            <a:endParaRPr lang="en-US" dirty="0"/>
          </a:p>
        </p:txBody>
      </p:sp>
      <p:sp>
        <p:nvSpPr>
          <p:cNvPr id="3" name="Content Placeholder 2"/>
          <p:cNvSpPr>
            <a:spLocks noGrp="1"/>
          </p:cNvSpPr>
          <p:nvPr>
            <p:ph idx="1"/>
          </p:nvPr>
        </p:nvSpPr>
        <p:spPr>
          <a:xfrm>
            <a:off x="1251678" y="1623849"/>
            <a:ext cx="10178322" cy="3593591"/>
          </a:xfrm>
        </p:spPr>
        <p:txBody>
          <a:bodyPr>
            <a:noAutofit/>
          </a:bodyPr>
          <a:lstStyle/>
          <a:p>
            <a:r>
              <a:rPr lang="en-US" sz="3200" dirty="0" smtClean="0"/>
              <a:t>Healthy DNA is placed into a viral vector. </a:t>
            </a:r>
          </a:p>
          <a:p>
            <a:pPr lvl="1"/>
            <a:r>
              <a:rPr lang="en-US" sz="2800" dirty="0" smtClean="0"/>
              <a:t>A viral vector is a virus that has had its DNA/RNA removed and is just a viral protein shell.  These are useful to us because the protein shell will still only attack it’s target cell (</a:t>
            </a:r>
            <a:r>
              <a:rPr lang="en-US" sz="2800" dirty="0" err="1" smtClean="0"/>
              <a:t>ie</a:t>
            </a:r>
            <a:r>
              <a:rPr lang="en-US" sz="2800" dirty="0" smtClean="0"/>
              <a:t>. Hepatitis will attack only liver cells while the flu will only attack lung cells) and it can deliver the healthy DNA to the target cells</a:t>
            </a:r>
          </a:p>
          <a:p>
            <a:pPr lvl="1"/>
            <a:r>
              <a:rPr lang="en-US" sz="2800" dirty="0" smtClean="0"/>
              <a:t>Why don’t we need to deliver the healthy DNA to every cell?</a:t>
            </a:r>
          </a:p>
          <a:p>
            <a:pPr lvl="1"/>
            <a:endParaRPr lang="en-US" sz="2800" dirty="0"/>
          </a:p>
        </p:txBody>
      </p:sp>
    </p:spTree>
    <p:extLst>
      <p:ext uri="{BB962C8B-B14F-4D97-AF65-F5344CB8AC3E}">
        <p14:creationId xmlns:p14="http://schemas.microsoft.com/office/powerpoint/2010/main" val="3161138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639615"/>
            <a:ext cx="10178322" cy="3593591"/>
          </a:xfrm>
        </p:spPr>
        <p:txBody>
          <a:bodyPr>
            <a:noAutofit/>
          </a:bodyPr>
          <a:lstStyle/>
          <a:p>
            <a:r>
              <a:rPr lang="en-US" sz="3200" dirty="0" smtClean="0"/>
              <a:t>An alternative way to get the DNA to an organism would be through either 1 of 2 ways depending on the type of organism</a:t>
            </a:r>
          </a:p>
          <a:p>
            <a:pPr lvl="1"/>
            <a:r>
              <a:rPr lang="en-US" sz="2800" dirty="0" smtClean="0"/>
              <a:t>If a plant you could use direct injection with a needle to get the DNA into the cell</a:t>
            </a:r>
          </a:p>
          <a:p>
            <a:pPr lvl="1"/>
            <a:r>
              <a:rPr lang="en-US" sz="2800" dirty="0" smtClean="0"/>
              <a:t>If an animal you could use Electroporation which uses a small electrical impulse to form temporary holes in the cell membrane that will allow the DNA inside</a:t>
            </a:r>
            <a:endParaRPr lang="en-US" sz="2800" dirty="0"/>
          </a:p>
        </p:txBody>
      </p:sp>
    </p:spTree>
    <p:extLst>
      <p:ext uri="{BB962C8B-B14F-4D97-AF65-F5344CB8AC3E}">
        <p14:creationId xmlns:p14="http://schemas.microsoft.com/office/powerpoint/2010/main" val="2144543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Terms</a:t>
            </a:r>
          </a:p>
        </p:txBody>
      </p:sp>
      <p:sp>
        <p:nvSpPr>
          <p:cNvPr id="3" name="Content Placeholder 2"/>
          <p:cNvSpPr>
            <a:spLocks noGrp="1"/>
          </p:cNvSpPr>
          <p:nvPr>
            <p:ph idx="1"/>
          </p:nvPr>
        </p:nvSpPr>
        <p:spPr>
          <a:xfrm>
            <a:off x="1251678" y="1574801"/>
            <a:ext cx="10178322" cy="3593591"/>
          </a:xfrm>
        </p:spPr>
        <p:txBody>
          <a:bodyPr>
            <a:noAutofit/>
          </a:bodyPr>
          <a:lstStyle/>
          <a:p>
            <a:r>
              <a:rPr lang="en-US" sz="3200" dirty="0" smtClean="0"/>
              <a:t>Vector:  Method of transmission</a:t>
            </a:r>
          </a:p>
          <a:p>
            <a:pPr lvl="1"/>
            <a:r>
              <a:rPr lang="en-US" sz="2800" dirty="0" smtClean="0"/>
              <a:t>Used for gene therapy and creating transgenic organisms</a:t>
            </a:r>
          </a:p>
          <a:p>
            <a:r>
              <a:rPr lang="en-US" sz="3200" dirty="0" smtClean="0"/>
              <a:t>Restriction Enzymes:  Enzymes used to cut DNA at known sequences.  Can be either a straight cut through to create blunt ends or create sticky ends</a:t>
            </a:r>
          </a:p>
          <a:p>
            <a:pPr lvl="1"/>
            <a:r>
              <a:rPr lang="en-US" sz="2800" dirty="0" smtClean="0"/>
              <a:t>Used for gel electrophoresis (blunt ends), transgenic creation (sticky ends), and the creation of artificial chromosomes (sticky ends), and gene therapy (sticky ends)</a:t>
            </a:r>
          </a:p>
        </p:txBody>
      </p:sp>
    </p:spTree>
    <p:extLst>
      <p:ext uri="{BB962C8B-B14F-4D97-AF65-F5344CB8AC3E}">
        <p14:creationId xmlns:p14="http://schemas.microsoft.com/office/powerpoint/2010/main" val="1572940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2033753"/>
            <a:ext cx="10178322" cy="3593591"/>
          </a:xfrm>
        </p:spPr>
        <p:txBody>
          <a:bodyPr>
            <a:noAutofit/>
          </a:bodyPr>
          <a:lstStyle/>
          <a:p>
            <a:r>
              <a:rPr lang="en-US" sz="2800" dirty="0" smtClean="0"/>
              <a:t>Once inside the cell, the DNA will naturally migrate into the nucleus (if the organism has one) and hopefully it will fully integrate itself into the genome, similar process to crossing over.</a:t>
            </a:r>
          </a:p>
          <a:p>
            <a:pPr lvl="1"/>
            <a:r>
              <a:rPr lang="en-US" sz="2400" dirty="0" smtClean="0"/>
              <a:t>Results in the best case scenario</a:t>
            </a:r>
          </a:p>
          <a:p>
            <a:r>
              <a:rPr lang="en-US" sz="2800" dirty="0" smtClean="0"/>
              <a:t>Alternatively, the injected DNA could sit in the nucleus but not integrate in which case the cure is temporary because the injected DNA will eventually degrade</a:t>
            </a:r>
          </a:p>
          <a:p>
            <a:r>
              <a:rPr lang="en-US" sz="2800" dirty="0" smtClean="0"/>
              <a:t>Thirdly the injected DNA will never make it to the nucleus and the treatment does not work.</a:t>
            </a:r>
            <a:endParaRPr lang="en-US" sz="2800" dirty="0"/>
          </a:p>
        </p:txBody>
      </p:sp>
    </p:spTree>
    <p:extLst>
      <p:ext uri="{BB962C8B-B14F-4D97-AF65-F5344CB8AC3E}">
        <p14:creationId xmlns:p14="http://schemas.microsoft.com/office/powerpoint/2010/main" val="2167952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get the DNA</a:t>
            </a:r>
            <a:endParaRPr lang="en-US" dirty="0"/>
          </a:p>
        </p:txBody>
      </p:sp>
      <p:sp>
        <p:nvSpPr>
          <p:cNvPr id="3" name="Content Placeholder 2"/>
          <p:cNvSpPr>
            <a:spLocks noGrp="1"/>
          </p:cNvSpPr>
          <p:nvPr>
            <p:ph idx="1"/>
          </p:nvPr>
        </p:nvSpPr>
        <p:spPr>
          <a:xfrm>
            <a:off x="1251678" y="1464614"/>
            <a:ext cx="10178322" cy="3593591"/>
          </a:xfrm>
        </p:spPr>
        <p:txBody>
          <a:bodyPr>
            <a:noAutofit/>
          </a:bodyPr>
          <a:lstStyle/>
          <a:p>
            <a:r>
              <a:rPr lang="en-US" sz="2800" dirty="0" smtClean="0"/>
              <a:t>Use of restriction enzymes that cause sticky ends</a:t>
            </a:r>
          </a:p>
        </p:txBody>
      </p:sp>
    </p:spTree>
    <p:extLst>
      <p:ext uri="{BB962C8B-B14F-4D97-AF65-F5344CB8AC3E}">
        <p14:creationId xmlns:p14="http://schemas.microsoft.com/office/powerpoint/2010/main" val="139093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gene therapy</a:t>
            </a:r>
            <a:endParaRPr lang="en-US" dirty="0"/>
          </a:p>
        </p:txBody>
      </p:sp>
      <p:sp>
        <p:nvSpPr>
          <p:cNvPr id="3" name="Content Placeholder 2"/>
          <p:cNvSpPr>
            <a:spLocks noGrp="1"/>
          </p:cNvSpPr>
          <p:nvPr>
            <p:ph idx="1"/>
          </p:nvPr>
        </p:nvSpPr>
        <p:spPr>
          <a:xfrm>
            <a:off x="1251678" y="1874517"/>
            <a:ext cx="10178322" cy="3593591"/>
          </a:xfrm>
        </p:spPr>
        <p:txBody>
          <a:bodyPr>
            <a:noAutofit/>
          </a:bodyPr>
          <a:lstStyle/>
          <a:p>
            <a:r>
              <a:rPr lang="en-US" sz="3200" dirty="0" smtClean="0"/>
              <a:t>The patient will have a poor reaction to the virus (</a:t>
            </a:r>
            <a:r>
              <a:rPr lang="en-US" sz="3200" dirty="0" err="1" smtClean="0"/>
              <a:t>ie</a:t>
            </a:r>
            <a:r>
              <a:rPr lang="en-US" sz="3200" dirty="0" smtClean="0"/>
              <a:t>. An allergic reaction)</a:t>
            </a:r>
          </a:p>
          <a:p>
            <a:r>
              <a:rPr lang="en-US" sz="3200" dirty="0" smtClean="0"/>
              <a:t>The virus will insert in the wrong location,</a:t>
            </a:r>
          </a:p>
          <a:p>
            <a:pPr lvl="1"/>
            <a:r>
              <a:rPr lang="en-US" sz="2800" dirty="0" smtClean="0"/>
              <a:t>Why would this by bad?</a:t>
            </a:r>
          </a:p>
          <a:p>
            <a:r>
              <a:rPr lang="en-US" sz="3200" dirty="0" smtClean="0"/>
              <a:t>The treatment may be rejected by the host cells</a:t>
            </a:r>
          </a:p>
          <a:p>
            <a:r>
              <a:rPr lang="en-US" sz="3200" dirty="0" smtClean="0"/>
              <a:t>Cancers are not uncommon </a:t>
            </a:r>
            <a:endParaRPr lang="en-US" sz="3200" dirty="0"/>
          </a:p>
        </p:txBody>
      </p:sp>
    </p:spTree>
    <p:extLst>
      <p:ext uri="{BB962C8B-B14F-4D97-AF65-F5344CB8AC3E}">
        <p14:creationId xmlns:p14="http://schemas.microsoft.com/office/powerpoint/2010/main" val="985167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gene therapy</a:t>
            </a:r>
            <a:endParaRPr lang="en-US" dirty="0"/>
          </a:p>
        </p:txBody>
      </p:sp>
      <p:sp>
        <p:nvSpPr>
          <p:cNvPr id="3" name="Content Placeholder 2"/>
          <p:cNvSpPr>
            <a:spLocks noGrp="1"/>
          </p:cNvSpPr>
          <p:nvPr>
            <p:ph idx="1"/>
          </p:nvPr>
        </p:nvSpPr>
        <p:spPr>
          <a:xfrm>
            <a:off x="1251678" y="1874517"/>
            <a:ext cx="10178322" cy="3593591"/>
          </a:xfrm>
        </p:spPr>
        <p:txBody>
          <a:bodyPr>
            <a:normAutofit/>
          </a:bodyPr>
          <a:lstStyle/>
          <a:p>
            <a:r>
              <a:rPr lang="en-US" sz="3600" dirty="0" smtClean="0"/>
              <a:t>Only cure available for genetic disorders</a:t>
            </a:r>
          </a:p>
          <a:p>
            <a:r>
              <a:rPr lang="en-US" sz="3600" dirty="0" smtClean="0"/>
              <a:t>May be able to be used in the future to completely remove genetic disorders from the human population</a:t>
            </a:r>
            <a:endParaRPr lang="en-US" sz="3600" dirty="0"/>
          </a:p>
        </p:txBody>
      </p:sp>
    </p:spTree>
    <p:extLst>
      <p:ext uri="{BB962C8B-B14F-4D97-AF65-F5344CB8AC3E}">
        <p14:creationId xmlns:p14="http://schemas.microsoft.com/office/powerpoint/2010/main" val="245904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1076" y="1098388"/>
            <a:ext cx="11065865" cy="4394988"/>
          </a:xfrm>
        </p:spPr>
        <p:txBody>
          <a:bodyPr/>
          <a:lstStyle/>
          <a:p>
            <a:r>
              <a:rPr lang="en-US" dirty="0" smtClean="0"/>
              <a:t>Gel Electrophoresis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0816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used for?</a:t>
            </a:r>
            <a:endParaRPr lang="en-US" dirty="0"/>
          </a:p>
        </p:txBody>
      </p:sp>
      <p:sp>
        <p:nvSpPr>
          <p:cNvPr id="3" name="Content Placeholder 2"/>
          <p:cNvSpPr>
            <a:spLocks noGrp="1"/>
          </p:cNvSpPr>
          <p:nvPr>
            <p:ph idx="1"/>
          </p:nvPr>
        </p:nvSpPr>
        <p:spPr>
          <a:xfrm>
            <a:off x="856593" y="1128451"/>
            <a:ext cx="11335407" cy="3593591"/>
          </a:xfrm>
        </p:spPr>
        <p:txBody>
          <a:bodyPr>
            <a:noAutofit/>
          </a:bodyPr>
          <a:lstStyle/>
          <a:p>
            <a:r>
              <a:rPr lang="en-US" sz="3200" dirty="0" smtClean="0"/>
              <a:t>Criminal Testing</a:t>
            </a:r>
          </a:p>
          <a:p>
            <a:pPr lvl="1"/>
            <a:r>
              <a:rPr lang="en-US" sz="2800" dirty="0" smtClean="0"/>
              <a:t>Since every cell has the same DNA, DNA that is found at the crime scene can be matched to DNA taken from any cell in the body</a:t>
            </a:r>
          </a:p>
          <a:p>
            <a:pPr lvl="1"/>
            <a:r>
              <a:rPr lang="en-US" sz="2800" dirty="0" smtClean="0"/>
              <a:t>Theoretically it should be a 100% match but it rarely is due to contamination </a:t>
            </a:r>
          </a:p>
          <a:p>
            <a:r>
              <a:rPr lang="en-US" sz="3200" dirty="0" err="1" smtClean="0"/>
              <a:t>Parernity</a:t>
            </a:r>
            <a:r>
              <a:rPr lang="en-US" sz="3200" dirty="0" smtClean="0"/>
              <a:t>/Maternity Testing</a:t>
            </a:r>
          </a:p>
          <a:p>
            <a:pPr lvl="1"/>
            <a:r>
              <a:rPr lang="en-US" sz="2800" dirty="0" smtClean="0"/>
              <a:t>A child should </a:t>
            </a:r>
            <a:r>
              <a:rPr lang="en-US" sz="2800" dirty="0"/>
              <a:t>h</a:t>
            </a:r>
            <a:r>
              <a:rPr lang="en-US" sz="2800" dirty="0" smtClean="0"/>
              <a:t>ave half of its bands match to each parent</a:t>
            </a:r>
          </a:p>
          <a:p>
            <a:pPr lvl="1"/>
            <a:r>
              <a:rPr lang="en-US" sz="2800" dirty="0" smtClean="0"/>
              <a:t>A child should not have bands that do not match with either parent</a:t>
            </a:r>
          </a:p>
          <a:p>
            <a:pPr lvl="1"/>
            <a:r>
              <a:rPr lang="en-US" sz="2800" dirty="0" smtClean="0"/>
              <a:t>Parents will have about half of their bands match with their kids since they only get to give 50% of their DNA to each child</a:t>
            </a:r>
            <a:endParaRPr lang="en-US" sz="2800" dirty="0"/>
          </a:p>
        </p:txBody>
      </p:sp>
    </p:spTree>
    <p:extLst>
      <p:ext uri="{BB962C8B-B14F-4D97-AF65-F5344CB8AC3E}">
        <p14:creationId xmlns:p14="http://schemas.microsoft.com/office/powerpoint/2010/main" val="1206156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2002222"/>
            <a:ext cx="10178322" cy="3593591"/>
          </a:xfrm>
        </p:spPr>
        <p:txBody>
          <a:bodyPr>
            <a:noAutofit/>
          </a:bodyPr>
          <a:lstStyle/>
          <a:p>
            <a:r>
              <a:rPr lang="en-US" sz="3200" dirty="0" smtClean="0"/>
              <a:t>DNA can be extracted using a number of techniques</a:t>
            </a:r>
          </a:p>
          <a:p>
            <a:pPr lvl="1"/>
            <a:r>
              <a:rPr lang="en-US" sz="2800" dirty="0" smtClean="0"/>
              <a:t>On rare occurrence, there is DNA but not enough to perform this technique.  To increase the amount of DNA, scientists use a technique called Polymerase Chain Reaction (PCR) to simulate DNA replication</a:t>
            </a:r>
          </a:p>
          <a:p>
            <a:pPr lvl="1"/>
            <a:r>
              <a:rPr lang="en-US" sz="2800" dirty="0" smtClean="0"/>
              <a:t>A bunch of free nucleotides, primers, and polymerase is added to the DNA and it will very quickly replicate about 40,000 times so you have enough DNA to do the electrophoresis</a:t>
            </a:r>
          </a:p>
          <a:p>
            <a:pPr lvl="1"/>
            <a:endParaRPr lang="en-US" sz="2800" dirty="0"/>
          </a:p>
        </p:txBody>
      </p:sp>
    </p:spTree>
    <p:extLst>
      <p:ext uri="{BB962C8B-B14F-4D97-AF65-F5344CB8AC3E}">
        <p14:creationId xmlns:p14="http://schemas.microsoft.com/office/powerpoint/2010/main" val="3533997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678" y="382385"/>
            <a:ext cx="9634812" cy="634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418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1251678" y="1874517"/>
            <a:ext cx="10178322" cy="3593591"/>
          </a:xfrm>
        </p:spPr>
        <p:txBody>
          <a:bodyPr>
            <a:noAutofit/>
          </a:bodyPr>
          <a:lstStyle/>
          <a:p>
            <a:r>
              <a:rPr lang="en-US" sz="3200" dirty="0" smtClean="0"/>
              <a:t>Agar gel is used to make the medium that separates the DNA.  It has little holes that DNA can fit through</a:t>
            </a:r>
          </a:p>
          <a:p>
            <a:pPr lvl="1"/>
            <a:r>
              <a:rPr lang="en-US" sz="2800" dirty="0" smtClean="0"/>
              <a:t>Separates the DNA by size rather than by sequence</a:t>
            </a:r>
          </a:p>
          <a:p>
            <a:r>
              <a:rPr lang="en-US" sz="3200" dirty="0" smtClean="0"/>
              <a:t>A restriction enzyme is added to the DNA to cut it into different sized pieces.  You don’t want sticky ends though</a:t>
            </a:r>
          </a:p>
          <a:p>
            <a:r>
              <a:rPr lang="en-US" sz="3200" dirty="0" smtClean="0"/>
              <a:t>These pieces of DNA are called Restriction fragment length polymorphs (</a:t>
            </a:r>
            <a:r>
              <a:rPr lang="en-US" sz="3200" dirty="0" err="1" smtClean="0"/>
              <a:t>Rflps</a:t>
            </a:r>
            <a:r>
              <a:rPr lang="en-US" sz="3200" dirty="0" smtClean="0"/>
              <a:t>)</a:t>
            </a:r>
            <a:endParaRPr lang="en-US" sz="3200" dirty="0"/>
          </a:p>
        </p:txBody>
      </p:sp>
    </p:spTree>
    <p:extLst>
      <p:ext uri="{BB962C8B-B14F-4D97-AF65-F5344CB8AC3E}">
        <p14:creationId xmlns:p14="http://schemas.microsoft.com/office/powerpoint/2010/main" val="12721973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874517"/>
            <a:ext cx="10178322" cy="3593591"/>
          </a:xfrm>
        </p:spPr>
        <p:txBody>
          <a:bodyPr>
            <a:noAutofit/>
          </a:bodyPr>
          <a:lstStyle/>
          <a:p>
            <a:r>
              <a:rPr lang="en-US" sz="3200" dirty="0" smtClean="0"/>
              <a:t>Since the phosphate on DNA has a strong negative charge, we use electricity to push/pull the DNA through the gel</a:t>
            </a:r>
          </a:p>
          <a:p>
            <a:r>
              <a:rPr lang="en-US" sz="3200" dirty="0" smtClean="0"/>
              <a:t>A negative electrode is put close to the wells where the DNA is loaded so it can “push” the DNA</a:t>
            </a:r>
          </a:p>
          <a:p>
            <a:r>
              <a:rPr lang="en-US" sz="3200" dirty="0" smtClean="0"/>
              <a:t>A positive electrode is put at the far end of the gel so it can “pull” the DNA</a:t>
            </a:r>
          </a:p>
          <a:p>
            <a:r>
              <a:rPr lang="en-US" sz="3200" dirty="0" smtClean="0"/>
              <a:t>Typical run time is ~20 minutes</a:t>
            </a:r>
            <a:endParaRPr lang="en-US" sz="3200" dirty="0"/>
          </a:p>
        </p:txBody>
      </p:sp>
    </p:spTree>
    <p:extLst>
      <p:ext uri="{BB962C8B-B14F-4D97-AF65-F5344CB8AC3E}">
        <p14:creationId xmlns:p14="http://schemas.microsoft.com/office/powerpoint/2010/main" val="2682801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a:xfrm>
            <a:off x="1251678" y="1549401"/>
            <a:ext cx="10178322" cy="3593591"/>
          </a:xfrm>
        </p:spPr>
        <p:txBody>
          <a:bodyPr>
            <a:normAutofit/>
          </a:bodyPr>
          <a:lstStyle/>
          <a:p>
            <a:r>
              <a:rPr lang="en-US" sz="3200" dirty="0" smtClean="0"/>
              <a:t>Enzymes taken from bacteria that cut DNA at specific sequences. </a:t>
            </a:r>
          </a:p>
          <a:p>
            <a:r>
              <a:rPr lang="en-US" sz="3200" dirty="0" smtClean="0"/>
              <a:t>These are originally used as the bacteria’s “immune system” against bacterial viruses</a:t>
            </a:r>
          </a:p>
          <a:p>
            <a:r>
              <a:rPr lang="en-US" sz="3200" dirty="0" smtClean="0"/>
              <a:t>There are over 1,000 known restriction enzymes which all cut at different sequences.  </a:t>
            </a:r>
            <a:endParaRPr lang="en-US" sz="3200" dirty="0"/>
          </a:p>
        </p:txBody>
      </p:sp>
    </p:spTree>
    <p:extLst>
      <p:ext uri="{BB962C8B-B14F-4D97-AF65-F5344CB8AC3E}">
        <p14:creationId xmlns:p14="http://schemas.microsoft.com/office/powerpoint/2010/main" val="296172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restriction enzymes"/>
          <p:cNvPicPr>
            <a:picLocks noChangeAspect="1" noChangeArrowheads="1"/>
          </p:cNvPicPr>
          <p:nvPr/>
        </p:nvPicPr>
        <p:blipFill rotWithShape="1">
          <a:blip r:embed="rId2">
            <a:extLst>
              <a:ext uri="{28A0092B-C50C-407E-A947-70E740481C1C}">
                <a14:useLocalDpi xmlns:a14="http://schemas.microsoft.com/office/drawing/2010/main" val="0"/>
              </a:ext>
            </a:extLst>
          </a:blip>
          <a:srcRect l="9038" t="36297" b="10951"/>
          <a:stretch/>
        </p:blipFill>
        <p:spPr bwMode="auto">
          <a:xfrm>
            <a:off x="1251678" y="2108200"/>
            <a:ext cx="10064384" cy="4381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13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a:xfrm>
            <a:off x="1251678" y="1874517"/>
            <a:ext cx="10178322" cy="3593591"/>
          </a:xfrm>
        </p:spPr>
        <p:txBody>
          <a:bodyPr>
            <a:normAutofit/>
          </a:bodyPr>
          <a:lstStyle/>
          <a:p>
            <a:r>
              <a:rPr lang="en-US" sz="3600" dirty="0" smtClean="0"/>
              <a:t>“Sticky ends” are important in biology because they allow for DNA segments to be combined together in a process called splicing</a:t>
            </a:r>
          </a:p>
          <a:p>
            <a:r>
              <a:rPr lang="en-US" sz="3600" dirty="0" smtClean="0"/>
              <a:t>Key when trying to insert genes into an organisms chromosomes.</a:t>
            </a:r>
          </a:p>
        </p:txBody>
      </p:sp>
    </p:spTree>
    <p:extLst>
      <p:ext uri="{BB962C8B-B14F-4D97-AF65-F5344CB8AC3E}">
        <p14:creationId xmlns:p14="http://schemas.microsoft.com/office/powerpoint/2010/main" val="3402892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Transgenic Organisms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9413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Transgenic Organisms</a:t>
            </a:r>
            <a:endParaRPr lang="en-US" dirty="0"/>
          </a:p>
        </p:txBody>
      </p:sp>
      <p:sp>
        <p:nvSpPr>
          <p:cNvPr id="5" name="Content Placeholder 4"/>
          <p:cNvSpPr>
            <a:spLocks noGrp="1"/>
          </p:cNvSpPr>
          <p:nvPr>
            <p:ph idx="1"/>
          </p:nvPr>
        </p:nvSpPr>
        <p:spPr>
          <a:xfrm>
            <a:off x="1251678" y="1292773"/>
            <a:ext cx="10178322" cy="3593591"/>
          </a:xfrm>
        </p:spPr>
        <p:txBody>
          <a:bodyPr>
            <a:noAutofit/>
          </a:bodyPr>
          <a:lstStyle/>
          <a:p>
            <a:r>
              <a:rPr lang="en-US" sz="4000" dirty="0" smtClean="0"/>
              <a:t>Genetic engineering to modify organisms</a:t>
            </a:r>
          </a:p>
          <a:p>
            <a:r>
              <a:rPr lang="en-US" sz="3800" dirty="0" smtClean="0"/>
              <a:t>Can include the following</a:t>
            </a:r>
          </a:p>
          <a:p>
            <a:pPr lvl="1"/>
            <a:r>
              <a:rPr lang="en-US" sz="3400" dirty="0" smtClean="0"/>
              <a:t>Genetically Modified Organisms (GMO)</a:t>
            </a:r>
          </a:p>
          <a:p>
            <a:pPr lvl="2"/>
            <a:r>
              <a:rPr lang="en-US" sz="3000" dirty="0" smtClean="0"/>
              <a:t>GMOs can be transgenic if combined with the genes from another species but they don’t have to be </a:t>
            </a:r>
          </a:p>
          <a:p>
            <a:pPr lvl="1"/>
            <a:r>
              <a:rPr lang="en-US" sz="3400" dirty="0" smtClean="0"/>
              <a:t>Transgenic </a:t>
            </a:r>
          </a:p>
          <a:p>
            <a:pPr lvl="2"/>
            <a:r>
              <a:rPr lang="en-US" sz="3000" dirty="0" smtClean="0"/>
              <a:t>Made for a variety of reasons</a:t>
            </a:r>
            <a:endParaRPr lang="en-US" sz="3000" dirty="0"/>
          </a:p>
        </p:txBody>
      </p:sp>
    </p:spTree>
    <p:extLst>
      <p:ext uri="{BB962C8B-B14F-4D97-AF65-F5344CB8AC3E}">
        <p14:creationId xmlns:p14="http://schemas.microsoft.com/office/powerpoint/2010/main" val="1625434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transgenic?</a:t>
            </a:r>
            <a:endParaRPr lang="en-US" dirty="0"/>
          </a:p>
        </p:txBody>
      </p:sp>
      <p:sp>
        <p:nvSpPr>
          <p:cNvPr id="3" name="Content Placeholder 2"/>
          <p:cNvSpPr>
            <a:spLocks noGrp="1"/>
          </p:cNvSpPr>
          <p:nvPr>
            <p:ph idx="1"/>
          </p:nvPr>
        </p:nvSpPr>
        <p:spPr>
          <a:xfrm>
            <a:off x="1251678" y="1874517"/>
            <a:ext cx="10178322" cy="3593591"/>
          </a:xfrm>
        </p:spPr>
        <p:txBody>
          <a:bodyPr>
            <a:normAutofit fontScale="92500"/>
          </a:bodyPr>
          <a:lstStyle/>
          <a:p>
            <a:r>
              <a:rPr lang="en-US" sz="3200" dirty="0" smtClean="0"/>
              <a:t>A transgenic organism is any organism that has been created by adding genes from one species into another species (ex:  adding the genes to make spider silk into a goat)</a:t>
            </a:r>
          </a:p>
          <a:p>
            <a:r>
              <a:rPr lang="en-US" sz="3200" dirty="0" smtClean="0"/>
              <a:t>Made by creating recombinant DNA</a:t>
            </a:r>
          </a:p>
          <a:p>
            <a:pPr lvl="1"/>
            <a:r>
              <a:rPr lang="en-US" sz="3000" dirty="0" smtClean="0"/>
              <a:t>The DNA created when splicing 2 segments of DNA together using restriction enzymes that cause sticky ends</a:t>
            </a:r>
            <a:endParaRPr lang="en-US" sz="3000" dirty="0"/>
          </a:p>
        </p:txBody>
      </p:sp>
    </p:spTree>
    <p:extLst>
      <p:ext uri="{BB962C8B-B14F-4D97-AF65-F5344CB8AC3E}">
        <p14:creationId xmlns:p14="http://schemas.microsoft.com/office/powerpoint/2010/main" val="492455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1757</TotalTime>
  <Words>2014</Words>
  <Application>Microsoft Office PowerPoint</Application>
  <PresentationFormat>Widescreen</PresentationFormat>
  <Paragraphs>155</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Gill Sans MT</vt:lpstr>
      <vt:lpstr>Impact</vt:lpstr>
      <vt:lpstr>Badge</vt:lpstr>
      <vt:lpstr>Biotechnology</vt:lpstr>
      <vt:lpstr>Key Terms</vt:lpstr>
      <vt:lpstr>Key Terms</vt:lpstr>
      <vt:lpstr>Restriction Enzymes</vt:lpstr>
      <vt:lpstr>Restriction Enzymes</vt:lpstr>
      <vt:lpstr>Restriction Enzymes</vt:lpstr>
      <vt:lpstr>Transgenic Organisms</vt:lpstr>
      <vt:lpstr>Transgenic Organisms</vt:lpstr>
      <vt:lpstr>What is a transgenic?</vt:lpstr>
      <vt:lpstr>Making Recombinant DNA in Prokaryotes</vt:lpstr>
      <vt:lpstr>Process of creating Recombinant DNA</vt:lpstr>
      <vt:lpstr>PowerPoint Presentation</vt:lpstr>
      <vt:lpstr>prokatyotes</vt:lpstr>
      <vt:lpstr>Reasons for making transgenic organisms</vt:lpstr>
      <vt:lpstr>Reasons for making transgenic organisms</vt:lpstr>
      <vt:lpstr>Reasons for making transgenic organisms</vt:lpstr>
      <vt:lpstr>Cloning</vt:lpstr>
      <vt:lpstr>Cloning</vt:lpstr>
      <vt:lpstr>Ways to Clone</vt:lpstr>
      <vt:lpstr>Uses of cloning</vt:lpstr>
      <vt:lpstr>Stem Cells</vt:lpstr>
      <vt:lpstr>Uses of stem cells</vt:lpstr>
      <vt:lpstr>PowerPoint Presentation</vt:lpstr>
      <vt:lpstr>Challenges of using stem cells in cloning organs</vt:lpstr>
      <vt:lpstr>Challenges of using stem cells in cloning organs</vt:lpstr>
      <vt:lpstr>Gene Therapy</vt:lpstr>
      <vt:lpstr>Gene Therapy</vt:lpstr>
      <vt:lpstr>Process of Gene therapy</vt:lpstr>
      <vt:lpstr>PowerPoint Presentation</vt:lpstr>
      <vt:lpstr>PowerPoint Presentation</vt:lpstr>
      <vt:lpstr>How do you get the DNA</vt:lpstr>
      <vt:lpstr>Complications of gene therapy</vt:lpstr>
      <vt:lpstr>Benefits of gene therapy</vt:lpstr>
      <vt:lpstr>Gel Electrophoresis</vt:lpstr>
      <vt:lpstr>What is it used for?</vt:lpstr>
      <vt:lpstr>PowerPoint Presentation</vt:lpstr>
      <vt:lpstr>PowerPoint Presentation</vt:lpstr>
      <vt:lpstr>PowerPoint Presentation</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dc:title>
  <dc:creator>Nebel, Eric T.</dc:creator>
  <cp:lastModifiedBy>Nebel, Eric T.</cp:lastModifiedBy>
  <cp:revision>35</cp:revision>
  <dcterms:created xsi:type="dcterms:W3CDTF">2017-02-06T11:32:19Z</dcterms:created>
  <dcterms:modified xsi:type="dcterms:W3CDTF">2018-02-05T11:47:10Z</dcterms:modified>
</cp:coreProperties>
</file>