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3"/>
  </p:notesMasterIdLst>
  <p:sldIdLst>
    <p:sldId id="349" r:id="rId2"/>
    <p:sldId id="347" r:id="rId3"/>
    <p:sldId id="348" r:id="rId4"/>
    <p:sldId id="282" r:id="rId5"/>
    <p:sldId id="293" r:id="rId6"/>
    <p:sldId id="315" r:id="rId7"/>
    <p:sldId id="280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308" r:id="rId16"/>
    <p:sldId id="320" r:id="rId17"/>
    <p:sldId id="342" r:id="rId18"/>
    <p:sldId id="276" r:id="rId19"/>
    <p:sldId id="269" r:id="rId20"/>
    <p:sldId id="270" r:id="rId21"/>
    <p:sldId id="316" r:id="rId22"/>
    <p:sldId id="277" r:id="rId23"/>
    <p:sldId id="272" r:id="rId24"/>
    <p:sldId id="273" r:id="rId25"/>
    <p:sldId id="285" r:id="rId26"/>
    <p:sldId id="278" r:id="rId27"/>
    <p:sldId id="279" r:id="rId28"/>
    <p:sldId id="286" r:id="rId29"/>
    <p:sldId id="352" r:id="rId30"/>
    <p:sldId id="350" r:id="rId31"/>
    <p:sldId id="351" r:id="rId32"/>
    <p:sldId id="343" r:id="rId33"/>
    <p:sldId id="344" r:id="rId34"/>
    <p:sldId id="339" r:id="rId35"/>
    <p:sldId id="317" r:id="rId36"/>
    <p:sldId id="346" r:id="rId37"/>
    <p:sldId id="341" r:id="rId38"/>
    <p:sldId id="318" r:id="rId39"/>
    <p:sldId id="319" r:id="rId40"/>
    <p:sldId id="338" r:id="rId41"/>
    <p:sldId id="32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42" autoAdjust="0"/>
  </p:normalViewPr>
  <p:slideViewPr>
    <p:cSldViewPr>
      <p:cViewPr varScale="1">
        <p:scale>
          <a:sx n="99" d="100"/>
          <a:sy n="99" d="100"/>
        </p:scale>
        <p:origin x="2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6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B0BCE8C-4F6A-44A5-AA8E-1057EAA54C0A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B6C1CC9-D106-41C9-9D94-007450AC3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30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D90F09-D4AD-46E7-9F32-A4B645547C7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048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58A248-E1C2-44D7-A3D4-FDFA637833A9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2557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A77DCA-50A0-4EDC-8332-85A9AEB41995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1918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2A4485-A74E-455E-9D05-FE8262E7E4DD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0405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F4D810-BDF4-42BE-8748-5A9A6EFB05E1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51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CBCD94-450A-46B7-A14C-7150F5CB85A8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4835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E321B-FE48-4DA3-A217-4B976BE7A805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7749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42F13E-5034-4AA5-8B4C-8B653F6BBA1F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167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FE7EE0-6EAD-4C69-B76A-C80070C79711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717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27DB69-9992-496B-BC1E-482849DEEED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931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709006-DD8A-4B90-A081-F7CCEE0AB22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18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E05030-A0E7-4178-9FB7-5173EB39B78A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456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16CFEC-A946-4FD5-9839-95DCD6DD0038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31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F8DBFA-FEE9-47C1-B080-789A696AD305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517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079716-2BAB-4B12-9AE4-27BC82C7AC27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265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9D9E06-F5D7-409F-8E89-2FA24E0B787C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05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43B92B-59DD-4874-959A-715F696E9DE9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438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56FD-5AA7-44CD-8294-1591D397C80F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994A-DFA1-4665-85AB-03A48C5B4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9F4A-4BBD-4774-BF86-90BF71D8C195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8EBC-3C72-450A-92EA-0F0D10237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AC51-7143-462C-90F7-86F8C86F9CAE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11C9-F8E6-408B-A534-250BB84A1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E5183C-65D0-401E-9D1C-BC1D5109D87B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28DEEF-221E-47CB-9C6F-7768F6E39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8ADF5-9E24-49AC-AA1C-9AC4EFCD5F1B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9C5C-573E-4A08-B903-7F6250438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487A-4FBA-411C-81D6-342B68A52052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2CA2-26F8-4C47-9C14-0B2C8313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A9F1-4C3A-4B06-B31B-613147FA1935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36EA-9837-4C11-AC46-7DC0EFC4E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522FBE-25FC-4DE2-A5C1-1ECD38E458FA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3FDC2D-2EAB-475F-BD1E-D6A8ABBB3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1A01-B2BF-4CD2-B5E3-D6D4D552C06B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B8F0-CD99-45F4-A1C7-60FA1D50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F832E5-FC60-4C93-B524-62EB96BE63D0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E976DF-C683-4EEB-95CA-819174BED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578FDD-540B-465E-A065-0F4EE1155DB3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DBD584-6656-44D4-9AD6-623BA3F39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7E5EAB-27F8-4315-AD40-3D1A6F7B9EEC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789FC4-4599-40B7-B830-3AD825C5A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25" r:id="rId4"/>
    <p:sldLayoutId id="2147483826" r:id="rId5"/>
    <p:sldLayoutId id="2147483833" r:id="rId6"/>
    <p:sldLayoutId id="2147483827" r:id="rId7"/>
    <p:sldLayoutId id="2147483834" r:id="rId8"/>
    <p:sldLayoutId id="2147483835" r:id="rId9"/>
    <p:sldLayoutId id="2147483828" r:id="rId10"/>
    <p:sldLayoutId id="2147483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6.jpeg"/><Relationship Id="rId5" Type="http://schemas.openxmlformats.org/officeDocument/2006/relationships/tags" Target="../tags/tag25.xml"/><Relationship Id="rId10" Type="http://schemas.openxmlformats.org/officeDocument/2006/relationships/image" Target="../media/image5.jpeg"/><Relationship Id="rId4" Type="http://schemas.openxmlformats.org/officeDocument/2006/relationships/tags" Target="../tags/tag24.xm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9.jpeg"/><Relationship Id="rId5" Type="http://schemas.openxmlformats.org/officeDocument/2006/relationships/tags" Target="../tags/tag31.xml"/><Relationship Id="rId10" Type="http://schemas.openxmlformats.org/officeDocument/2006/relationships/image" Target="../media/image8.jpeg"/><Relationship Id="rId4" Type="http://schemas.openxmlformats.org/officeDocument/2006/relationships/tags" Target="../tags/tag30.xml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hyperlink" Target="http://www.cosmosmagazine.com/system/files/20070725_cholesterol.jpg" TargetMode="Externa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5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14.jpeg"/><Relationship Id="rId5" Type="http://schemas.openxmlformats.org/officeDocument/2006/relationships/tags" Target="../tags/tag45.xml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tags" Target="../tags/tag44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21.jpe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20.jpeg"/><Relationship Id="rId2" Type="http://schemas.openxmlformats.org/officeDocument/2006/relationships/tags" Target="../tags/tag56.xml"/><Relationship Id="rId16" Type="http://schemas.openxmlformats.org/officeDocument/2006/relationships/image" Target="../media/image24.jpe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19.jpeg"/><Relationship Id="rId5" Type="http://schemas.openxmlformats.org/officeDocument/2006/relationships/tags" Target="../tags/tag59.xml"/><Relationship Id="rId15" Type="http://schemas.openxmlformats.org/officeDocument/2006/relationships/image" Target="../media/image23.jpe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2/06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What do you think the purpose for each of the following molecules is in living organisms?</a:t>
            </a:r>
          </a:p>
          <a:p>
            <a:pPr lvl="1"/>
            <a:r>
              <a:rPr lang="en-US" sz="3200" dirty="0" smtClean="0"/>
              <a:t>Carbohydrates (Sugar)</a:t>
            </a:r>
          </a:p>
          <a:p>
            <a:pPr lvl="1"/>
            <a:r>
              <a:rPr lang="en-US" sz="3200" dirty="0" smtClean="0"/>
              <a:t>Lipids (Fats)</a:t>
            </a:r>
          </a:p>
          <a:p>
            <a:pPr lvl="1"/>
            <a:r>
              <a:rPr lang="en-US" sz="3200" dirty="0" smtClean="0"/>
              <a:t>Proteins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04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Biochemistry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Terms to Know:</a:t>
            </a:r>
          </a:p>
          <a:p>
            <a:pPr lvl="1" eaLnBrk="1" hangingPunct="1"/>
            <a:r>
              <a:rPr lang="en-US" sz="2400" dirty="0" smtClean="0"/>
              <a:t>Monomer – </a:t>
            </a:r>
            <a:r>
              <a:rPr lang="en-US" sz="2400" dirty="0" smtClean="0">
                <a:solidFill>
                  <a:srgbClr val="FF0000"/>
                </a:solidFill>
              </a:rPr>
              <a:t>the smallest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unit of a substance</a:t>
            </a:r>
          </a:p>
          <a:p>
            <a:pPr lvl="2" eaLnBrk="1" hangingPunct="1"/>
            <a:r>
              <a:rPr lang="en-US" sz="2700" dirty="0" smtClean="0"/>
              <a:t>Also known as </a:t>
            </a:r>
            <a:r>
              <a:rPr lang="en-US" sz="2700" dirty="0" smtClean="0">
                <a:solidFill>
                  <a:srgbClr val="FF0000"/>
                </a:solidFill>
              </a:rPr>
              <a:t>subunits</a:t>
            </a:r>
          </a:p>
          <a:p>
            <a:pPr lvl="2" eaLnBrk="1" hangingPunct="1"/>
            <a:r>
              <a:rPr lang="en-US" sz="2000" dirty="0" smtClean="0"/>
              <a:t>Example:  like one Lego block</a:t>
            </a:r>
          </a:p>
          <a:p>
            <a:pPr lvl="2" eaLnBrk="1" hangingPunct="1">
              <a:buFont typeface="Arial" pitchFamily="34" charset="0"/>
              <a:buNone/>
            </a:pPr>
            <a:endParaRPr lang="en-US" sz="2000" dirty="0" smtClean="0"/>
          </a:p>
          <a:p>
            <a:pPr lvl="1" eaLnBrk="1" hangingPunct="1"/>
            <a:r>
              <a:rPr lang="en-US" sz="2400" dirty="0" smtClean="0"/>
              <a:t>Polymer – </a:t>
            </a:r>
            <a:r>
              <a:rPr lang="en-US" sz="2400" dirty="0" smtClean="0">
                <a:solidFill>
                  <a:srgbClr val="FF0000"/>
                </a:solidFill>
              </a:rPr>
              <a:t>many monomers linked together to make a large structure; also called macromolecules</a:t>
            </a:r>
          </a:p>
          <a:p>
            <a:pPr lvl="2" eaLnBrk="1" hangingPunct="1"/>
            <a:r>
              <a:rPr lang="en-US" sz="2000" dirty="0" smtClean="0"/>
              <a:t>Example:  Lego blocks put 			together to make a 					Lego house</a:t>
            </a:r>
          </a:p>
        </p:txBody>
      </p:sp>
      <p:pic>
        <p:nvPicPr>
          <p:cNvPr id="36868" name="Picture 5" descr="brick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5908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legocutou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5720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ooper Black" pitchFamily="18" charset="0"/>
              </a:rPr>
              <a:t>Biochemistry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Types of Organic Molecules (</a:t>
            </a:r>
            <a:r>
              <a:rPr lang="en-US" dirty="0" smtClean="0">
                <a:solidFill>
                  <a:srgbClr val="FF0000"/>
                </a:solidFill>
              </a:rPr>
              <a:t>Macromolecules</a:t>
            </a:r>
            <a:r>
              <a:rPr lang="en-US" dirty="0" smtClean="0"/>
              <a:t>)</a:t>
            </a:r>
          </a:p>
          <a:p>
            <a:pPr marL="971550" lvl="1" indent="-514350" eaLnBrk="1" hangingPunct="1">
              <a:buFont typeface="Biondi"/>
              <a:buAutoNum type="arabicPeriod"/>
            </a:pPr>
            <a:r>
              <a:rPr lang="en-US" dirty="0" smtClean="0"/>
              <a:t>Carbohydrates</a:t>
            </a:r>
          </a:p>
          <a:p>
            <a:pPr marL="971550" lvl="1" indent="-514350" eaLnBrk="1" hangingPunct="1">
              <a:buFont typeface="Biondi"/>
              <a:buAutoNum type="arabicPeriod"/>
            </a:pPr>
            <a:r>
              <a:rPr lang="en-US" dirty="0" smtClean="0"/>
              <a:t>Lipids</a:t>
            </a:r>
          </a:p>
          <a:p>
            <a:pPr marL="971550" lvl="1" indent="-514350" eaLnBrk="1" hangingPunct="1">
              <a:buFont typeface="Biondi"/>
              <a:buAutoNum type="arabicPeriod"/>
            </a:pPr>
            <a:r>
              <a:rPr lang="en-US" dirty="0" smtClean="0"/>
              <a:t>Proteins</a:t>
            </a:r>
          </a:p>
          <a:p>
            <a:pPr marL="971550" lvl="1" indent="-514350" eaLnBrk="1" hangingPunct="1">
              <a:buFont typeface="Biondi"/>
              <a:buAutoNum type="arabicPeriod"/>
            </a:pPr>
            <a:r>
              <a:rPr lang="en-US" dirty="0" smtClean="0"/>
              <a:t>Nucleic Acids</a:t>
            </a:r>
          </a:p>
        </p:txBody>
      </p:sp>
      <p:pic>
        <p:nvPicPr>
          <p:cNvPr id="37894" name="Picture 5" descr="nwaz_01_img00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2590800"/>
            <a:ext cx="21955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2305056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2209800"/>
            <a:ext cx="1866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 descr="KS271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4572000"/>
            <a:ext cx="23622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ruitlo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562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 descr="375x250_veggi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4114800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diabetes-and-carbohydrates-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3276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 descr="20050301-Fuelingupbefore_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381000"/>
            <a:ext cx="2857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6"/>
            </p:custDataLst>
          </p:nvPr>
        </p:nvSpPr>
        <p:spPr>
          <a:xfrm>
            <a:off x="0" y="26447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Carbohydrates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Carbohydrates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82082" y="1905000"/>
            <a:ext cx="8382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Also called </a:t>
            </a:r>
            <a:r>
              <a:rPr lang="en-US" dirty="0" smtClean="0">
                <a:solidFill>
                  <a:srgbClr val="FF0000"/>
                </a:solidFill>
              </a:rPr>
              <a:t>sugars </a:t>
            </a:r>
          </a:p>
          <a:p>
            <a:pPr eaLnBrk="1" hangingPunct="1"/>
            <a:r>
              <a:rPr lang="en-US" dirty="0" smtClean="0"/>
              <a:t>Elements:  </a:t>
            </a:r>
            <a:r>
              <a:rPr lang="en-US" dirty="0" smtClean="0">
                <a:solidFill>
                  <a:srgbClr val="FF0000"/>
                </a:solidFill>
              </a:rPr>
              <a:t>C, H, and O </a:t>
            </a:r>
            <a:r>
              <a:rPr lang="en-US" dirty="0" smtClean="0"/>
              <a:t>in a </a:t>
            </a:r>
            <a:r>
              <a:rPr lang="en-US" dirty="0" smtClean="0">
                <a:solidFill>
                  <a:srgbClr val="FF0000"/>
                </a:solidFill>
              </a:rPr>
              <a:t>1:2:1</a:t>
            </a:r>
            <a:r>
              <a:rPr lang="en-US" dirty="0" smtClean="0"/>
              <a:t> ratio </a:t>
            </a:r>
            <a:br>
              <a:rPr lang="en-US" dirty="0" smtClean="0"/>
            </a:br>
            <a:r>
              <a:rPr lang="en-US" dirty="0" smtClean="0"/>
              <a:t>(Example: 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Typically end in </a:t>
            </a:r>
            <a:r>
              <a:rPr lang="en-US" dirty="0" smtClean="0">
                <a:solidFill>
                  <a:srgbClr val="FF0000"/>
                </a:solidFill>
              </a:rPr>
              <a:t>–</a:t>
            </a:r>
            <a:r>
              <a:rPr lang="en-US" dirty="0" err="1" smtClean="0">
                <a:solidFill>
                  <a:srgbClr val="FF0000"/>
                </a:solidFill>
              </a:rPr>
              <a:t>ose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/>
              <a:t>(Example:  </a:t>
            </a:r>
            <a:r>
              <a:rPr lang="en-US" dirty="0" smtClean="0">
                <a:solidFill>
                  <a:srgbClr val="FF0000"/>
                </a:solidFill>
              </a:rPr>
              <a:t>glucose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Function</a:t>
            </a:r>
            <a:r>
              <a:rPr lang="en-US" dirty="0" smtClean="0">
                <a:solidFill>
                  <a:srgbClr val="FF0000"/>
                </a:solidFill>
              </a:rPr>
              <a:t>:  </a:t>
            </a:r>
            <a:r>
              <a:rPr lang="en-US" dirty="0" smtClean="0"/>
              <a:t>to store and release </a:t>
            </a:r>
            <a:r>
              <a:rPr lang="en-US" dirty="0" smtClean="0">
                <a:solidFill>
                  <a:srgbClr val="FF0000"/>
                </a:solidFill>
              </a:rPr>
              <a:t>quick energy</a:t>
            </a:r>
          </a:p>
        </p:txBody>
      </p:sp>
      <p:pic>
        <p:nvPicPr>
          <p:cNvPr id="40964" name="Picture 5" descr="m126558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52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Carbohydrates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Monomer:  </a:t>
            </a:r>
            <a:r>
              <a:rPr lang="en-US" dirty="0" smtClean="0">
                <a:solidFill>
                  <a:srgbClr val="FF0000"/>
                </a:solidFill>
              </a:rPr>
              <a:t>Monosaccharide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Example: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glucose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Polymer: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Polysaccharide</a:t>
            </a:r>
          </a:p>
          <a:p>
            <a:pPr lvl="1" eaLnBrk="1" hangingPunct="1"/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 eaLnBrk="1" hangingPunct="1"/>
            <a:endParaRPr lang="en-US" dirty="0" smtClean="0"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Monosaccharide Picture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5" descr="glucos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37338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2/07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role of carbohydrates in our bodies?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elements make carbohydrates?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the monomer of a carbohydrate?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9/06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Pick the stronger acid or base in the choices below:</a:t>
            </a:r>
          </a:p>
          <a:p>
            <a:pPr lvl="1"/>
            <a:r>
              <a:rPr lang="en-US" dirty="0" smtClean="0"/>
              <a:t>2 or 4</a:t>
            </a:r>
          </a:p>
          <a:p>
            <a:pPr lvl="1"/>
            <a:r>
              <a:rPr lang="en-US" dirty="0" smtClean="0"/>
              <a:t>10 or 12</a:t>
            </a:r>
          </a:p>
          <a:p>
            <a:pPr lvl="1"/>
            <a:r>
              <a:rPr lang="en-US" dirty="0" smtClean="0"/>
              <a:t>8 or 14</a:t>
            </a:r>
          </a:p>
          <a:p>
            <a:r>
              <a:rPr lang="en-US" dirty="0" smtClean="0"/>
              <a:t>Which is the weaker acid?</a:t>
            </a:r>
          </a:p>
          <a:p>
            <a:pPr lvl="1"/>
            <a:r>
              <a:rPr lang="en-US" dirty="0" smtClean="0"/>
              <a:t>6 or 8</a:t>
            </a:r>
          </a:p>
          <a:p>
            <a:pPr lvl="1"/>
            <a:r>
              <a:rPr lang="en-US" dirty="0" smtClean="0"/>
              <a:t>3 or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fats-oil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381000"/>
            <a:ext cx="2590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6" descr="20061205donut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381000"/>
            <a:ext cx="5334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8" descr="2285135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3933825"/>
            <a:ext cx="21891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 descr="20070725_cholesterol">
            <a:hlinkClick r:id="rId13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4114800"/>
            <a:ext cx="1905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2" descr="lar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4191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7"/>
            </p:custDataLst>
          </p:nvPr>
        </p:nvSpPr>
        <p:spPr>
          <a:xfrm>
            <a:off x="685800" y="2436812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Lipids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Lipids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Commonly called </a:t>
            </a:r>
            <a:r>
              <a:rPr lang="en-US" dirty="0" smtClean="0">
                <a:solidFill>
                  <a:srgbClr val="FF0000"/>
                </a:solidFill>
              </a:rPr>
              <a:t>fats, oils,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waxes</a:t>
            </a:r>
          </a:p>
          <a:p>
            <a:pPr eaLnBrk="1" hangingPunct="1"/>
            <a:r>
              <a:rPr lang="en-US" dirty="0" smtClean="0"/>
              <a:t>Elements:  </a:t>
            </a:r>
            <a:r>
              <a:rPr lang="en-US" dirty="0" smtClean="0">
                <a:solidFill>
                  <a:srgbClr val="FF0000"/>
                </a:solidFill>
              </a:rPr>
              <a:t>C, H, and O </a:t>
            </a:r>
            <a:r>
              <a:rPr lang="en-US" dirty="0" smtClean="0"/>
              <a:t>in a</a:t>
            </a:r>
            <a:r>
              <a:rPr lang="en-US" dirty="0" smtClean="0">
                <a:solidFill>
                  <a:srgbClr val="FF3399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non-specific</a:t>
            </a:r>
            <a:r>
              <a:rPr lang="en-US" dirty="0" smtClean="0">
                <a:solidFill>
                  <a:srgbClr val="FF3399"/>
                </a:solidFill>
              </a:rPr>
              <a:t> </a:t>
            </a:r>
            <a:br>
              <a:rPr lang="en-US" dirty="0" smtClean="0">
                <a:solidFill>
                  <a:srgbClr val="FF3399"/>
                </a:solidFill>
              </a:rPr>
            </a:br>
            <a:r>
              <a:rPr lang="en-US" dirty="0" smtClean="0"/>
              <a:t>ratio (Example: 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54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90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Typically end in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dirty="0" err="1" smtClean="0">
                <a:solidFill>
                  <a:srgbClr val="FF0000"/>
                </a:solidFill>
              </a:rPr>
              <a:t>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(EX: </a:t>
            </a:r>
            <a:r>
              <a:rPr lang="en-US" dirty="0" smtClean="0">
                <a:solidFill>
                  <a:srgbClr val="FF0000"/>
                </a:solidFill>
              </a:rPr>
              <a:t>glycerol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Function:  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Long-term energy storage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Cell membranes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Insulation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Body padding</a:t>
            </a:r>
          </a:p>
          <a:p>
            <a:pPr eaLnBrk="1" hangingPunct="1"/>
            <a:r>
              <a:rPr lang="en-US" dirty="0" smtClean="0"/>
              <a:t>Monomer:  </a:t>
            </a:r>
            <a:r>
              <a:rPr lang="en-US" dirty="0" smtClean="0">
                <a:solidFill>
                  <a:srgbClr val="FF0000"/>
                </a:solidFill>
              </a:rPr>
              <a:t>Glycerol and 3 fatty acids</a:t>
            </a:r>
          </a:p>
          <a:p>
            <a:pPr lvl="1" eaLnBrk="1" hangingPunct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Biochemistry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Lipid monomer Picture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8132" name="Picture 5" descr="glycero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1447800"/>
            <a:ext cx="4781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Triglycerides </a:t>
            </a:r>
            <a:r>
              <a:rPr lang="en-US" dirty="0" smtClean="0"/>
              <a:t>(Finished product when combining the glycerol and fatty acid chains)</a:t>
            </a:r>
          </a:p>
          <a:p>
            <a:pPr lvl="1"/>
            <a:r>
              <a:rPr lang="en-US" dirty="0" smtClean="0"/>
              <a:t>Can be modified to make other polymers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2285135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04800"/>
            <a:ext cx="24939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46014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3352800"/>
            <a:ext cx="26717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8" descr="46004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228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0" descr="fish_ic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34100" y="4257675"/>
            <a:ext cx="2857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2" descr="BEANSreduce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0" y="76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4" descr="eggsGETTY150606_228x23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4191000"/>
            <a:ext cx="21717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8"/>
            </p:custDataLst>
          </p:nvPr>
        </p:nvSpPr>
        <p:spPr>
          <a:xfrm>
            <a:off x="0" y="26447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Proteins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Proteins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Elements:  </a:t>
            </a:r>
            <a:r>
              <a:rPr lang="en-US" dirty="0" smtClean="0">
                <a:solidFill>
                  <a:srgbClr val="FF0000"/>
                </a:solidFill>
              </a:rPr>
              <a:t>C, H, O, N, sometimes 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Typically end in –in (Ex:  Insulin)</a:t>
            </a:r>
          </a:p>
          <a:p>
            <a:pPr eaLnBrk="1" hangingPunct="1"/>
            <a:r>
              <a:rPr lang="en-US" dirty="0" smtClean="0"/>
              <a:t>Monomer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amino acids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Polymer 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polypeptide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Proteins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Functions of Proteins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Movement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Building and repairing structures in cells and tissues</a:t>
            </a:r>
          </a:p>
          <a:p>
            <a:pPr lvl="1" eaLnBrk="1" hangingPunct="1"/>
            <a:r>
              <a:rPr lang="en-US" sz="2400" dirty="0" smtClean="0"/>
              <a:t>Homeostasis regulation (</a:t>
            </a:r>
            <a:r>
              <a:rPr lang="en-US" sz="2400" dirty="0" smtClean="0">
                <a:solidFill>
                  <a:srgbClr val="FF0000"/>
                </a:solidFill>
              </a:rPr>
              <a:t>hormones and enzymes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dirty="0" smtClean="0"/>
              <a:t>Defense against disease (</a:t>
            </a:r>
            <a:r>
              <a:rPr lang="en-US" sz="2400" dirty="0" smtClean="0">
                <a:solidFill>
                  <a:srgbClr val="FF0000"/>
                </a:solidFill>
              </a:rPr>
              <a:t>antibodies</a:t>
            </a:r>
            <a:r>
              <a:rPr lang="en-US" sz="2400" dirty="0" smtClean="0"/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aminoAcidStru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62484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na_cpk_l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57200"/>
            <a:ext cx="49434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3"/>
            </p:custDataLst>
          </p:nvPr>
        </p:nvSpPr>
        <p:spPr>
          <a:xfrm>
            <a:off x="0" y="50831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Nucleic Acids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Nucleic Acids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Elements:  </a:t>
            </a:r>
            <a:r>
              <a:rPr lang="en-US" sz="2800" dirty="0" smtClean="0">
                <a:solidFill>
                  <a:srgbClr val="FF0000"/>
                </a:solidFill>
              </a:rPr>
              <a:t>C, H, O, N, P</a:t>
            </a:r>
          </a:p>
          <a:p>
            <a:pPr eaLnBrk="1" hangingPunct="1"/>
            <a:r>
              <a:rPr lang="en-US" sz="2800" dirty="0" smtClean="0"/>
              <a:t>Function </a:t>
            </a:r>
            <a:r>
              <a:rPr lang="en-US" sz="2800" dirty="0" smtClean="0">
                <a:sym typeface="Wingdings" pitchFamily="2" charset="2"/>
              </a:rPr>
              <a:t> control 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genetic information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smtClean="0"/>
              <a:t>Monomer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nucleotide</a:t>
            </a:r>
          </a:p>
          <a:p>
            <a:pPr eaLnBrk="1" hangingPunct="1"/>
            <a:r>
              <a:rPr lang="en-US" sz="2800" dirty="0" smtClean="0"/>
              <a:t>Polymers</a:t>
            </a:r>
          </a:p>
          <a:p>
            <a:pPr lvl="1" eaLnBrk="1" hangingPunct="1"/>
            <a:r>
              <a:rPr lang="en-US" sz="2400" dirty="0" smtClean="0"/>
              <a:t>DNA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deoxyribonucleic acid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RNA 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ribonucleic acid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nucleotid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7010400" cy="553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81400" y="914400"/>
            <a:ext cx="4191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9/07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Draw a polymer of the following organic groups</a:t>
            </a:r>
          </a:p>
          <a:p>
            <a:pPr lvl="1"/>
            <a:r>
              <a:rPr lang="en-US" sz="2400" dirty="0" smtClean="0"/>
              <a:t>Carbohydrate</a:t>
            </a:r>
          </a:p>
          <a:p>
            <a:pPr lvl="1"/>
            <a:r>
              <a:rPr lang="en-US" sz="2400" dirty="0" smtClean="0"/>
              <a:t>Lipid</a:t>
            </a:r>
          </a:p>
          <a:p>
            <a:pPr lvl="1"/>
            <a:r>
              <a:rPr lang="en-US" sz="2400" dirty="0" smtClean="0"/>
              <a:t>Protein</a:t>
            </a:r>
          </a:p>
          <a:p>
            <a:r>
              <a:rPr lang="en-US" sz="2800" dirty="0" smtClean="0"/>
              <a:t>Circle 1 monomer from your polymer and label it</a:t>
            </a:r>
          </a:p>
          <a:p>
            <a:pPr lvl="1"/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64596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Wanted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Create a wanted poster for each of the 4 groups of biomolecules. (4 total)</a:t>
            </a:r>
          </a:p>
          <a:p>
            <a:r>
              <a:rPr lang="en-US" sz="3200" dirty="0" smtClean="0"/>
              <a:t>For each</a:t>
            </a:r>
          </a:p>
          <a:p>
            <a:pPr lvl="1"/>
            <a:r>
              <a:rPr lang="en-US" sz="2800" dirty="0" smtClean="0"/>
              <a:t>Name of the molecule (</a:t>
            </a:r>
            <a:r>
              <a:rPr lang="en-US" sz="2800" dirty="0" err="1" smtClean="0"/>
              <a:t>Ie</a:t>
            </a:r>
            <a:r>
              <a:rPr lang="en-US" sz="2800" dirty="0" smtClean="0"/>
              <a:t>. Protein)</a:t>
            </a:r>
          </a:p>
          <a:p>
            <a:pPr lvl="1"/>
            <a:r>
              <a:rPr lang="en-US" sz="2800" dirty="0" smtClean="0"/>
              <a:t>Picture</a:t>
            </a:r>
          </a:p>
          <a:p>
            <a:pPr lvl="1"/>
            <a:r>
              <a:rPr lang="en-US" sz="2800" dirty="0" smtClean="0"/>
              <a:t>Outfit (Elements)</a:t>
            </a:r>
          </a:p>
          <a:p>
            <a:pPr lvl="1"/>
            <a:r>
              <a:rPr lang="en-US" sz="2800" dirty="0" smtClean="0"/>
              <a:t>Aliases (names of monomers and polymers)</a:t>
            </a:r>
          </a:p>
          <a:p>
            <a:pPr lvl="1"/>
            <a:r>
              <a:rPr lang="en-US" sz="2800" dirty="0" smtClean="0"/>
              <a:t>Crime (Functions)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35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Monomers of each molecule</a:t>
            </a:r>
          </a:p>
          <a:p>
            <a:pPr lvl="1"/>
            <a:r>
              <a:rPr lang="en-US" sz="3600" dirty="0" smtClean="0"/>
              <a:t>Carbohydrate</a:t>
            </a:r>
          </a:p>
          <a:p>
            <a:pPr lvl="1"/>
            <a:r>
              <a:rPr lang="en-US" sz="3600" dirty="0" smtClean="0"/>
              <a:t>Lipid</a:t>
            </a:r>
          </a:p>
          <a:p>
            <a:pPr lvl="1"/>
            <a:r>
              <a:rPr lang="en-US" sz="3600" dirty="0" smtClean="0"/>
              <a:t>Protein</a:t>
            </a:r>
          </a:p>
          <a:p>
            <a:pPr lvl="1"/>
            <a:r>
              <a:rPr lang="en-US" sz="3600" dirty="0" smtClean="0"/>
              <a:t>Nucleic Acid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8586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9/11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definition of an enzyme?</a:t>
            </a:r>
          </a:p>
          <a:p>
            <a:endParaRPr lang="en-US" dirty="0" smtClean="0"/>
          </a:p>
          <a:p>
            <a:r>
              <a:rPr lang="en-US" dirty="0" smtClean="0"/>
              <a:t>How do enzymes affect activation energy?</a:t>
            </a:r>
          </a:p>
          <a:p>
            <a:endParaRPr lang="en-US" dirty="0" smtClean="0"/>
          </a:p>
          <a:p>
            <a:r>
              <a:rPr lang="en-US" dirty="0" smtClean="0"/>
              <a:t>What term is used for when the active site of an enzyme changes and the enzyme is no longer working?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4/24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enzymes always break down molecules or always put them back together?  (35)</a:t>
            </a:r>
          </a:p>
          <a:p>
            <a:endParaRPr lang="en-US" dirty="0" smtClean="0"/>
          </a:p>
          <a:p>
            <a:r>
              <a:rPr lang="en-US" dirty="0" smtClean="0"/>
              <a:t>Why is the difference in activation energy between using an enzyme (less energy used) and not using an enzyme (more energy used) important for chemical reactions?  (41)</a:t>
            </a:r>
          </a:p>
          <a:p>
            <a:endParaRPr lang="en-US" dirty="0" smtClean="0"/>
          </a:p>
          <a:p>
            <a:r>
              <a:rPr lang="en-US" dirty="0" smtClean="0"/>
              <a:t>Why are enzymes commonly found in the </a:t>
            </a:r>
            <a:r>
              <a:rPr lang="en-US" smtClean="0"/>
              <a:t>digestive tract?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4/14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Was antibiotic resistance already present in the population of bacteria or did it develop because antibiotics have been used?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Why is antibiotic resistance an example of artificial selection?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a dichotomous key used for?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4/22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Who is the “Father of Modern Genetics”?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does dominant mean?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are codominant and incomplete dominant different?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are 2 examples of sex-linked traits we have looked at in class?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9/09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2 examples of reproduction?</a:t>
            </a:r>
          </a:p>
          <a:p>
            <a:endParaRPr lang="en-US" dirty="0" smtClean="0"/>
          </a:p>
          <a:p>
            <a:r>
              <a:rPr lang="en-US" dirty="0" smtClean="0"/>
              <a:t>What is the difference between growth and synthesis?</a:t>
            </a:r>
          </a:p>
          <a:p>
            <a:endParaRPr lang="en-US" dirty="0" smtClean="0"/>
          </a:p>
          <a:p>
            <a:r>
              <a:rPr lang="en-US" dirty="0" smtClean="0"/>
              <a:t>Provide 2 examples of nutrition.</a:t>
            </a:r>
          </a:p>
          <a:p>
            <a:endParaRPr lang="en-US" dirty="0" smtClean="0"/>
          </a:p>
          <a:p>
            <a:r>
              <a:rPr lang="en-US" dirty="0" smtClean="0"/>
              <a:t>What is homeostasis?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smtClean="0"/>
              <a:t> 4/15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are vestigial structure?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are fossils used to support evolution?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Where in the earth levels are the oldest fossils found?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are arm bones used as evidence of natural selection?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9/09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does a buffer do?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an example of a compound?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are hydrogen bonds?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3/26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was the purpose of the Miller and Urey experiment?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If a type A man and a type AB woman had a child, what are all the possible blood types the baby could have?</a:t>
            </a:r>
            <a:endParaRPr lang="en-US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an example of how gel electrophoresis is used in society today?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Basic Chemistry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Acids, Bases, and pH</a:t>
            </a:r>
          </a:p>
          <a:p>
            <a:pPr lvl="1" eaLnBrk="1" hangingPunct="1"/>
            <a:r>
              <a:rPr lang="en-US" sz="3200" dirty="0" smtClean="0"/>
              <a:t>Acids and Bases result from water molecules reacting to form </a:t>
            </a:r>
            <a:r>
              <a:rPr lang="en-US" sz="3200" dirty="0" smtClean="0">
                <a:solidFill>
                  <a:srgbClr val="FF0000"/>
                </a:solidFill>
              </a:rPr>
              <a:t>ions</a:t>
            </a:r>
          </a:p>
          <a:p>
            <a:pPr eaLnBrk="1" hangingPunct="1"/>
            <a:r>
              <a:rPr lang="en-US" sz="3600" dirty="0" smtClean="0">
                <a:sym typeface="Wingdings" pitchFamily="2" charset="2"/>
              </a:rPr>
              <a:t>pH Scale:  indicates the concentration of </a:t>
            </a:r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Hydrogen</a:t>
            </a:r>
            <a:r>
              <a:rPr lang="en-US" sz="3600" dirty="0" smtClean="0">
                <a:sym typeface="Wingdings" pitchFamily="2" charset="2"/>
              </a:rPr>
              <a:t> ions in solution; ranges from </a:t>
            </a:r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0 - 14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Warmup</a:t>
            </a:r>
            <a:r>
              <a:rPr lang="en-US" smtClean="0"/>
              <a:t> 11/16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monomer of a protein?</a:t>
            </a:r>
          </a:p>
          <a:p>
            <a:endParaRPr lang="en-US" dirty="0" smtClean="0"/>
          </a:p>
          <a:p>
            <a:r>
              <a:rPr lang="en-US" dirty="0" smtClean="0"/>
              <a:t>What is the test for proteins and what indicates a positive test?</a:t>
            </a:r>
          </a:p>
          <a:p>
            <a:endParaRPr lang="en-US" dirty="0" smtClean="0"/>
          </a:p>
          <a:p>
            <a:r>
              <a:rPr lang="en-US" dirty="0" smtClean="0"/>
              <a:t>What is a polymer of a protein?</a:t>
            </a:r>
          </a:p>
          <a:p>
            <a:endParaRPr lang="en-US" dirty="0" smtClean="0"/>
          </a:p>
          <a:p>
            <a:r>
              <a:rPr lang="en-US" dirty="0" smtClean="0"/>
              <a:t>What elements make </a:t>
            </a:r>
            <a:r>
              <a:rPr lang="en-US" smtClean="0"/>
              <a:t>up proteins?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smtClean="0"/>
              <a:t> 9/15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role of lipids in our bodies?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What elements make lipids?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the monomer of a lipid?</a:t>
            </a:r>
            <a:endParaRPr lang="en-US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an example of a lipid?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Basic Chemistry</a:t>
            </a:r>
            <a:endParaRPr lang="en-US" dirty="0"/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ym typeface="Wingdings" pitchFamily="2" charset="2"/>
              </a:rPr>
              <a:t>pH Scale  scale that measures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acidity (hydrogen ion)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3200" dirty="0" smtClean="0"/>
          </a:p>
        </p:txBody>
      </p:sp>
      <p:grpSp>
        <p:nvGrpSpPr>
          <p:cNvPr id="24580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066800" y="4191000"/>
            <a:ext cx="6477000" cy="685800"/>
            <a:chOff x="1219200" y="3200400"/>
            <a:chExt cx="4114800" cy="4587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95848" y="3428732"/>
              <a:ext cx="3961504" cy="2124"/>
            </a:xfrm>
            <a:prstGeom prst="line">
              <a:avLst/>
            </a:prstGeom>
            <a:ln w="762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123882" y="3428812"/>
              <a:ext cx="457726" cy="302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5104128" y="3428255"/>
              <a:ext cx="457726" cy="201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991345" y="3428255"/>
              <a:ext cx="457726" cy="201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-</a:t>
            </a:r>
            <a:r>
              <a:rPr lang="en-US" sz="3200" b="1" dirty="0" smtClean="0"/>
              <a:t>Buffers:  </a:t>
            </a:r>
            <a:r>
              <a:rPr lang="en-US" sz="3200" dirty="0" smtClean="0">
                <a:solidFill>
                  <a:srgbClr val="FF0000"/>
                </a:solidFill>
              </a:rPr>
              <a:t>chemicals</a:t>
            </a:r>
            <a:r>
              <a:rPr lang="en-US" sz="3200" dirty="0" smtClean="0"/>
              <a:t> that keep the </a:t>
            </a:r>
            <a:r>
              <a:rPr lang="en-US" sz="3200" dirty="0" smtClean="0">
                <a:solidFill>
                  <a:srgbClr val="FF0000"/>
                </a:solidFill>
              </a:rPr>
              <a:t>pH</a:t>
            </a:r>
            <a:r>
              <a:rPr lang="en-US" sz="3200" dirty="0" smtClean="0"/>
              <a:t> of a liquid (solution) the </a:t>
            </a:r>
            <a:r>
              <a:rPr lang="en-US" sz="3200" dirty="0" smtClean="0">
                <a:solidFill>
                  <a:srgbClr val="FF0000"/>
                </a:solidFill>
              </a:rPr>
              <a:t>same</a:t>
            </a:r>
          </a:p>
          <a:p>
            <a:pPr lvl="1"/>
            <a:r>
              <a:rPr lang="en-US" sz="3200" dirty="0" smtClean="0"/>
              <a:t>Examples:  </a:t>
            </a:r>
            <a:r>
              <a:rPr lang="en-US" sz="3200" dirty="0" smtClean="0">
                <a:solidFill>
                  <a:srgbClr val="FF0000"/>
                </a:solidFill>
              </a:rPr>
              <a:t>Sodium Bicarbonate in the blood and Alka-Seltzer</a:t>
            </a:r>
          </a:p>
          <a:p>
            <a:pPr lvl="1"/>
            <a:endParaRPr lang="en-US" sz="2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Organic Molecules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Biochemistry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Study of </a:t>
            </a:r>
            <a:r>
              <a:rPr lang="en-US" sz="2800" dirty="0" smtClean="0">
                <a:solidFill>
                  <a:srgbClr val="FF0000"/>
                </a:solidFill>
              </a:rPr>
              <a:t>the chemicals necessary for living things.</a:t>
            </a:r>
          </a:p>
          <a:p>
            <a:pPr eaLnBrk="1" hangingPunct="1"/>
            <a:r>
              <a:rPr lang="en-US" sz="2800" dirty="0" smtClean="0"/>
              <a:t>Involves the element </a:t>
            </a:r>
            <a:r>
              <a:rPr lang="en-US" sz="2800" dirty="0" smtClean="0">
                <a:solidFill>
                  <a:srgbClr val="FF0000"/>
                </a:solidFill>
              </a:rPr>
              <a:t>carbon (C)</a:t>
            </a:r>
          </a:p>
          <a:p>
            <a:r>
              <a:rPr lang="en-US" sz="2800" dirty="0" smtClean="0"/>
              <a:t>Organic:  molecules that have </a:t>
            </a:r>
            <a:r>
              <a:rPr lang="en-US" sz="2800" dirty="0" smtClean="0">
                <a:solidFill>
                  <a:srgbClr val="FF0000"/>
                </a:solidFill>
              </a:rPr>
              <a:t>Carbon and hydrogen</a:t>
            </a:r>
            <a:r>
              <a:rPr lang="en-US" sz="2800" dirty="0" smtClean="0"/>
              <a:t> bonded together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en-US" sz="2800" dirty="0" smtClean="0"/>
              <a:t>Inorganic:  molecules that </a:t>
            </a:r>
            <a:r>
              <a:rPr lang="en-US" sz="2800" dirty="0" smtClean="0">
                <a:solidFill>
                  <a:srgbClr val="FF0000"/>
                </a:solidFill>
              </a:rPr>
              <a:t>do not have carbon and hydrogen </a:t>
            </a:r>
            <a:r>
              <a:rPr lang="en-US" sz="2800" dirty="0" smtClean="0"/>
              <a:t>bonded together</a:t>
            </a:r>
          </a:p>
          <a:p>
            <a:endParaRPr lang="en-US" sz="35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Biochemistry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Six elements needed in </a:t>
            </a:r>
            <a:br>
              <a:rPr lang="en-US" sz="2800" dirty="0" smtClean="0"/>
            </a:br>
            <a:r>
              <a:rPr lang="en-US" sz="2800" dirty="0" smtClean="0"/>
              <a:t>large quantities for living </a:t>
            </a:r>
            <a:br>
              <a:rPr lang="en-US" sz="2800" dirty="0" smtClean="0"/>
            </a:br>
            <a:r>
              <a:rPr lang="en-US" sz="2800" dirty="0" smtClean="0"/>
              <a:t>things are: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Carbon (C), hydrogen (H), nitrogen (N),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oxygen (O), phosphorus (P), and sulfur (S)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rpg9IRVtEnpDoeyRRZqy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l4eudjBlg3ok6EHyP5b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BPLRY1JPEKYeQG4zMuI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T7fjFaWDoiNC3Z51qhk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l302xcn6XdpyduuxdlOl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ZmWd9AguqidgVDCFmzT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reC4tL3q3hjX8Tmr0lm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803PvzqvtWWIIbtbMpYa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oN4rpLVLr1AjVIB46vq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XXvIiVyxDrOVPPZ1mhv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mPXEPVeRtSgsP6WGtZd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A5uDmc76WeFjyq7jzy8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8uZTM5599tX5FBFLD5Ci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Uxqc3iSQ4P3aV0ZHHNFs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FmZT4FOw4WUdkYL3Q9H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navhVPTABB9yjwNc0tk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KnkMS2L84EymYOnNKYC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4MEegE9eZqpep8W8WRP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0WyYOcIllpNrjy7EL7Y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CvLj31zpmp6W5vpiw8DD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WJpfRC2KERMyMHGiQWv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0rXPn0i5IuGPSZOzzl6j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ez5ArLIqsdTym9POcmV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FKMqYth1k13WirqtBK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JTHSIgBoktfvi4BAjCr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P3v79RvzXOyy0SI6K0qV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Fyftc4HauDqrVVrJfQgF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N8lS0q2vVKV4EmB7KT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WJ3ISdRq2q6fmHYOZu8U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O5O3J9TF1W3fRph98da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4YUtiogxP7CvQd3APvHcV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POhFCjKpBB8jUYTOtHx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b7QzwQlVJdJvgZM4xzU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OVWHsp76v9XPFPPqk0RCB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6xujfjJtxwUFD9P2MU4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QOIM17JoiXFcPapD7eMA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88Ql0CfKRX78tIruIyeGv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XBgtNR9EoDRJMibVW4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dlp6Vs6WKKX8TJK8rSIi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BZFcwDhBcylQnV4HVGy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7LDorbNDpUloJJprJWtE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N3mP3KX1KgBtd1N4ruX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jTPiPWLqjLyozguTDS2zY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rEbEgbK5NJAmQl5lJTs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QIFc5K9jquRyRVxLKlov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7gcpWR1abKLNBIEpuLh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VgrIpUlpfacrvPWJiMDR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TRbrZ6K4kLojwVsQfT3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B2JnHkoGBVGemleuRUq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pibIWEwnBOk4g9HCopF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rVWQYf4X6aLE6OMy0oZaj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3FyH1HvukaOyq6hbwnDj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zZZEkFIXwNdBlW3hpf0J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4jqGDAHcEIJA5zInnPM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kOLl8fXnjpmlUFdD27g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q03YuLmMEN9pJmVfGYg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RLQty2SaWKA3YBUhrse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dKE29JMF6jQPW0vEGVv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KQGBIKFN5T5xx5OvS8oh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DmMEUiQ52jQHvWr2c0HP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d9EUMNMiLhRC0Nmx01Zj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KptqPa3mKbXsDxXOYS1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NpjP7YbYsuLoScglC7o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ExaOAb36hqPWIykO0Ieo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on8HoCUpxIhZhxRlJWib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uznyGIHUjx03iz3klL6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HOhTgrBALm2oiF86foX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GV519k8mik4fpfqmXBfo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hTHQ3Z9YC0quIQbg0jjv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6qoO1IiPq2Sywx1oS079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0ERmUmzUtF55P0gD8Q2z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iOqi6LxFoFdaaK97OFMKZ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KhgAQjUpIPp2n99lnsQ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rrbnBmZja8f7Tz6kwfZ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CggoFkIp1zL7ASqLSorWB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GNC6tMszI0tRPPotIxq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FzzJ1qFqGQfxkatc8gAE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rFPQSpj49GGXBMUd93Y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20990</TotalTime>
  <Words>852</Words>
  <Application>Microsoft Office PowerPoint</Application>
  <PresentationFormat>On-screen Show (4:3)</PresentationFormat>
  <Paragraphs>206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Biondi</vt:lpstr>
      <vt:lpstr>Calibri</vt:lpstr>
      <vt:lpstr>Century Schoolbook</vt:lpstr>
      <vt:lpstr>Cooper Black</vt:lpstr>
      <vt:lpstr>Wingdings</vt:lpstr>
      <vt:lpstr>Wingdings 2</vt:lpstr>
      <vt:lpstr>Oriel</vt:lpstr>
      <vt:lpstr>Warmup 2/06</vt:lpstr>
      <vt:lpstr>Biochemistry</vt:lpstr>
      <vt:lpstr>pH</vt:lpstr>
      <vt:lpstr>Basic Chemistry</vt:lpstr>
      <vt:lpstr>Basic Chemistry</vt:lpstr>
      <vt:lpstr>Buffers</vt:lpstr>
      <vt:lpstr>Organic Molecules</vt:lpstr>
      <vt:lpstr>Biochemistry</vt:lpstr>
      <vt:lpstr>Biochemistry</vt:lpstr>
      <vt:lpstr>Biochemistry</vt:lpstr>
      <vt:lpstr>Biochemistry</vt:lpstr>
      <vt:lpstr>Carbohydrates</vt:lpstr>
      <vt:lpstr>Carbohydrates</vt:lpstr>
      <vt:lpstr>Carbohydrates</vt:lpstr>
      <vt:lpstr>Monosaccharide Picture</vt:lpstr>
      <vt:lpstr>Warmup 2/07</vt:lpstr>
      <vt:lpstr>Warmup 9/06</vt:lpstr>
      <vt:lpstr>Lipids</vt:lpstr>
      <vt:lpstr>Lipids</vt:lpstr>
      <vt:lpstr>Lipid monomer Picture</vt:lpstr>
      <vt:lpstr>Polymers</vt:lpstr>
      <vt:lpstr>Proteins</vt:lpstr>
      <vt:lpstr>Proteins</vt:lpstr>
      <vt:lpstr>Proteins</vt:lpstr>
      <vt:lpstr>PowerPoint Presentation</vt:lpstr>
      <vt:lpstr>Nucleic Acids</vt:lpstr>
      <vt:lpstr>Nucleic Acids</vt:lpstr>
      <vt:lpstr>PowerPoint Presentation</vt:lpstr>
      <vt:lpstr>Warmup 9/07</vt:lpstr>
      <vt:lpstr>Wanted Posters</vt:lpstr>
      <vt:lpstr>Exit Ticket</vt:lpstr>
      <vt:lpstr>Warmup 9/11</vt:lpstr>
      <vt:lpstr>Warmup 4/24</vt:lpstr>
      <vt:lpstr>Warmup 4/14</vt:lpstr>
      <vt:lpstr>Warmup 4/22</vt:lpstr>
      <vt:lpstr>Warmup 9/09</vt:lpstr>
      <vt:lpstr>Warmup 4/15</vt:lpstr>
      <vt:lpstr>Warmup 9/09</vt:lpstr>
      <vt:lpstr>Warmup 3/26</vt:lpstr>
      <vt:lpstr>Warmup 11/16</vt:lpstr>
      <vt:lpstr>Warmup 9/15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>Patricia Perkoski</dc:creator>
  <cp:lastModifiedBy>Nebel, Eric T.</cp:lastModifiedBy>
  <cp:revision>950</cp:revision>
  <dcterms:created xsi:type="dcterms:W3CDTF">2008-01-27T01:12:26Z</dcterms:created>
  <dcterms:modified xsi:type="dcterms:W3CDTF">2018-09-07T13:35:13Z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1Zo6Ct1sD8sq88HK1IY4nKCNgJ5HUX_EQ8pA8NMv4Fl8</vt:lpwstr>
  </property>
  <property fmtid="{D5CDD505-2E9C-101B-9397-08002B2CF9AE}" pid="4" name="Google.Documents.RevisionId">
    <vt:lpwstr>16878360262510745123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