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1" r:id="rId45"/>
    <p:sldId id="302" r:id="rId46"/>
    <p:sldId id="303" r:id="rId47"/>
    <p:sldId id="304" r:id="rId48"/>
    <p:sldId id="305" r:id="rId49"/>
    <p:sldId id="307" r:id="rId50"/>
    <p:sldId id="308" r:id="rId51"/>
    <p:sldId id="309" r:id="rId52"/>
    <p:sldId id="310"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2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A611790A-1D12-4273-A044-563C45D660D3}" type="datetimeFigureOut">
              <a:rPr lang="en-US" smtClean="0"/>
              <a:t>4/4/2019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1440" tIns="45720" rIns="91440" bIns="45720" rtlCol="0" anchor="b"/>
          <a:lstStyle>
            <a:lvl1pPr algn="r">
              <a:defRPr sz="1200"/>
            </a:lvl1pPr>
          </a:lstStyle>
          <a:p>
            <a:fld id="{326F7987-FE45-4376-AF65-807FA5C5C925}" type="slidenum">
              <a:rPr lang="en-US" smtClean="0"/>
              <a:t>‹#›</a:t>
            </a:fld>
            <a:endParaRPr lang="en-US"/>
          </a:p>
        </p:txBody>
      </p:sp>
    </p:spTree>
    <p:extLst>
      <p:ext uri="{BB962C8B-B14F-4D97-AF65-F5344CB8AC3E}">
        <p14:creationId xmlns:p14="http://schemas.microsoft.com/office/powerpoint/2010/main" val="25684647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312413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241108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4102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2684918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5810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2681826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670731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03468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50650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9D62-D76A-469B-B2AB-5BD6A4536F10}"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84126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419D62-D76A-469B-B2AB-5BD6A4536F10}"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70180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419D62-D76A-469B-B2AB-5BD6A4536F10}" type="datetimeFigureOut">
              <a:rPr lang="en-US" smtClean="0"/>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93968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419D62-D76A-469B-B2AB-5BD6A4536F10}" type="datetimeFigureOut">
              <a:rPr lang="en-US" smtClean="0"/>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420068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19D62-D76A-469B-B2AB-5BD6A4536F10}" type="datetimeFigureOut">
              <a:rPr lang="en-US" smtClean="0"/>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23336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19D62-D76A-469B-B2AB-5BD6A4536F10}"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15827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19D62-D76A-469B-B2AB-5BD6A4536F10}"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EF2F1-01F5-4BED-8443-3B7922B7809C}" type="slidenum">
              <a:rPr lang="en-US" smtClean="0"/>
              <a:t>‹#›</a:t>
            </a:fld>
            <a:endParaRPr lang="en-US"/>
          </a:p>
        </p:txBody>
      </p:sp>
    </p:spTree>
    <p:extLst>
      <p:ext uri="{BB962C8B-B14F-4D97-AF65-F5344CB8AC3E}">
        <p14:creationId xmlns:p14="http://schemas.microsoft.com/office/powerpoint/2010/main" val="231360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19D62-D76A-469B-B2AB-5BD6A4536F10}" type="datetimeFigureOut">
              <a:rPr lang="en-US" smtClean="0"/>
              <a:t>4/4/2019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3EF2F1-01F5-4BED-8443-3B7922B7809C}" type="slidenum">
              <a:rPr lang="en-US" smtClean="0"/>
              <a:t>‹#›</a:t>
            </a:fld>
            <a:endParaRPr lang="en-US"/>
          </a:p>
        </p:txBody>
      </p:sp>
    </p:spTree>
    <p:extLst>
      <p:ext uri="{BB962C8B-B14F-4D97-AF65-F5344CB8AC3E}">
        <p14:creationId xmlns:p14="http://schemas.microsoft.com/office/powerpoint/2010/main" val="3882839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4706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of population </a:t>
            </a:r>
            <a:r>
              <a:rPr lang="en-US" dirty="0" smtClean="0"/>
              <a:t>size</a:t>
            </a:r>
            <a:endParaRPr lang="en-US" dirty="0"/>
          </a:p>
        </p:txBody>
      </p:sp>
      <p:sp>
        <p:nvSpPr>
          <p:cNvPr id="3" name="Content Placeholder 2"/>
          <p:cNvSpPr>
            <a:spLocks noGrp="1"/>
          </p:cNvSpPr>
          <p:nvPr>
            <p:ph idx="1"/>
          </p:nvPr>
        </p:nvSpPr>
        <p:spPr>
          <a:xfrm>
            <a:off x="677334" y="1507446"/>
            <a:ext cx="8596668" cy="3880773"/>
          </a:xfrm>
        </p:spPr>
        <p:txBody>
          <a:bodyPr>
            <a:noAutofit/>
          </a:bodyPr>
          <a:lstStyle/>
          <a:p>
            <a:r>
              <a:rPr lang="en-US" sz="2800" dirty="0" smtClean="0"/>
              <a:t>Limiting </a:t>
            </a:r>
            <a:r>
              <a:rPr lang="en-US" sz="2800" dirty="0"/>
              <a:t>factor-anything that affects size and density of a population. Most important are organism's tolerance to light, temperature, available water, salinity , nesting space and availability of required nutrients.</a:t>
            </a:r>
          </a:p>
          <a:p>
            <a:r>
              <a:rPr lang="en-US" sz="2800" dirty="0" smtClean="0"/>
              <a:t>Density </a:t>
            </a:r>
            <a:r>
              <a:rPr lang="en-US" sz="2800" dirty="0"/>
              <a:t>dependent factors-Have an increased effect the larger the population. Ex. food, water, competition</a:t>
            </a:r>
          </a:p>
          <a:p>
            <a:r>
              <a:rPr lang="en-US" sz="2800" dirty="0"/>
              <a:t>Density independent factors-have the same effect on population regardless of size. These are natural disasters such as floods, drought, fire etc.</a:t>
            </a:r>
          </a:p>
        </p:txBody>
      </p:sp>
    </p:spTree>
    <p:extLst>
      <p:ext uri="{BB962C8B-B14F-4D97-AF65-F5344CB8AC3E}">
        <p14:creationId xmlns:p14="http://schemas.microsoft.com/office/powerpoint/2010/main" val="3309186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a:t>
            </a:r>
            <a:r>
              <a:rPr lang="en-US" dirty="0" smtClean="0"/>
              <a:t>History patterns	</a:t>
            </a:r>
            <a:endParaRPr lang="en-US" dirty="0"/>
          </a:p>
        </p:txBody>
      </p:sp>
      <p:sp>
        <p:nvSpPr>
          <p:cNvPr id="3" name="Content Placeholder 2"/>
          <p:cNvSpPr>
            <a:spLocks noGrp="1"/>
          </p:cNvSpPr>
          <p:nvPr>
            <p:ph idx="1"/>
          </p:nvPr>
        </p:nvSpPr>
        <p:spPr>
          <a:xfrm>
            <a:off x="546705" y="1507447"/>
            <a:ext cx="8596668" cy="3880773"/>
          </a:xfrm>
        </p:spPr>
        <p:txBody>
          <a:bodyPr>
            <a:noAutofit/>
          </a:bodyPr>
          <a:lstStyle/>
          <a:p>
            <a:r>
              <a:rPr lang="en-US" sz="2400" dirty="0" smtClean="0"/>
              <a:t>1</a:t>
            </a:r>
            <a:r>
              <a:rPr lang="en-US" sz="2400" dirty="0"/>
              <a:t>. Early or late reproduction: breeding early or late affects population growth. Early reproduction is an advantage to animals with a short life span.</a:t>
            </a:r>
          </a:p>
          <a:p>
            <a:r>
              <a:rPr lang="en-US" sz="2400" dirty="0"/>
              <a:t>2. The asexual advantage-allows increase in a population to occur quickly. For example some plants have runners that allow them to cover large areas.</a:t>
            </a:r>
          </a:p>
          <a:p>
            <a:r>
              <a:rPr lang="en-US" sz="2400" dirty="0"/>
              <a:t>3. Consequences of life-history patterns-</a:t>
            </a:r>
          </a:p>
          <a:p>
            <a:pPr lvl="1"/>
            <a:r>
              <a:rPr lang="en-US" sz="2000" dirty="0"/>
              <a:t>*organisms such as opportunistic organisms have rapid growth change but can rebuild populations quickly from a small number of individuals. </a:t>
            </a:r>
          </a:p>
          <a:p>
            <a:pPr lvl="1"/>
            <a:r>
              <a:rPr lang="en-US" sz="2000" dirty="0"/>
              <a:t>*organisms who are long-lived, and slow to mature have a probability of long-term survival but are slow to rebound if population size is reduced drastically.</a:t>
            </a:r>
          </a:p>
        </p:txBody>
      </p:sp>
    </p:spTree>
    <p:extLst>
      <p:ext uri="{BB962C8B-B14F-4D97-AF65-F5344CB8AC3E}">
        <p14:creationId xmlns:p14="http://schemas.microsoft.com/office/powerpoint/2010/main" val="3012982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Community Interactions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5264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Community-All populations of organisms inhabiting a common environment and interacting with one another. These interactions are classified as: competition, predation, and symbiosis.</a:t>
            </a:r>
          </a:p>
        </p:txBody>
      </p:sp>
    </p:spTree>
    <p:extLst>
      <p:ext uri="{BB962C8B-B14F-4D97-AF65-F5344CB8AC3E}">
        <p14:creationId xmlns:p14="http://schemas.microsoft.com/office/powerpoint/2010/main" val="1895512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normAutofit/>
          </a:bodyPr>
          <a:lstStyle/>
          <a:p>
            <a:r>
              <a:rPr lang="en-US" sz="3200" dirty="0" smtClean="0"/>
              <a:t>Interaction </a:t>
            </a:r>
            <a:r>
              <a:rPr lang="en-US" sz="3200" dirty="0"/>
              <a:t>between individual organisms of the same species (intraspecific) or different species (interspecific) that use the same resources that are present in limited supply. </a:t>
            </a:r>
          </a:p>
          <a:p>
            <a:pPr lvl="1"/>
            <a:r>
              <a:rPr lang="en-US" sz="2800" dirty="0" smtClean="0"/>
              <a:t>As </a:t>
            </a:r>
            <a:r>
              <a:rPr lang="en-US" sz="2800" dirty="0"/>
              <a:t>a result the overall fitness of one or both competitors may be reduced.</a:t>
            </a:r>
          </a:p>
        </p:txBody>
      </p:sp>
    </p:spTree>
    <p:extLst>
      <p:ext uri="{BB962C8B-B14F-4D97-AF65-F5344CB8AC3E}">
        <p14:creationId xmlns:p14="http://schemas.microsoft.com/office/powerpoint/2010/main" val="1766464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 </a:t>
            </a:r>
            <a:r>
              <a:rPr lang="en-US" dirty="0" smtClean="0"/>
              <a:t>Types</a:t>
            </a:r>
            <a:endParaRPr lang="en-US" dirty="0"/>
          </a:p>
        </p:txBody>
      </p:sp>
      <p:sp>
        <p:nvSpPr>
          <p:cNvPr id="3" name="Content Placeholder 2"/>
          <p:cNvSpPr>
            <a:spLocks noGrp="1"/>
          </p:cNvSpPr>
          <p:nvPr>
            <p:ph idx="1"/>
          </p:nvPr>
        </p:nvSpPr>
        <p:spPr>
          <a:xfrm>
            <a:off x="677334" y="1536475"/>
            <a:ext cx="8596668" cy="3880773"/>
          </a:xfrm>
        </p:spPr>
        <p:txBody>
          <a:bodyPr>
            <a:noAutofit/>
          </a:bodyPr>
          <a:lstStyle/>
          <a:p>
            <a:r>
              <a:rPr lang="en-US" sz="3200" dirty="0" smtClean="0"/>
              <a:t>1</a:t>
            </a:r>
            <a:r>
              <a:rPr lang="en-US" sz="3200" dirty="0"/>
              <a:t>. Interference competition: In animals this involved overt fighting (face to face interaction). In plants this may take the form of secreting toxins that harm or restrict the growth of potential competitors.</a:t>
            </a:r>
          </a:p>
          <a:p>
            <a:r>
              <a:rPr lang="en-US" sz="3200" dirty="0" smtClean="0"/>
              <a:t>2</a:t>
            </a:r>
            <a:r>
              <a:rPr lang="en-US" sz="3200" dirty="0"/>
              <a:t>. Exploitative competition-removing the resource and leaving less for competitors. </a:t>
            </a:r>
          </a:p>
        </p:txBody>
      </p:sp>
    </p:spTree>
    <p:extLst>
      <p:ext uri="{BB962C8B-B14F-4D97-AF65-F5344CB8AC3E}">
        <p14:creationId xmlns:p14="http://schemas.microsoft.com/office/powerpoint/2010/main" val="2812511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591" y="259217"/>
            <a:ext cx="8596668" cy="3880773"/>
          </a:xfrm>
        </p:spPr>
        <p:txBody>
          <a:bodyPr>
            <a:noAutofit/>
          </a:bodyPr>
          <a:lstStyle/>
          <a:p>
            <a:r>
              <a:rPr lang="en-US" sz="2800" dirty="0"/>
              <a:t>Ecological Niche-specific role of an organism in its community. Niche could include physical factors such as temperature &amp; moisture as well as biological factors such as food availability, competitors, predators, and behavior habits such as season activities and movement.</a:t>
            </a:r>
          </a:p>
          <a:p>
            <a:r>
              <a:rPr lang="en-US" sz="2800" dirty="0" smtClean="0"/>
              <a:t>Fundamental </a:t>
            </a:r>
            <a:r>
              <a:rPr lang="en-US" sz="2800" dirty="0"/>
              <a:t>Niche-refers to physiological limits of tolerance for the organism.</a:t>
            </a:r>
          </a:p>
          <a:p>
            <a:r>
              <a:rPr lang="en-US" sz="2800" dirty="0" smtClean="0"/>
              <a:t>Realized </a:t>
            </a:r>
            <a:r>
              <a:rPr lang="en-US" sz="2800" dirty="0"/>
              <a:t>niche-portion of the fundamental niche actually used by an organism and is determined by physical factors and interactions with other organisms.</a:t>
            </a:r>
          </a:p>
        </p:txBody>
      </p:sp>
    </p:spTree>
    <p:extLst>
      <p:ext uri="{BB962C8B-B14F-4D97-AF65-F5344CB8AC3E}">
        <p14:creationId xmlns:p14="http://schemas.microsoft.com/office/powerpoint/2010/main" val="1514962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partitioning</a:t>
            </a:r>
            <a:r>
              <a:rPr lang="en-US" dirty="0" smtClean="0"/>
              <a:t>:</a:t>
            </a:r>
            <a:endParaRPr lang="en-US" dirty="0"/>
          </a:p>
        </p:txBody>
      </p:sp>
      <p:sp>
        <p:nvSpPr>
          <p:cNvPr id="3" name="Content Placeholder 2"/>
          <p:cNvSpPr>
            <a:spLocks noGrp="1"/>
          </p:cNvSpPr>
          <p:nvPr>
            <p:ph idx="1"/>
          </p:nvPr>
        </p:nvSpPr>
        <p:spPr>
          <a:xfrm>
            <a:off x="677334" y="1507446"/>
            <a:ext cx="8596668" cy="3880773"/>
          </a:xfrm>
        </p:spPr>
        <p:txBody>
          <a:bodyPr>
            <a:normAutofit/>
          </a:bodyPr>
          <a:lstStyle/>
          <a:p>
            <a:r>
              <a:rPr lang="en-US" sz="2800" dirty="0" smtClean="0"/>
              <a:t>If </a:t>
            </a:r>
            <a:r>
              <a:rPr lang="en-US" sz="2800" dirty="0"/>
              <a:t>2 similar species are living in the same area, their niches are expected to be different in some way. They may utilize the same resource but if observed closely there will be small differences in the way they use it.</a:t>
            </a:r>
          </a:p>
          <a:p>
            <a:r>
              <a:rPr lang="en-US" sz="2800" dirty="0" smtClean="0"/>
              <a:t>Competition </a:t>
            </a:r>
            <a:r>
              <a:rPr lang="en-US" sz="2800" dirty="0"/>
              <a:t>may not wipe out individual organisms but may lead to the elimination of a species from a particular area.</a:t>
            </a:r>
          </a:p>
        </p:txBody>
      </p:sp>
    </p:spTree>
    <p:extLst>
      <p:ext uri="{BB962C8B-B14F-4D97-AF65-F5344CB8AC3E}">
        <p14:creationId xmlns:p14="http://schemas.microsoft.com/office/powerpoint/2010/main" val="1644647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Predation:</a:t>
            </a:r>
            <a:br>
              <a:rPr lang="en-US" dirty="0"/>
            </a:br>
            <a:endParaRPr lang="en-US" dirty="0"/>
          </a:p>
        </p:txBody>
      </p:sp>
      <p:sp>
        <p:nvSpPr>
          <p:cNvPr id="3" name="Content Placeholder 2"/>
          <p:cNvSpPr>
            <a:spLocks noGrp="1"/>
          </p:cNvSpPr>
          <p:nvPr>
            <p:ph idx="1"/>
          </p:nvPr>
        </p:nvSpPr>
        <p:spPr>
          <a:xfrm>
            <a:off x="677334" y="1521961"/>
            <a:ext cx="8596668" cy="3880773"/>
          </a:xfrm>
        </p:spPr>
        <p:txBody>
          <a:bodyPr>
            <a:noAutofit/>
          </a:bodyPr>
          <a:lstStyle/>
          <a:p>
            <a:r>
              <a:rPr lang="en-US" sz="2800" dirty="0" smtClean="0"/>
              <a:t>The </a:t>
            </a:r>
            <a:r>
              <a:rPr lang="en-US" sz="2800" dirty="0"/>
              <a:t>eating of live or freshly killed organisms.</a:t>
            </a:r>
          </a:p>
          <a:p>
            <a:r>
              <a:rPr lang="en-US" sz="2800" dirty="0" smtClean="0"/>
              <a:t>Escape </a:t>
            </a:r>
            <a:r>
              <a:rPr lang="en-US" sz="2800" dirty="0"/>
              <a:t>from predation often occurs without engaging in combat. Strategies include: </a:t>
            </a:r>
            <a:r>
              <a:rPr lang="en-US" sz="2800" dirty="0" err="1"/>
              <a:t>camoflage</a:t>
            </a:r>
            <a:r>
              <a:rPr lang="en-US" sz="2800" dirty="0"/>
              <a:t>, hiding places such as burrows, physical structures such as thorns, and chemicals that are distasteful or harmful. </a:t>
            </a:r>
          </a:p>
          <a:p>
            <a:r>
              <a:rPr lang="en-US" sz="2800" dirty="0" smtClean="0"/>
              <a:t>Predation </a:t>
            </a:r>
            <a:r>
              <a:rPr lang="en-US" sz="2800" dirty="0"/>
              <a:t>is often the main cause of death, though predators tend to have more than one prey source. Should one source decrease predation on the other source increases. This contributes to carrying capacity.</a:t>
            </a:r>
          </a:p>
        </p:txBody>
      </p:sp>
    </p:spTree>
    <p:extLst>
      <p:ext uri="{BB962C8B-B14F-4D97-AF65-F5344CB8AC3E}">
        <p14:creationId xmlns:p14="http://schemas.microsoft.com/office/powerpoint/2010/main" val="3043846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Symbiosis</a:t>
            </a:r>
          </a:p>
        </p:txBody>
      </p:sp>
      <p:sp>
        <p:nvSpPr>
          <p:cNvPr id="3" name="Content Placeholder 2"/>
          <p:cNvSpPr>
            <a:spLocks noGrp="1"/>
          </p:cNvSpPr>
          <p:nvPr>
            <p:ph idx="1"/>
          </p:nvPr>
        </p:nvSpPr>
        <p:spPr>
          <a:xfrm>
            <a:off x="677334" y="1507446"/>
            <a:ext cx="8596668" cy="3880773"/>
          </a:xfrm>
        </p:spPr>
        <p:txBody>
          <a:bodyPr>
            <a:noAutofit/>
          </a:bodyPr>
          <a:lstStyle/>
          <a:p>
            <a:r>
              <a:rPr lang="en-US" sz="2400" dirty="0" smtClean="0"/>
              <a:t>close </a:t>
            </a:r>
            <a:r>
              <a:rPr lang="en-US" sz="2400" dirty="0"/>
              <a:t>and long term association between organisms of 2 different species.</a:t>
            </a:r>
          </a:p>
          <a:p>
            <a:r>
              <a:rPr lang="en-US" sz="2400" dirty="0" smtClean="0"/>
              <a:t>Parasitism</a:t>
            </a:r>
            <a:endParaRPr lang="en-US" sz="2400" dirty="0"/>
          </a:p>
          <a:p>
            <a:pPr lvl="1"/>
            <a:r>
              <a:rPr lang="en-US" sz="2000" dirty="0" smtClean="0"/>
              <a:t>When </a:t>
            </a:r>
            <a:r>
              <a:rPr lang="en-US" sz="2000" dirty="0"/>
              <a:t>one organism benefits and the other is harmed. Can be a specialized form of predation. However, if a parasite kills its host it too dies.</a:t>
            </a:r>
          </a:p>
          <a:p>
            <a:r>
              <a:rPr lang="en-US" sz="2400" dirty="0" smtClean="0"/>
              <a:t>Mutualism</a:t>
            </a:r>
            <a:endParaRPr lang="en-US" sz="2400" dirty="0"/>
          </a:p>
          <a:p>
            <a:pPr lvl="1"/>
            <a:r>
              <a:rPr lang="en-US" sz="2000" dirty="0" smtClean="0"/>
              <a:t>both </a:t>
            </a:r>
            <a:r>
              <a:rPr lang="en-US" sz="2000" dirty="0"/>
              <a:t>organisms benefit. Ex. evolution of the eukaryotic cell AKA the </a:t>
            </a:r>
            <a:r>
              <a:rPr lang="en-US" sz="2000" dirty="0" err="1"/>
              <a:t>endosymbiont</a:t>
            </a:r>
            <a:r>
              <a:rPr lang="en-US" sz="2000" dirty="0"/>
              <a:t> theory</a:t>
            </a:r>
          </a:p>
          <a:p>
            <a:r>
              <a:rPr lang="en-US" sz="2400" dirty="0" smtClean="0"/>
              <a:t>Commensalism</a:t>
            </a:r>
            <a:endParaRPr lang="en-US" sz="2400" dirty="0"/>
          </a:p>
          <a:p>
            <a:pPr lvl="1"/>
            <a:r>
              <a:rPr lang="en-US" sz="2000" dirty="0"/>
              <a:t>One benefits and the other is unaffected.</a:t>
            </a:r>
          </a:p>
        </p:txBody>
      </p:sp>
    </p:spTree>
    <p:extLst>
      <p:ext uri="{BB962C8B-B14F-4D97-AF65-F5344CB8AC3E}">
        <p14:creationId xmlns:p14="http://schemas.microsoft.com/office/powerpoint/2010/main" val="1803715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study of the relationship of living things and their environment. </a:t>
            </a:r>
          </a:p>
          <a:p>
            <a:endParaRPr lang="en-US" sz="3200" dirty="0"/>
          </a:p>
        </p:txBody>
      </p:sp>
    </p:spTree>
    <p:extLst>
      <p:ext uri="{BB962C8B-B14F-4D97-AF65-F5344CB8AC3E}">
        <p14:creationId xmlns:p14="http://schemas.microsoft.com/office/powerpoint/2010/main" val="3422750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composition and </a:t>
            </a:r>
            <a:r>
              <a:rPr lang="en-US" dirty="0" smtClean="0"/>
              <a:t>stability</a:t>
            </a:r>
            <a:endParaRPr lang="en-US" dirty="0"/>
          </a:p>
        </p:txBody>
      </p:sp>
      <p:sp>
        <p:nvSpPr>
          <p:cNvPr id="3" name="Content Placeholder 2"/>
          <p:cNvSpPr>
            <a:spLocks noGrp="1"/>
          </p:cNvSpPr>
          <p:nvPr>
            <p:ph idx="1"/>
          </p:nvPr>
        </p:nvSpPr>
        <p:spPr>
          <a:xfrm>
            <a:off x="677334" y="1536474"/>
            <a:ext cx="8596668" cy="3880773"/>
          </a:xfrm>
        </p:spPr>
        <p:txBody>
          <a:bodyPr>
            <a:noAutofit/>
          </a:bodyPr>
          <a:lstStyle/>
          <a:p>
            <a:r>
              <a:rPr lang="en-US" sz="2800" dirty="0" smtClean="0"/>
              <a:t>6 </a:t>
            </a:r>
            <a:r>
              <a:rPr lang="en-US" sz="2800" dirty="0"/>
              <a:t>theories and all have experiments that back their position.</a:t>
            </a:r>
          </a:p>
          <a:p>
            <a:pPr lvl="1"/>
            <a:r>
              <a:rPr lang="en-US" sz="2400" dirty="0"/>
              <a:t>1. Island biography model-states that there is a balance between species that immigrate to </a:t>
            </a:r>
            <a:r>
              <a:rPr lang="en-US" sz="2400"/>
              <a:t>an </a:t>
            </a:r>
            <a:r>
              <a:rPr lang="en-US" sz="2400" smtClean="0"/>
              <a:t>island </a:t>
            </a:r>
            <a:r>
              <a:rPr lang="en-US" sz="2400" dirty="0"/>
              <a:t>and the rate of extinction of local organisms.</a:t>
            </a:r>
          </a:p>
          <a:p>
            <a:pPr lvl="1"/>
            <a:r>
              <a:rPr lang="en-US" sz="2400" dirty="0"/>
              <a:t>2. Intermediate disturbance hypothesis-In diverse ecosystems such as a tropical rain forest it is believed that diversity is a function of the frequency and magnitude of disturbances such as immature forms of a species invading an open area. The more frequent and the higher the magnitude the greater the diversity.</a:t>
            </a:r>
          </a:p>
        </p:txBody>
      </p:sp>
    </p:spTree>
    <p:extLst>
      <p:ext uri="{BB962C8B-B14F-4D97-AF65-F5344CB8AC3E}">
        <p14:creationId xmlns:p14="http://schemas.microsoft.com/office/powerpoint/2010/main" val="1895388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649" y="404361"/>
            <a:ext cx="8596668" cy="3880773"/>
          </a:xfrm>
        </p:spPr>
        <p:txBody>
          <a:bodyPr>
            <a:noAutofit/>
          </a:bodyPr>
          <a:lstStyle/>
          <a:p>
            <a:r>
              <a:rPr lang="en-US" sz="3200" dirty="0"/>
              <a:t>3. Ecological succession-occurs when the intervals between </a:t>
            </a:r>
            <a:r>
              <a:rPr lang="en-US" sz="3200" dirty="0" smtClean="0"/>
              <a:t>disturbances </a:t>
            </a:r>
            <a:r>
              <a:rPr lang="en-US" sz="3200" dirty="0"/>
              <a:t>are long. Generally photosynthetic organism invade first and then the remaining life follows. </a:t>
            </a:r>
          </a:p>
          <a:p>
            <a:pPr lvl="1"/>
            <a:r>
              <a:rPr lang="en-US" sz="2800" dirty="0"/>
              <a:t>PRIMARY SUCCESSION-is when there was originally no life and spores blow into the area and begin colonizing. (</a:t>
            </a:r>
            <a:r>
              <a:rPr lang="en-US" sz="2800" dirty="0" err="1"/>
              <a:t>Gomphidius</a:t>
            </a:r>
            <a:r>
              <a:rPr lang="en-US" sz="2800" dirty="0"/>
              <a:t>, Monet . . . RUN . . . SPORES.)</a:t>
            </a:r>
          </a:p>
          <a:p>
            <a:pPr lvl="1"/>
            <a:r>
              <a:rPr lang="en-US" sz="2800" dirty="0"/>
              <a:t>SECONDARY SUCCESSION-occurs after some disturbance such as a fire.</a:t>
            </a:r>
          </a:p>
        </p:txBody>
      </p:sp>
    </p:spTree>
    <p:extLst>
      <p:ext uri="{BB962C8B-B14F-4D97-AF65-F5344CB8AC3E}">
        <p14:creationId xmlns:p14="http://schemas.microsoft.com/office/powerpoint/2010/main" val="622397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648" y="375332"/>
            <a:ext cx="8596668" cy="3880773"/>
          </a:xfrm>
        </p:spPr>
        <p:txBody>
          <a:bodyPr>
            <a:noAutofit/>
          </a:bodyPr>
          <a:lstStyle/>
          <a:p>
            <a:r>
              <a:rPr lang="en-US" sz="3600" dirty="0"/>
              <a:t>4. Facilitation hypothesis-States that one organism prepares the way for the next.</a:t>
            </a:r>
          </a:p>
          <a:p>
            <a:r>
              <a:rPr lang="en-US" sz="3600" dirty="0" smtClean="0"/>
              <a:t>5</a:t>
            </a:r>
            <a:r>
              <a:rPr lang="en-US" sz="3600" dirty="0"/>
              <a:t>. Inhibition hypothesis-States that an early species will actually inhibit colonization by new species.</a:t>
            </a:r>
          </a:p>
          <a:p>
            <a:r>
              <a:rPr lang="en-US" sz="3600" dirty="0" smtClean="0"/>
              <a:t>6</a:t>
            </a:r>
            <a:r>
              <a:rPr lang="en-US" sz="3600" dirty="0"/>
              <a:t>. The tolerance hypothesis-States that early species neither help nor hinder new species.</a:t>
            </a:r>
          </a:p>
        </p:txBody>
      </p:sp>
    </p:spTree>
    <p:extLst>
      <p:ext uri="{BB962C8B-B14F-4D97-AF65-F5344CB8AC3E}">
        <p14:creationId xmlns:p14="http://schemas.microsoft.com/office/powerpoint/2010/main" val="4037946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Ecosystems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5001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791" y="781731"/>
            <a:ext cx="8596668" cy="3880773"/>
          </a:xfrm>
        </p:spPr>
        <p:txBody>
          <a:bodyPr>
            <a:normAutofit/>
          </a:bodyPr>
          <a:lstStyle/>
          <a:p>
            <a:r>
              <a:rPr lang="en-US" sz="3600" dirty="0"/>
              <a:t>Ecosystem: combination of biotic and abiotic components through which energy flows and materials cycle.</a:t>
            </a:r>
          </a:p>
          <a:p>
            <a:pPr lvl="1"/>
            <a:r>
              <a:rPr lang="en-US" sz="3200" dirty="0" smtClean="0"/>
              <a:t>The </a:t>
            </a:r>
            <a:r>
              <a:rPr lang="en-US" sz="3200" dirty="0"/>
              <a:t>sun is the ultimate energy source for Earth.</a:t>
            </a:r>
          </a:p>
        </p:txBody>
      </p:sp>
    </p:spTree>
    <p:extLst>
      <p:ext uri="{BB962C8B-B14F-4D97-AF65-F5344CB8AC3E}">
        <p14:creationId xmlns:p14="http://schemas.microsoft.com/office/powerpoint/2010/main" val="3435427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a:t>
            </a:r>
            <a:r>
              <a:rPr lang="en-US" dirty="0" smtClean="0"/>
              <a:t>Energy</a:t>
            </a:r>
            <a:endParaRPr lang="en-US" dirty="0"/>
          </a:p>
        </p:txBody>
      </p:sp>
      <p:sp>
        <p:nvSpPr>
          <p:cNvPr id="3" name="Content Placeholder 2"/>
          <p:cNvSpPr>
            <a:spLocks noGrp="1"/>
          </p:cNvSpPr>
          <p:nvPr>
            <p:ph idx="1"/>
          </p:nvPr>
        </p:nvSpPr>
        <p:spPr>
          <a:xfrm>
            <a:off x="677334" y="1536475"/>
            <a:ext cx="8596668" cy="3880773"/>
          </a:xfrm>
        </p:spPr>
        <p:txBody>
          <a:bodyPr>
            <a:noAutofit/>
          </a:bodyPr>
          <a:lstStyle/>
          <a:p>
            <a:r>
              <a:rPr lang="en-US" sz="2800" dirty="0" smtClean="0"/>
              <a:t>Approximately </a:t>
            </a:r>
            <a:r>
              <a:rPr lang="en-US" sz="2800" dirty="0"/>
              <a:t>0.1% of the solar energy reaches the Earth's surface; and of that 1-3% hits plants and it therefore used for photosynthesis.</a:t>
            </a:r>
          </a:p>
          <a:p>
            <a:r>
              <a:rPr lang="en-US" sz="2800" dirty="0" smtClean="0"/>
              <a:t>Food </a:t>
            </a:r>
            <a:r>
              <a:rPr lang="en-US" sz="2800" dirty="0"/>
              <a:t>Chain is the passage of energy from one organism to another starting with a producer. These are often linked </a:t>
            </a:r>
            <a:r>
              <a:rPr lang="en-US" sz="2800" dirty="0" err="1"/>
              <a:t>togehter</a:t>
            </a:r>
            <a:r>
              <a:rPr lang="en-US" sz="2800" dirty="0"/>
              <a:t> in food webs that show branches and interconnections between species. </a:t>
            </a:r>
          </a:p>
          <a:p>
            <a:r>
              <a:rPr lang="en-US" sz="2800" dirty="0" smtClean="0"/>
              <a:t>Terrestrial </a:t>
            </a:r>
            <a:r>
              <a:rPr lang="en-US" sz="2800" dirty="0"/>
              <a:t>primary producers=plants</a:t>
            </a:r>
          </a:p>
          <a:p>
            <a:r>
              <a:rPr lang="en-US" sz="2800" dirty="0"/>
              <a:t>Aquatic primary producers=algae</a:t>
            </a:r>
          </a:p>
        </p:txBody>
      </p:sp>
    </p:spTree>
    <p:extLst>
      <p:ext uri="{BB962C8B-B14F-4D97-AF65-F5344CB8AC3E}">
        <p14:creationId xmlns:p14="http://schemas.microsoft.com/office/powerpoint/2010/main" val="1674467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191" y="752704"/>
            <a:ext cx="8596668" cy="3880773"/>
          </a:xfrm>
        </p:spPr>
        <p:txBody>
          <a:bodyPr>
            <a:noAutofit/>
          </a:bodyPr>
          <a:lstStyle/>
          <a:p>
            <a:r>
              <a:rPr lang="en-US" sz="3600" dirty="0" smtClean="0"/>
              <a:t>Producers </a:t>
            </a:r>
            <a:r>
              <a:rPr lang="en-US" sz="3600" dirty="0"/>
              <a:t>use light to produce carbohydrates through photosynthesis that powers the rest of the food chain and web. The biomass of producers outweigh the consumers in an ecosystem. Generally 99% of all organic matter is </a:t>
            </a:r>
            <a:r>
              <a:rPr lang="en-US" sz="3600" dirty="0" smtClean="0"/>
              <a:t>made </a:t>
            </a:r>
            <a:r>
              <a:rPr lang="en-US" sz="3600" dirty="0"/>
              <a:t>up of plants and algae.</a:t>
            </a:r>
          </a:p>
          <a:p>
            <a:pPr marL="0" indent="0">
              <a:buNone/>
            </a:pPr>
            <a:endParaRPr lang="en-US" sz="3600" dirty="0"/>
          </a:p>
        </p:txBody>
      </p:sp>
    </p:spTree>
    <p:extLst>
      <p:ext uri="{BB962C8B-B14F-4D97-AF65-F5344CB8AC3E}">
        <p14:creationId xmlns:p14="http://schemas.microsoft.com/office/powerpoint/2010/main" val="1084929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820" y="607561"/>
            <a:ext cx="8596668" cy="3880773"/>
          </a:xfrm>
        </p:spPr>
        <p:txBody>
          <a:bodyPr>
            <a:noAutofit/>
          </a:bodyPr>
          <a:lstStyle/>
          <a:p>
            <a:r>
              <a:rPr lang="en-US" sz="3200" dirty="0"/>
              <a:t>Gross productivity-measure of the amount of energy assimilated by organisms in a particular trophic level (similar to gross income).</a:t>
            </a:r>
          </a:p>
          <a:p>
            <a:r>
              <a:rPr lang="en-US" sz="3200" dirty="0"/>
              <a:t>Net productivity=gross productivity - the energy cost of carrying out respiration.</a:t>
            </a:r>
          </a:p>
          <a:p>
            <a:r>
              <a:rPr lang="en-US" sz="3200" dirty="0"/>
              <a:t>Primary productivity-is the total rate at which organisms synthesize new biomass.</a:t>
            </a:r>
          </a:p>
          <a:p>
            <a:endParaRPr lang="en-US" sz="3200" dirty="0"/>
          </a:p>
        </p:txBody>
      </p:sp>
    </p:spTree>
    <p:extLst>
      <p:ext uri="{BB962C8B-B14F-4D97-AF65-F5344CB8AC3E}">
        <p14:creationId xmlns:p14="http://schemas.microsoft.com/office/powerpoint/2010/main" val="2637154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Consumers</a:t>
            </a:r>
            <a:endParaRPr lang="en-US" dirty="0"/>
          </a:p>
        </p:txBody>
      </p:sp>
      <p:sp>
        <p:nvSpPr>
          <p:cNvPr id="3" name="Content Placeholder 2"/>
          <p:cNvSpPr>
            <a:spLocks noGrp="1"/>
          </p:cNvSpPr>
          <p:nvPr>
            <p:ph idx="1"/>
          </p:nvPr>
        </p:nvSpPr>
        <p:spPr>
          <a:xfrm>
            <a:off x="672497" y="1507446"/>
            <a:ext cx="8596668" cy="3880773"/>
          </a:xfrm>
        </p:spPr>
        <p:txBody>
          <a:bodyPr>
            <a:noAutofit/>
          </a:bodyPr>
          <a:lstStyle/>
          <a:p>
            <a:r>
              <a:rPr lang="en-US" sz="2400" dirty="0" smtClean="0"/>
              <a:t>Energy </a:t>
            </a:r>
            <a:r>
              <a:rPr lang="en-US" sz="2400" dirty="0"/>
              <a:t>enters the animal world through herbivores AKA primary consumers. These are organism that eat algae or plants. This is always the 2nd trophic level.</a:t>
            </a:r>
          </a:p>
          <a:p>
            <a:r>
              <a:rPr lang="en-US" sz="2400" dirty="0" smtClean="0"/>
              <a:t>The </a:t>
            </a:r>
            <a:r>
              <a:rPr lang="en-US" sz="2400" dirty="0"/>
              <a:t>third level is the secondary consumer and is made up of carnivores. These are animals that eat other animals. This level can also be made up of omnivores that eat both plants and animals.</a:t>
            </a:r>
          </a:p>
          <a:p>
            <a:r>
              <a:rPr lang="en-US" sz="2400" dirty="0" smtClean="0"/>
              <a:t>There </a:t>
            </a:r>
            <a:r>
              <a:rPr lang="en-US" sz="2400" dirty="0"/>
              <a:t>are generally no more that 5 steps in a food chain because energy passed from one organism to the next decreases as you move up the food chain.</a:t>
            </a:r>
          </a:p>
        </p:txBody>
      </p:sp>
    </p:spTree>
    <p:extLst>
      <p:ext uri="{BB962C8B-B14F-4D97-AF65-F5344CB8AC3E}">
        <p14:creationId xmlns:p14="http://schemas.microsoft.com/office/powerpoint/2010/main" val="2528869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706" y="810760"/>
            <a:ext cx="8596668" cy="3880773"/>
          </a:xfrm>
        </p:spPr>
        <p:txBody>
          <a:bodyPr>
            <a:noAutofit/>
          </a:bodyPr>
          <a:lstStyle/>
          <a:p>
            <a:r>
              <a:rPr lang="en-US" sz="3200" dirty="0" err="1"/>
              <a:t>Detritovores</a:t>
            </a:r>
            <a:r>
              <a:rPr lang="en-US" sz="3200" dirty="0"/>
              <a:t>-live off of refuse or detritus. Ex. dead leaves, branches, feces, dead animals, discarded exoskeleton of insect AKA YUCKY STUFF</a:t>
            </a:r>
          </a:p>
          <a:p>
            <a:pPr lvl="1"/>
            <a:r>
              <a:rPr lang="en-US" sz="2800" dirty="0" smtClean="0"/>
              <a:t>Scavengers </a:t>
            </a:r>
            <a:r>
              <a:rPr lang="en-US" sz="2800" dirty="0"/>
              <a:t>also fall into the </a:t>
            </a:r>
            <a:r>
              <a:rPr lang="en-US" sz="2800" dirty="0" err="1"/>
              <a:t>detritovore</a:t>
            </a:r>
            <a:r>
              <a:rPr lang="en-US" sz="2800" dirty="0"/>
              <a:t> group and include fungi and vultures. The organisms utilize dead prey.</a:t>
            </a:r>
          </a:p>
          <a:p>
            <a:r>
              <a:rPr lang="en-US" sz="3200" dirty="0" smtClean="0"/>
              <a:t>Decomposers-break </a:t>
            </a:r>
            <a:r>
              <a:rPr lang="en-US" sz="3200" dirty="0"/>
              <a:t>down dead or decaying matter ex. bacteria and fungi</a:t>
            </a:r>
          </a:p>
        </p:txBody>
      </p:sp>
    </p:spTree>
    <p:extLst>
      <p:ext uri="{BB962C8B-B14F-4D97-AF65-F5344CB8AC3E}">
        <p14:creationId xmlns:p14="http://schemas.microsoft.com/office/powerpoint/2010/main" val="375117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a:t>
            </a:r>
            <a:r>
              <a:rPr lang="en-US" dirty="0" smtClean="0"/>
              <a:t>Dynamics</a:t>
            </a:r>
            <a:endParaRPr lang="en-US" dirty="0"/>
          </a:p>
        </p:txBody>
      </p:sp>
      <p:sp>
        <p:nvSpPr>
          <p:cNvPr id="3" name="Content Placeholder 2"/>
          <p:cNvSpPr>
            <a:spLocks noGrp="1"/>
          </p:cNvSpPr>
          <p:nvPr>
            <p:ph idx="1"/>
          </p:nvPr>
        </p:nvSpPr>
        <p:spPr>
          <a:xfrm>
            <a:off x="677334" y="1434875"/>
            <a:ext cx="8596668" cy="3880773"/>
          </a:xfrm>
        </p:spPr>
        <p:txBody>
          <a:bodyPr>
            <a:noAutofit/>
          </a:bodyPr>
          <a:lstStyle/>
          <a:p>
            <a:r>
              <a:rPr lang="en-US" sz="2000" dirty="0" smtClean="0"/>
              <a:t>Population-a </a:t>
            </a:r>
            <a:r>
              <a:rPr lang="en-US" sz="2000" dirty="0"/>
              <a:t>group of organisms of the same species living in the same area at the same </a:t>
            </a:r>
            <a:r>
              <a:rPr lang="en-US" sz="2000" dirty="0" smtClean="0"/>
              <a:t>time that reproduce with each other </a:t>
            </a:r>
            <a:endParaRPr lang="en-US" sz="2000" dirty="0"/>
          </a:p>
          <a:p>
            <a:r>
              <a:rPr lang="en-US" sz="2000" dirty="0" smtClean="0"/>
              <a:t>Properties </a:t>
            </a:r>
            <a:r>
              <a:rPr lang="en-US" sz="2000" dirty="0"/>
              <a:t>of populations:</a:t>
            </a:r>
          </a:p>
          <a:p>
            <a:pPr lvl="1"/>
            <a:r>
              <a:rPr lang="en-US" sz="1800" dirty="0" smtClean="0"/>
              <a:t>patterns </a:t>
            </a:r>
            <a:r>
              <a:rPr lang="en-US" sz="1800" dirty="0"/>
              <a:t>of growth that include carrying capacity</a:t>
            </a:r>
          </a:p>
          <a:p>
            <a:pPr lvl="1"/>
            <a:r>
              <a:rPr lang="en-US" sz="1800" dirty="0" smtClean="0"/>
              <a:t>survivorship </a:t>
            </a:r>
            <a:r>
              <a:rPr lang="en-US" sz="1800" dirty="0"/>
              <a:t>patterns </a:t>
            </a:r>
          </a:p>
          <a:p>
            <a:pPr lvl="1"/>
            <a:r>
              <a:rPr lang="en-US" sz="1800" dirty="0" smtClean="0"/>
              <a:t>age </a:t>
            </a:r>
            <a:r>
              <a:rPr lang="en-US" sz="1800" dirty="0"/>
              <a:t>structure</a:t>
            </a:r>
          </a:p>
          <a:p>
            <a:pPr lvl="1"/>
            <a:r>
              <a:rPr lang="en-US" sz="1800" dirty="0" smtClean="0"/>
              <a:t>density </a:t>
            </a:r>
            <a:r>
              <a:rPr lang="en-US" sz="1800" dirty="0"/>
              <a:t>and dispersion</a:t>
            </a:r>
          </a:p>
          <a:p>
            <a:pPr lvl="1"/>
            <a:r>
              <a:rPr lang="en-US" sz="1800" dirty="0" smtClean="0"/>
              <a:t>regulation </a:t>
            </a:r>
            <a:r>
              <a:rPr lang="en-US" sz="1800" dirty="0"/>
              <a:t>of population size</a:t>
            </a:r>
          </a:p>
          <a:p>
            <a:r>
              <a:rPr lang="en-US" sz="2000" dirty="0" smtClean="0"/>
              <a:t>Regulation </a:t>
            </a:r>
            <a:r>
              <a:rPr lang="en-US" sz="2000" dirty="0"/>
              <a:t>of population size is determined by density dependent factors, density independent factors, population cycles, life history patterns, asexual advantage and consequences of life history patterns.</a:t>
            </a:r>
          </a:p>
        </p:txBody>
      </p:sp>
    </p:spTree>
    <p:extLst>
      <p:ext uri="{BB962C8B-B14F-4D97-AF65-F5344CB8AC3E}">
        <p14:creationId xmlns:p14="http://schemas.microsoft.com/office/powerpoint/2010/main" val="3398536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363" y="984931"/>
            <a:ext cx="8596668" cy="3880773"/>
          </a:xfrm>
        </p:spPr>
        <p:txBody>
          <a:bodyPr>
            <a:normAutofit/>
          </a:bodyPr>
          <a:lstStyle/>
          <a:p>
            <a:r>
              <a:rPr lang="en-US" sz="3200" dirty="0"/>
              <a:t>Efficiency of Energy Transfer:</a:t>
            </a:r>
          </a:p>
          <a:p>
            <a:pPr lvl="1"/>
            <a:r>
              <a:rPr lang="en-US" sz="2800" dirty="0" smtClean="0"/>
              <a:t>It </a:t>
            </a:r>
            <a:r>
              <a:rPr lang="en-US" sz="2800" dirty="0"/>
              <a:t>is estimated that only 10% of energy gets transferred from one trophic level to the next. This is an average but the range generally is from 5-20%.</a:t>
            </a:r>
          </a:p>
        </p:txBody>
      </p:sp>
    </p:spTree>
    <p:extLst>
      <p:ext uri="{BB962C8B-B14F-4D97-AF65-F5344CB8AC3E}">
        <p14:creationId xmlns:p14="http://schemas.microsoft.com/office/powerpoint/2010/main" val="38101874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Systems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76080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591" y="360818"/>
            <a:ext cx="8596668" cy="3880773"/>
          </a:xfrm>
        </p:spPr>
        <p:txBody>
          <a:bodyPr>
            <a:noAutofit/>
          </a:bodyPr>
          <a:lstStyle/>
          <a:p>
            <a:r>
              <a:rPr lang="en-US" sz="3200" dirty="0"/>
              <a:t>CYCLES: Matter is recycled but energy is lost!</a:t>
            </a:r>
          </a:p>
          <a:p>
            <a:r>
              <a:rPr lang="en-US" sz="3200" dirty="0" smtClean="0"/>
              <a:t>Sulfur </a:t>
            </a:r>
            <a:r>
              <a:rPr lang="en-US" sz="3200" dirty="0"/>
              <a:t>cycle:</a:t>
            </a:r>
          </a:p>
          <a:p>
            <a:pPr lvl="1"/>
            <a:r>
              <a:rPr lang="en-US" sz="2800" dirty="0"/>
              <a:t>Sulfur is naturally found in plants and is decomposed in 1 of 2 ways:</a:t>
            </a:r>
          </a:p>
          <a:p>
            <a:pPr lvl="2"/>
            <a:r>
              <a:rPr lang="en-US" sz="2400" dirty="0"/>
              <a:t>1. Anaerobic-without oxygen hydrogen sulfide is formed which then enters the atmosphere and combines with oxygen to make sulfuric acid that combines with the rain.</a:t>
            </a:r>
          </a:p>
          <a:p>
            <a:pPr lvl="2"/>
            <a:r>
              <a:rPr lang="en-US" sz="2400" dirty="0"/>
              <a:t>2. Aerobic-decay with oxygen producing sulfur dioxide gas. This enters the atmosphere and combines with water and oxygen to form sulfuric acid which combines with rain.</a:t>
            </a:r>
          </a:p>
        </p:txBody>
      </p:sp>
    </p:spTree>
    <p:extLst>
      <p:ext uri="{BB962C8B-B14F-4D97-AF65-F5344CB8AC3E}">
        <p14:creationId xmlns:p14="http://schemas.microsoft.com/office/powerpoint/2010/main" val="2751874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563" y="331790"/>
            <a:ext cx="8596668" cy="3880773"/>
          </a:xfrm>
        </p:spPr>
        <p:txBody>
          <a:bodyPr>
            <a:noAutofit/>
          </a:bodyPr>
          <a:lstStyle/>
          <a:p>
            <a:r>
              <a:rPr lang="en-US" sz="3200" dirty="0"/>
              <a:t>Phosphorus Cycle:</a:t>
            </a:r>
          </a:p>
          <a:p>
            <a:pPr lvl="1"/>
            <a:r>
              <a:rPr lang="en-US" sz="2800" dirty="0" smtClean="0"/>
              <a:t>Phosphorus </a:t>
            </a:r>
            <a:r>
              <a:rPr lang="en-US" sz="2800" dirty="0"/>
              <a:t>exists in inorganic compounds such as phosphate as well as being washed from rocks by rain.</a:t>
            </a:r>
          </a:p>
          <a:p>
            <a:pPr lvl="2"/>
            <a:r>
              <a:rPr lang="en-US" sz="2400" dirty="0" smtClean="0"/>
              <a:t>a</a:t>
            </a:r>
            <a:r>
              <a:rPr lang="en-US" sz="2400" dirty="0"/>
              <a:t>. Ground-plants pick up </a:t>
            </a:r>
            <a:r>
              <a:rPr lang="en-US" sz="2400" dirty="0" err="1"/>
              <a:t>phosophorus</a:t>
            </a:r>
            <a:r>
              <a:rPr lang="en-US" sz="2400" dirty="0"/>
              <a:t>--&gt; Plants get eaten by animals and produce waste--&gt;Phosphorus from waste and from eventual animal death and decay go back into the ground.</a:t>
            </a:r>
          </a:p>
          <a:p>
            <a:pPr lvl="2"/>
            <a:r>
              <a:rPr lang="en-US" sz="2400" dirty="0" smtClean="0"/>
              <a:t>b</a:t>
            </a:r>
            <a:r>
              <a:rPr lang="en-US" sz="2400" dirty="0"/>
              <a:t>. River or stream-River or stream leads to the ocean where the phosphorus sinks to the bottom. Algae absorb phosphorus and are then eaten by fish, snails, etc. Other animals eat the fish and then the phosphorus waste goes back into the ground.</a:t>
            </a:r>
          </a:p>
        </p:txBody>
      </p:sp>
    </p:spTree>
    <p:extLst>
      <p:ext uri="{BB962C8B-B14F-4D97-AF65-F5344CB8AC3E}">
        <p14:creationId xmlns:p14="http://schemas.microsoft.com/office/powerpoint/2010/main" val="80632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048" y="447903"/>
            <a:ext cx="8596668" cy="3880773"/>
          </a:xfrm>
        </p:spPr>
        <p:txBody>
          <a:bodyPr>
            <a:noAutofit/>
          </a:bodyPr>
          <a:lstStyle/>
          <a:p>
            <a:r>
              <a:rPr lang="en-US" sz="3200" dirty="0"/>
              <a:t>Water </a:t>
            </a:r>
            <a:r>
              <a:rPr lang="en-US" sz="3200" dirty="0" smtClean="0"/>
              <a:t>Cycle</a:t>
            </a:r>
            <a:r>
              <a:rPr lang="en-US" sz="3200" dirty="0"/>
              <a:t>:</a:t>
            </a:r>
          </a:p>
          <a:p>
            <a:pPr lvl="1"/>
            <a:r>
              <a:rPr lang="en-US" sz="2800" dirty="0"/>
              <a:t>Evaporation changes liquid water to a vapor.</a:t>
            </a:r>
          </a:p>
          <a:p>
            <a:pPr lvl="1"/>
            <a:r>
              <a:rPr lang="en-US" sz="2800" dirty="0"/>
              <a:t>Transpiration is the evaporation of water from plant leaves.</a:t>
            </a:r>
          </a:p>
          <a:p>
            <a:pPr lvl="1"/>
            <a:r>
              <a:rPr lang="en-US" sz="2800" dirty="0"/>
              <a:t>Condensation-When water vapor changes to liquid water. This is the process of cloud formation.</a:t>
            </a:r>
          </a:p>
          <a:p>
            <a:pPr lvl="1"/>
            <a:r>
              <a:rPr lang="en-US" sz="2800" dirty="0"/>
              <a:t>Precipitation-When water condenses and clouds become too heavy the water falls back to the Earth as rain, snow, sleet or hail. </a:t>
            </a:r>
          </a:p>
        </p:txBody>
      </p:sp>
    </p:spTree>
    <p:extLst>
      <p:ext uri="{BB962C8B-B14F-4D97-AF65-F5344CB8AC3E}">
        <p14:creationId xmlns:p14="http://schemas.microsoft.com/office/powerpoint/2010/main" val="27389140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534" y="375332"/>
            <a:ext cx="8596668" cy="3880773"/>
          </a:xfrm>
        </p:spPr>
        <p:txBody>
          <a:bodyPr>
            <a:noAutofit/>
          </a:bodyPr>
          <a:lstStyle/>
          <a:p>
            <a:r>
              <a:rPr lang="en-US" sz="3200" dirty="0"/>
              <a:t>Nitrogen Cycle:</a:t>
            </a:r>
          </a:p>
          <a:p>
            <a:pPr lvl="1"/>
            <a:r>
              <a:rPr lang="en-US" sz="2800" dirty="0"/>
              <a:t>4 processes:</a:t>
            </a:r>
          </a:p>
          <a:p>
            <a:pPr lvl="2"/>
            <a:r>
              <a:rPr lang="en-US" sz="2400" dirty="0"/>
              <a:t>1. Atmospheric nitrogen is converted to ammonia by lightening or nitrogen-fixing bacteria. </a:t>
            </a:r>
          </a:p>
          <a:p>
            <a:pPr lvl="2"/>
            <a:r>
              <a:rPr lang="en-US" sz="2400" dirty="0"/>
              <a:t>2. Ammonia is converted to nitrates by bacteria. Plants use the nitrates. Animals eat the plants. </a:t>
            </a:r>
          </a:p>
          <a:p>
            <a:pPr lvl="2"/>
            <a:r>
              <a:rPr lang="en-US" sz="2400" dirty="0"/>
              <a:t>3. Animals wastes and the death and decay of plants and animals cause nitrogen to be converted back to ammonia by ammonification bacteria.</a:t>
            </a:r>
          </a:p>
          <a:p>
            <a:pPr lvl="2"/>
            <a:r>
              <a:rPr lang="en-US" sz="2400" dirty="0"/>
              <a:t>4. Nitrogen is returned to the atmosphere through denitrifying bacteria changing nitrates into nitrogen.</a:t>
            </a:r>
          </a:p>
        </p:txBody>
      </p:sp>
    </p:spTree>
    <p:extLst>
      <p:ext uri="{BB962C8B-B14F-4D97-AF65-F5344CB8AC3E}">
        <p14:creationId xmlns:p14="http://schemas.microsoft.com/office/powerpoint/2010/main" val="28341020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962" y="418874"/>
            <a:ext cx="8596668" cy="3880773"/>
          </a:xfrm>
        </p:spPr>
        <p:txBody>
          <a:bodyPr>
            <a:noAutofit/>
          </a:bodyPr>
          <a:lstStyle/>
          <a:p>
            <a:r>
              <a:rPr lang="en-US" sz="3600" dirty="0"/>
              <a:t>Oxygen Cycle:</a:t>
            </a:r>
          </a:p>
          <a:p>
            <a:pPr lvl="1"/>
            <a:r>
              <a:rPr lang="en-US" sz="3200" dirty="0" smtClean="0"/>
              <a:t>Oxygen </a:t>
            </a:r>
            <a:r>
              <a:rPr lang="en-US" sz="3200" dirty="0"/>
              <a:t>is taken in by organisms through respiration who then release carbon dioxide. Carbon dioxide is taken in by producers to make carbohydrates and release oxygen. </a:t>
            </a:r>
          </a:p>
          <a:p>
            <a:pPr lvl="1"/>
            <a:r>
              <a:rPr lang="en-US" sz="3200" dirty="0" smtClean="0"/>
              <a:t>This </a:t>
            </a:r>
            <a:r>
              <a:rPr lang="en-US" sz="3200" dirty="0"/>
              <a:t>also happens in water. Oxygen enters the water and is used by aquatic life. Carbon dioxide by-product is used by algae who then produce oxygen.</a:t>
            </a:r>
          </a:p>
        </p:txBody>
      </p:sp>
    </p:spTree>
    <p:extLst>
      <p:ext uri="{BB962C8B-B14F-4D97-AF65-F5344CB8AC3E}">
        <p14:creationId xmlns:p14="http://schemas.microsoft.com/office/powerpoint/2010/main" val="28743172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162" y="476932"/>
            <a:ext cx="8596668" cy="3880773"/>
          </a:xfrm>
        </p:spPr>
        <p:txBody>
          <a:bodyPr>
            <a:normAutofit/>
          </a:bodyPr>
          <a:lstStyle/>
          <a:p>
            <a:r>
              <a:rPr lang="en-US" sz="3600" dirty="0"/>
              <a:t>Carbon Cycle:</a:t>
            </a:r>
          </a:p>
          <a:p>
            <a:pPr lvl="1"/>
            <a:r>
              <a:rPr lang="en-US" sz="3200" dirty="0" smtClean="0"/>
              <a:t>Producers </a:t>
            </a:r>
            <a:r>
              <a:rPr lang="en-US" sz="3200" dirty="0"/>
              <a:t>take in carbon dioxide and store some carbon as glucose. The plant is eaten by animals. </a:t>
            </a:r>
          </a:p>
          <a:p>
            <a:pPr lvl="1"/>
            <a:r>
              <a:rPr lang="en-US" sz="3200" dirty="0" smtClean="0"/>
              <a:t>The </a:t>
            </a:r>
            <a:r>
              <a:rPr lang="en-US" sz="3200" dirty="0"/>
              <a:t>carbon re-enters the atmosphere as a waste product of respiration and from decomposition of dead organisms.</a:t>
            </a:r>
          </a:p>
        </p:txBody>
      </p:sp>
    </p:spTree>
    <p:extLst>
      <p:ext uri="{BB962C8B-B14F-4D97-AF65-F5344CB8AC3E}">
        <p14:creationId xmlns:p14="http://schemas.microsoft.com/office/powerpoint/2010/main" val="3100526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791" y="549503"/>
            <a:ext cx="8596668" cy="3880773"/>
          </a:xfrm>
        </p:spPr>
        <p:txBody>
          <a:bodyPr>
            <a:noAutofit/>
          </a:bodyPr>
          <a:lstStyle/>
          <a:p>
            <a:r>
              <a:rPr lang="en-US" sz="3600" dirty="0"/>
              <a:t>The elements in these cycles tend to be in higher concentration inside organisms than in the environment because organisms selectively take in needed minerals. </a:t>
            </a:r>
          </a:p>
          <a:p>
            <a:r>
              <a:rPr lang="en-US" sz="3600" dirty="0" smtClean="0"/>
              <a:t>Foreign </a:t>
            </a:r>
            <a:r>
              <a:rPr lang="en-US" sz="3600" dirty="0"/>
              <a:t>substances can also be passed through the trophic levels and get concentrated at the top of the food chain. An example of this is DDT. This is called biological magnification.</a:t>
            </a:r>
          </a:p>
        </p:txBody>
      </p:sp>
    </p:spTree>
    <p:extLst>
      <p:ext uri="{BB962C8B-B14F-4D97-AF65-F5344CB8AC3E}">
        <p14:creationId xmlns:p14="http://schemas.microsoft.com/office/powerpoint/2010/main" val="38639920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Human Population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9196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Patterns of population </a:t>
            </a:r>
            <a:r>
              <a:rPr lang="en-US" dirty="0" smtClean="0"/>
              <a:t>growth</a:t>
            </a:r>
            <a:endParaRPr lang="en-US" dirty="0"/>
          </a:p>
        </p:txBody>
      </p:sp>
      <p:sp>
        <p:nvSpPr>
          <p:cNvPr id="3" name="Content Placeholder 2"/>
          <p:cNvSpPr>
            <a:spLocks noGrp="1"/>
          </p:cNvSpPr>
          <p:nvPr>
            <p:ph idx="1"/>
          </p:nvPr>
        </p:nvSpPr>
        <p:spPr>
          <a:xfrm>
            <a:off x="677334" y="1434875"/>
            <a:ext cx="8596668" cy="3880773"/>
          </a:xfrm>
        </p:spPr>
        <p:txBody>
          <a:bodyPr>
            <a:noAutofit/>
          </a:bodyPr>
          <a:lstStyle/>
          <a:p>
            <a:r>
              <a:rPr lang="en-US" sz="2800" dirty="0" smtClean="0"/>
              <a:t>Growth </a:t>
            </a:r>
            <a:r>
              <a:rPr lang="en-US" sz="2800" dirty="0"/>
              <a:t>is determined by the birth rate minus the death rate and can be positive or negative. This assumes that there is no net immigration or </a:t>
            </a:r>
            <a:r>
              <a:rPr lang="en-US" sz="2800" dirty="0" smtClean="0"/>
              <a:t>emigration.</a:t>
            </a:r>
            <a:endParaRPr lang="en-US" sz="2800" dirty="0"/>
          </a:p>
          <a:p>
            <a:r>
              <a:rPr lang="en-US" sz="2800" dirty="0" smtClean="0"/>
              <a:t>If </a:t>
            </a:r>
            <a:r>
              <a:rPr lang="en-US" sz="2800" dirty="0"/>
              <a:t>the population increases at a constant rate it demonstrates </a:t>
            </a:r>
            <a:r>
              <a:rPr lang="en-US" sz="2800" u="sng" dirty="0"/>
              <a:t>exponential growth</a:t>
            </a:r>
            <a:r>
              <a:rPr lang="en-US" sz="2800" dirty="0"/>
              <a:t>. </a:t>
            </a:r>
          </a:p>
          <a:p>
            <a:pPr lvl="1"/>
            <a:r>
              <a:rPr lang="en-US" sz="2400" dirty="0" smtClean="0"/>
              <a:t>This </a:t>
            </a:r>
            <a:r>
              <a:rPr lang="en-US" sz="2400" dirty="0"/>
              <a:t>growth pattern can be seen in microorganisms in the lab, initial phases of an algal bloom and in nature short term in the initial phases of an opportunistic species such as weeds and insects.</a:t>
            </a:r>
          </a:p>
        </p:txBody>
      </p:sp>
    </p:spTree>
    <p:extLst>
      <p:ext uri="{BB962C8B-B14F-4D97-AF65-F5344CB8AC3E}">
        <p14:creationId xmlns:p14="http://schemas.microsoft.com/office/powerpoint/2010/main" val="5136623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Population</a:t>
            </a:r>
            <a:endParaRPr lang="en-US" dirty="0"/>
          </a:p>
        </p:txBody>
      </p:sp>
      <p:sp>
        <p:nvSpPr>
          <p:cNvPr id="3" name="Content Placeholder 2"/>
          <p:cNvSpPr>
            <a:spLocks noGrp="1"/>
          </p:cNvSpPr>
          <p:nvPr>
            <p:ph sz="quarter" idx="1"/>
          </p:nvPr>
        </p:nvSpPr>
        <p:spPr/>
        <p:txBody>
          <a:bodyPr/>
          <a:lstStyle/>
          <a:p>
            <a:r>
              <a:rPr lang="en-US" dirty="0" smtClean="0"/>
              <a:t>Human Population </a:t>
            </a:r>
            <a:r>
              <a:rPr lang="en-US" dirty="0" smtClean="0">
                <a:sym typeface="Wingdings" panose="05000000000000000000" pitchFamily="2" charset="2"/>
              </a:rPr>
              <a:t> 7.5 billion people</a:t>
            </a:r>
          </a:p>
          <a:p>
            <a:pPr lvl="1"/>
            <a:endParaRPr lang="en-US" dirty="0"/>
          </a:p>
        </p:txBody>
      </p:sp>
    </p:spTree>
    <p:extLst>
      <p:ext uri="{BB962C8B-B14F-4D97-AF65-F5344CB8AC3E}">
        <p14:creationId xmlns:p14="http://schemas.microsoft.com/office/powerpoint/2010/main" val="1391849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that Influence Population Size</a:t>
            </a:r>
            <a:endParaRPr lang="en-US" dirty="0"/>
          </a:p>
        </p:txBody>
      </p:sp>
      <p:sp>
        <p:nvSpPr>
          <p:cNvPr id="3" name="Content Placeholder 2"/>
          <p:cNvSpPr>
            <a:spLocks noGrp="1"/>
          </p:cNvSpPr>
          <p:nvPr>
            <p:ph sz="quarter" idx="1"/>
          </p:nvPr>
        </p:nvSpPr>
        <p:spPr/>
        <p:txBody>
          <a:bodyPr/>
          <a:lstStyle/>
          <a:p>
            <a:r>
              <a:rPr lang="en-US" sz="3100" dirty="0"/>
              <a:t>Natural Factors:</a:t>
            </a:r>
            <a:endParaRPr lang="en-US" dirty="0" smtClean="0"/>
          </a:p>
          <a:p>
            <a:pPr lvl="2"/>
            <a:r>
              <a:rPr lang="en-US" sz="2400" dirty="0">
                <a:solidFill>
                  <a:srgbClr val="FF0000"/>
                </a:solidFill>
              </a:rPr>
              <a:t>Birth Rate</a:t>
            </a:r>
            <a:endParaRPr lang="en-US" dirty="0" smtClean="0">
              <a:solidFill>
                <a:srgbClr val="FF0000"/>
              </a:solidFill>
            </a:endParaRPr>
          </a:p>
          <a:p>
            <a:pPr lvl="2"/>
            <a:r>
              <a:rPr lang="en-US" sz="2400" dirty="0">
                <a:solidFill>
                  <a:srgbClr val="FF0000"/>
                </a:solidFill>
              </a:rPr>
              <a:t>Death Rate/Diseases</a:t>
            </a:r>
            <a:endParaRPr lang="en-US" dirty="0" smtClean="0">
              <a:solidFill>
                <a:srgbClr val="FF0000"/>
              </a:solidFill>
            </a:endParaRPr>
          </a:p>
          <a:p>
            <a:pPr lvl="2"/>
            <a:r>
              <a:rPr lang="en-US" sz="2400" dirty="0">
                <a:solidFill>
                  <a:srgbClr val="FF0000"/>
                </a:solidFill>
              </a:rPr>
              <a:t>Amount of food and water</a:t>
            </a:r>
            <a:endParaRPr lang="en-US" dirty="0" smtClean="0">
              <a:solidFill>
                <a:srgbClr val="FF0000"/>
              </a:solidFill>
            </a:endParaRPr>
          </a:p>
          <a:p>
            <a:pPr lvl="2"/>
            <a:r>
              <a:rPr lang="en-US" sz="2400" dirty="0">
                <a:solidFill>
                  <a:srgbClr val="FF0000"/>
                </a:solidFill>
              </a:rPr>
              <a:t>Amount of space</a:t>
            </a:r>
            <a:endParaRPr lang="en-US" dirty="0" smtClean="0">
              <a:solidFill>
                <a:srgbClr val="FF0000"/>
              </a:solidFill>
            </a:endParaRPr>
          </a:p>
          <a:p>
            <a:endParaRPr lang="en-US" dirty="0"/>
          </a:p>
        </p:txBody>
      </p:sp>
    </p:spTree>
    <p:extLst>
      <p:ext uri="{BB962C8B-B14F-4D97-AF65-F5344CB8AC3E}">
        <p14:creationId xmlns:p14="http://schemas.microsoft.com/office/powerpoint/2010/main" val="5646131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800" dirty="0"/>
              <a:t>The medical revolution of the 19</a:t>
            </a:r>
            <a:r>
              <a:rPr lang="en-US" sz="2800" baseline="30000" dirty="0"/>
              <a:t>th</a:t>
            </a:r>
            <a:r>
              <a:rPr lang="en-US" sz="2800" dirty="0"/>
              <a:t> and 20</a:t>
            </a:r>
            <a:r>
              <a:rPr lang="en-US" sz="2800" baseline="30000" dirty="0"/>
              <a:t>th</a:t>
            </a:r>
            <a:r>
              <a:rPr lang="en-US" sz="2800" dirty="0"/>
              <a:t> centuries</a:t>
            </a:r>
            <a:endParaRPr lang="en-US" dirty="0"/>
          </a:p>
        </p:txBody>
      </p:sp>
      <p:sp>
        <p:nvSpPr>
          <p:cNvPr id="3" name="Content Placeholder 2"/>
          <p:cNvSpPr>
            <a:spLocks noGrp="1"/>
          </p:cNvSpPr>
          <p:nvPr>
            <p:ph sz="quarter" idx="1"/>
          </p:nvPr>
        </p:nvSpPr>
        <p:spPr/>
        <p:txBody>
          <a:bodyPr/>
          <a:lstStyle/>
          <a:p>
            <a:pPr lvl="2"/>
            <a:r>
              <a:rPr lang="en-US" sz="2400" dirty="0"/>
              <a:t>The medical revolution of the last 200 years has drastically extended the lifespan of the average human.  Major contributors include</a:t>
            </a:r>
            <a:endParaRPr lang="en-US" dirty="0"/>
          </a:p>
          <a:p>
            <a:pPr lvl="3"/>
            <a:r>
              <a:rPr lang="en-US" dirty="0">
                <a:solidFill>
                  <a:srgbClr val="FF0000"/>
                </a:solidFill>
              </a:rPr>
              <a:t>Better sanitation</a:t>
            </a:r>
          </a:p>
          <a:p>
            <a:pPr lvl="3"/>
            <a:r>
              <a:rPr lang="en-US" dirty="0">
                <a:solidFill>
                  <a:srgbClr val="FF0000"/>
                </a:solidFill>
              </a:rPr>
              <a:t>Access to better healthcare</a:t>
            </a:r>
          </a:p>
          <a:p>
            <a:pPr lvl="3"/>
            <a:r>
              <a:rPr lang="en-US" dirty="0">
                <a:solidFill>
                  <a:srgbClr val="FF0000"/>
                </a:solidFill>
              </a:rPr>
              <a:t>More education on living healthy</a:t>
            </a:r>
          </a:p>
          <a:p>
            <a:pPr lvl="3"/>
            <a:r>
              <a:rPr lang="en-US" dirty="0">
                <a:solidFill>
                  <a:srgbClr val="FF0000"/>
                </a:solidFill>
              </a:rPr>
              <a:t>Better medicines</a:t>
            </a:r>
          </a:p>
          <a:p>
            <a:pPr lvl="3"/>
            <a:r>
              <a:rPr lang="en-US" dirty="0">
                <a:solidFill>
                  <a:srgbClr val="FF0000"/>
                </a:solidFill>
              </a:rPr>
              <a:t>Vaccines and antibiotics</a:t>
            </a:r>
          </a:p>
          <a:p>
            <a:pPr lvl="3"/>
            <a:r>
              <a:rPr lang="en-US" dirty="0">
                <a:solidFill>
                  <a:srgbClr val="FF0000"/>
                </a:solidFill>
              </a:rPr>
              <a:t>Extermination of smallpox</a:t>
            </a:r>
          </a:p>
          <a:p>
            <a:endParaRPr lang="en-US" dirty="0"/>
          </a:p>
        </p:txBody>
      </p:sp>
    </p:spTree>
    <p:extLst>
      <p:ext uri="{BB962C8B-B14F-4D97-AF65-F5344CB8AC3E}">
        <p14:creationId xmlns:p14="http://schemas.microsoft.com/office/powerpoint/2010/main" val="26724523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population graphs</a:t>
            </a:r>
          </a:p>
        </p:txBody>
      </p:sp>
      <p:sp>
        <p:nvSpPr>
          <p:cNvPr id="3" name="Content Placeholder 2"/>
          <p:cNvSpPr>
            <a:spLocks noGrp="1"/>
          </p:cNvSpPr>
          <p:nvPr>
            <p:ph sz="quarter" idx="1"/>
          </p:nvPr>
        </p:nvSpPr>
        <p:spPr/>
        <p:txBody>
          <a:bodyPr/>
          <a:lstStyle/>
          <a:p>
            <a:endParaRPr lang="en-US"/>
          </a:p>
        </p:txBody>
      </p:sp>
      <p:pic>
        <p:nvPicPr>
          <p:cNvPr id="2050" name="Picture 2" descr="https://www.populationeducation.org/sites/default/files/resources/JCurve5_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3444" y="1219200"/>
            <a:ext cx="8936709"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36620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 growing population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3100" dirty="0">
                <a:solidFill>
                  <a:srgbClr val="FF0000"/>
                </a:solidFill>
              </a:rPr>
              <a:t>Overpopulation:  </a:t>
            </a:r>
            <a:r>
              <a:rPr lang="en-US" sz="3100" dirty="0"/>
              <a:t>the more people that are on the planet, the more resources they will need</a:t>
            </a:r>
            <a:endParaRPr lang="en-US" dirty="0" smtClean="0">
              <a:solidFill>
                <a:srgbClr val="FF0000"/>
              </a:solidFill>
            </a:endParaRPr>
          </a:p>
          <a:p>
            <a:r>
              <a:rPr lang="en-US" sz="3100" i="1" dirty="0"/>
              <a:t>Eutrophication</a:t>
            </a:r>
            <a:r>
              <a:rPr lang="en-US" sz="3100" dirty="0"/>
              <a:t>:  addition of chemicals such as </a:t>
            </a:r>
            <a:r>
              <a:rPr lang="en-US" sz="3100" dirty="0">
                <a:solidFill>
                  <a:srgbClr val="FF0000"/>
                </a:solidFill>
              </a:rPr>
              <a:t>nitrates</a:t>
            </a:r>
            <a:r>
              <a:rPr lang="en-US" sz="3100" dirty="0"/>
              <a:t> and </a:t>
            </a:r>
            <a:r>
              <a:rPr lang="en-US" sz="3100" dirty="0">
                <a:solidFill>
                  <a:srgbClr val="FF0000"/>
                </a:solidFill>
              </a:rPr>
              <a:t>phosphates</a:t>
            </a:r>
            <a:r>
              <a:rPr lang="en-US" sz="3100" dirty="0"/>
              <a:t> into </a:t>
            </a:r>
            <a:r>
              <a:rPr lang="en-US" sz="3100" dirty="0">
                <a:solidFill>
                  <a:srgbClr val="FF0000"/>
                </a:solidFill>
              </a:rPr>
              <a:t>water</a:t>
            </a:r>
            <a:r>
              <a:rPr lang="en-US" sz="3100" dirty="0"/>
              <a:t> supplies</a:t>
            </a:r>
          </a:p>
          <a:p>
            <a:r>
              <a:rPr lang="en-US" sz="3100" dirty="0"/>
              <a:t>Acid Rain:  </a:t>
            </a:r>
            <a:r>
              <a:rPr lang="en-US" sz="3100" dirty="0">
                <a:solidFill>
                  <a:srgbClr val="FF0000"/>
                </a:solidFill>
              </a:rPr>
              <a:t>acidic</a:t>
            </a:r>
            <a:r>
              <a:rPr lang="en-US" sz="3100" dirty="0"/>
              <a:t> rainfall that is more common in mountain areas which destroys the vegetation in the area, caused by </a:t>
            </a:r>
            <a:r>
              <a:rPr lang="en-US" sz="3100" dirty="0">
                <a:solidFill>
                  <a:srgbClr val="FF0000"/>
                </a:solidFill>
              </a:rPr>
              <a:t>carbon dioxide </a:t>
            </a:r>
            <a:r>
              <a:rPr lang="en-US" sz="3100" dirty="0"/>
              <a:t>emissions from cars and factories</a:t>
            </a:r>
            <a:endParaRPr lang="en-US" dirty="0" smtClean="0"/>
          </a:p>
          <a:p>
            <a:r>
              <a:rPr lang="en-US" sz="3100" i="1" dirty="0"/>
              <a:t>Beach Erosion:  Loss of </a:t>
            </a:r>
            <a:r>
              <a:rPr lang="en-US" sz="3100" i="1" dirty="0">
                <a:solidFill>
                  <a:srgbClr val="FF0000"/>
                </a:solidFill>
              </a:rPr>
              <a:t>sand</a:t>
            </a:r>
            <a:r>
              <a:rPr lang="en-US" sz="3100" i="1" dirty="0"/>
              <a:t> caused by </a:t>
            </a:r>
            <a:r>
              <a:rPr lang="en-US" sz="3100" i="1" dirty="0">
                <a:solidFill>
                  <a:srgbClr val="FF0000"/>
                </a:solidFill>
              </a:rPr>
              <a:t>building houses</a:t>
            </a:r>
            <a:endParaRPr lang="en-US" dirty="0" smtClean="0"/>
          </a:p>
          <a:p>
            <a:endParaRPr lang="en-US" dirty="0"/>
          </a:p>
        </p:txBody>
      </p:sp>
    </p:spTree>
    <p:extLst>
      <p:ext uri="{BB962C8B-B14F-4D97-AF65-F5344CB8AC3E}">
        <p14:creationId xmlns:p14="http://schemas.microsoft.com/office/powerpoint/2010/main" val="11597916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800" i="1" dirty="0"/>
              <a:t>Deforestation</a:t>
            </a:r>
            <a:r>
              <a:rPr lang="en-US" sz="2800" dirty="0"/>
              <a:t>:  cutting </a:t>
            </a:r>
            <a:r>
              <a:rPr lang="en-US" sz="2800" dirty="0">
                <a:solidFill>
                  <a:srgbClr val="FF0000"/>
                </a:solidFill>
              </a:rPr>
              <a:t>trees</a:t>
            </a:r>
            <a:r>
              <a:rPr lang="en-US" sz="2800" dirty="0"/>
              <a:t> for </a:t>
            </a:r>
            <a:r>
              <a:rPr lang="en-US" sz="2800" dirty="0">
                <a:solidFill>
                  <a:srgbClr val="FF0000"/>
                </a:solidFill>
              </a:rPr>
              <a:t>commercial</a:t>
            </a:r>
            <a:r>
              <a:rPr lang="en-US" sz="2800" dirty="0"/>
              <a:t> use</a:t>
            </a:r>
            <a:endParaRPr lang="en-US" dirty="0" smtClean="0"/>
          </a:p>
          <a:p>
            <a:r>
              <a:rPr lang="en-US" dirty="0" smtClean="0"/>
              <a:t>Urban Development:  </a:t>
            </a:r>
            <a:r>
              <a:rPr lang="en-US" dirty="0" smtClean="0">
                <a:solidFill>
                  <a:srgbClr val="FF0000"/>
                </a:solidFill>
              </a:rPr>
              <a:t>destruction</a:t>
            </a:r>
            <a:r>
              <a:rPr lang="en-US" dirty="0" smtClean="0"/>
              <a:t> of habitats so humans can build </a:t>
            </a:r>
            <a:r>
              <a:rPr lang="en-US" dirty="0" smtClean="0">
                <a:solidFill>
                  <a:srgbClr val="FF0000"/>
                </a:solidFill>
              </a:rPr>
              <a:t>homes</a:t>
            </a:r>
            <a:r>
              <a:rPr lang="en-US" dirty="0" smtClean="0"/>
              <a:t> and </a:t>
            </a:r>
            <a:r>
              <a:rPr lang="en-US" dirty="0" smtClean="0">
                <a:solidFill>
                  <a:srgbClr val="FF0000"/>
                </a:solidFill>
              </a:rPr>
              <a:t>factories</a:t>
            </a:r>
          </a:p>
          <a:p>
            <a:r>
              <a:rPr lang="en-US" dirty="0" smtClean="0"/>
              <a:t>Waste Lagoons:  pollution of the water supply due to massive amounts of animal waste being improperly stored</a:t>
            </a:r>
            <a:endParaRPr lang="en-US" dirty="0"/>
          </a:p>
        </p:txBody>
      </p:sp>
    </p:spTree>
    <p:extLst>
      <p:ext uri="{BB962C8B-B14F-4D97-AF65-F5344CB8AC3E}">
        <p14:creationId xmlns:p14="http://schemas.microsoft.com/office/powerpoint/2010/main" val="18281217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100" dirty="0"/>
              <a:t>Climate Change </a:t>
            </a:r>
            <a:endParaRPr lang="en-US" dirty="0" smtClean="0"/>
          </a:p>
          <a:p>
            <a:pPr lvl="1"/>
            <a:r>
              <a:rPr lang="en-US" sz="2700" i="1" dirty="0"/>
              <a:t>Global Warming</a:t>
            </a:r>
            <a:r>
              <a:rPr lang="en-US" sz="2700" dirty="0"/>
              <a:t>:  increase in global </a:t>
            </a:r>
            <a:r>
              <a:rPr lang="en-US" sz="2700" dirty="0">
                <a:solidFill>
                  <a:srgbClr val="FF0000"/>
                </a:solidFill>
              </a:rPr>
              <a:t>temperature</a:t>
            </a:r>
            <a:r>
              <a:rPr lang="en-US" sz="2700" dirty="0"/>
              <a:t> as a result of increased amounts of </a:t>
            </a:r>
            <a:r>
              <a:rPr lang="en-US" sz="2700" dirty="0">
                <a:solidFill>
                  <a:srgbClr val="FF0000"/>
                </a:solidFill>
              </a:rPr>
              <a:t>CO2</a:t>
            </a:r>
            <a:r>
              <a:rPr lang="en-US" sz="2700" dirty="0"/>
              <a:t> in the atmosphere</a:t>
            </a:r>
            <a:endParaRPr lang="en-US" dirty="0" smtClean="0"/>
          </a:p>
          <a:p>
            <a:pPr lvl="2"/>
            <a:r>
              <a:rPr lang="en-US" dirty="0" smtClean="0"/>
              <a:t>mainly a result of burning </a:t>
            </a:r>
            <a:r>
              <a:rPr lang="en-US" dirty="0" smtClean="0">
                <a:solidFill>
                  <a:srgbClr val="FF0000"/>
                </a:solidFill>
              </a:rPr>
              <a:t>fossil fuels </a:t>
            </a:r>
          </a:p>
          <a:p>
            <a:endParaRPr lang="en-US" dirty="0"/>
          </a:p>
        </p:txBody>
      </p:sp>
    </p:spTree>
    <p:extLst>
      <p:ext uri="{BB962C8B-B14F-4D97-AF65-F5344CB8AC3E}">
        <p14:creationId xmlns:p14="http://schemas.microsoft.com/office/powerpoint/2010/main" val="4256002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100" dirty="0"/>
              <a:t>Bioaccumulation:  build up of </a:t>
            </a:r>
            <a:r>
              <a:rPr lang="en-US" sz="3100" dirty="0">
                <a:solidFill>
                  <a:srgbClr val="FF0000"/>
                </a:solidFill>
              </a:rPr>
              <a:t>pesticides</a:t>
            </a:r>
            <a:r>
              <a:rPr lang="en-US" sz="3100" dirty="0"/>
              <a:t> in organisms</a:t>
            </a:r>
          </a:p>
          <a:p>
            <a:r>
              <a:rPr lang="en-US" sz="3100" dirty="0" err="1"/>
              <a:t>Biomagnification</a:t>
            </a:r>
            <a:r>
              <a:rPr lang="en-US" sz="3100" dirty="0"/>
              <a:t>:  </a:t>
            </a:r>
            <a:r>
              <a:rPr lang="en-US" sz="3100" dirty="0">
                <a:solidFill>
                  <a:srgbClr val="FF0000"/>
                </a:solidFill>
              </a:rPr>
              <a:t>pesticide accumulation </a:t>
            </a:r>
            <a:r>
              <a:rPr lang="en-US" sz="3100" dirty="0"/>
              <a:t>is more dangerous for top predators because they eat a lot of individuals which have eaten </a:t>
            </a:r>
            <a:r>
              <a:rPr lang="en-US" sz="3100" dirty="0">
                <a:solidFill>
                  <a:srgbClr val="FF0000"/>
                </a:solidFill>
              </a:rPr>
              <a:t>pesticides</a:t>
            </a:r>
            <a:endParaRPr lang="en-US" dirty="0" smtClean="0">
              <a:solidFill>
                <a:srgbClr val="FF0000"/>
              </a:solidFill>
            </a:endParaRPr>
          </a:p>
          <a:p>
            <a:endParaRPr lang="en-US" b="1" dirty="0">
              <a:solidFill>
                <a:srgbClr val="FF0000"/>
              </a:solidFill>
            </a:endParaRPr>
          </a:p>
        </p:txBody>
      </p:sp>
    </p:spTree>
    <p:extLst>
      <p:ext uri="{BB962C8B-B14F-4D97-AF65-F5344CB8AC3E}">
        <p14:creationId xmlns:p14="http://schemas.microsoft.com/office/powerpoint/2010/main" val="27028199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100" dirty="0"/>
              <a:t>Invasive Species:  species which have been brought over to America from </a:t>
            </a:r>
            <a:r>
              <a:rPr lang="en-US" sz="3100" dirty="0">
                <a:solidFill>
                  <a:srgbClr val="FF0000"/>
                </a:solidFill>
              </a:rPr>
              <a:t>other countries </a:t>
            </a:r>
            <a:r>
              <a:rPr lang="en-US" sz="3100" dirty="0"/>
              <a:t>which </a:t>
            </a:r>
            <a:r>
              <a:rPr lang="en-US" sz="3100" dirty="0">
                <a:solidFill>
                  <a:srgbClr val="FF0000"/>
                </a:solidFill>
              </a:rPr>
              <a:t>kill </a:t>
            </a:r>
            <a:r>
              <a:rPr lang="en-US" sz="3100" dirty="0"/>
              <a:t>the </a:t>
            </a:r>
            <a:r>
              <a:rPr lang="en-US" sz="3100" dirty="0">
                <a:solidFill>
                  <a:srgbClr val="FF0000"/>
                </a:solidFill>
              </a:rPr>
              <a:t>native species </a:t>
            </a:r>
            <a:r>
              <a:rPr lang="en-US" sz="3100" dirty="0"/>
              <a:t>and damage the ecosystem</a:t>
            </a:r>
          </a:p>
          <a:p>
            <a:pPr lvl="1"/>
            <a:r>
              <a:rPr lang="en-US" dirty="0"/>
              <a:t>Examples:   </a:t>
            </a:r>
            <a:r>
              <a:rPr lang="en-US" dirty="0">
                <a:solidFill>
                  <a:srgbClr val="FF0000"/>
                </a:solidFill>
              </a:rPr>
              <a:t>Kudzu in NC, pythons in FL, Zebra </a:t>
            </a:r>
            <a:r>
              <a:rPr lang="en-US" dirty="0" err="1">
                <a:solidFill>
                  <a:srgbClr val="FF0000"/>
                </a:solidFill>
              </a:rPr>
              <a:t>mussles</a:t>
            </a:r>
            <a:r>
              <a:rPr lang="en-US" dirty="0">
                <a:solidFill>
                  <a:srgbClr val="FF0000"/>
                </a:solidFill>
              </a:rPr>
              <a:t> in the Great Lakes, Snakehead fish in the Mississippi River</a:t>
            </a:r>
          </a:p>
          <a:p>
            <a:endParaRPr lang="en-US" dirty="0"/>
          </a:p>
        </p:txBody>
      </p:sp>
    </p:spTree>
    <p:extLst>
      <p:ext uri="{BB962C8B-B14F-4D97-AF65-F5344CB8AC3E}">
        <p14:creationId xmlns:p14="http://schemas.microsoft.com/office/powerpoint/2010/main" val="92269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lstStyle/>
          <a:p>
            <a:r>
              <a:rPr lang="en-US" dirty="0" smtClean="0"/>
              <a:t>Chlorofluorocarbons:  </a:t>
            </a:r>
          </a:p>
          <a:p>
            <a:pPr lvl="1"/>
            <a:r>
              <a:rPr lang="en-US" dirty="0" smtClean="0"/>
              <a:t>Also called CFCs</a:t>
            </a:r>
          </a:p>
          <a:p>
            <a:pPr lvl="1"/>
            <a:r>
              <a:rPr lang="en-US" dirty="0" smtClean="0"/>
              <a:t>Gas released by aerosol cans and cooling units (AC, frig, </a:t>
            </a:r>
            <a:r>
              <a:rPr lang="en-US" dirty="0" err="1" smtClean="0"/>
              <a:t>etc</a:t>
            </a:r>
            <a:r>
              <a:rPr lang="en-US" dirty="0" smtClean="0"/>
              <a:t>)</a:t>
            </a:r>
          </a:p>
          <a:p>
            <a:pPr lvl="1"/>
            <a:r>
              <a:rPr lang="en-US" dirty="0" smtClean="0"/>
              <a:t>Destroys the ozone layer of earth, increases the amount of UV rays that come down.</a:t>
            </a:r>
            <a:endParaRPr lang="en-US" dirty="0"/>
          </a:p>
        </p:txBody>
      </p:sp>
    </p:spTree>
    <p:extLst>
      <p:ext uri="{BB962C8B-B14F-4D97-AF65-F5344CB8AC3E}">
        <p14:creationId xmlns:p14="http://schemas.microsoft.com/office/powerpoint/2010/main" val="237784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4" y="476932"/>
            <a:ext cx="8596668" cy="3880773"/>
          </a:xfrm>
        </p:spPr>
        <p:txBody>
          <a:bodyPr>
            <a:noAutofit/>
          </a:bodyPr>
          <a:lstStyle/>
          <a:p>
            <a:r>
              <a:rPr lang="en-US" sz="3600" u="sng" dirty="0" err="1"/>
              <a:t>Logisitic</a:t>
            </a:r>
            <a:r>
              <a:rPr lang="en-US" sz="3600" u="sng" dirty="0"/>
              <a:t> Growth:</a:t>
            </a:r>
            <a:endParaRPr lang="en-US" sz="3600" dirty="0"/>
          </a:p>
          <a:p>
            <a:pPr lvl="1"/>
            <a:r>
              <a:rPr lang="en-US" sz="3200" dirty="0"/>
              <a:t>For many populations the environment determines the number of individuals in an area. A given environment can only support a limited number of individuals. Population size hovers around this number known as carrying capacity and produces an S-shaped graph.</a:t>
            </a:r>
          </a:p>
        </p:txBody>
      </p:sp>
    </p:spTree>
    <p:extLst>
      <p:ext uri="{BB962C8B-B14F-4D97-AF65-F5344CB8AC3E}">
        <p14:creationId xmlns:p14="http://schemas.microsoft.com/office/powerpoint/2010/main" val="33554317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care of the earth</a:t>
            </a:r>
            <a:endParaRPr lang="en-US" dirty="0"/>
          </a:p>
        </p:txBody>
      </p:sp>
      <p:sp>
        <p:nvSpPr>
          <p:cNvPr id="3" name="Content Placeholder 2"/>
          <p:cNvSpPr>
            <a:spLocks noGrp="1"/>
          </p:cNvSpPr>
          <p:nvPr>
            <p:ph sz="quarter" idx="1"/>
          </p:nvPr>
        </p:nvSpPr>
        <p:spPr/>
        <p:txBody>
          <a:bodyPr>
            <a:normAutofit/>
          </a:bodyPr>
          <a:lstStyle/>
          <a:p>
            <a:pPr lvl="1"/>
            <a:r>
              <a:rPr lang="en-US" sz="2800" dirty="0"/>
              <a:t>Using </a:t>
            </a:r>
            <a:r>
              <a:rPr lang="en-US" sz="2800" dirty="0">
                <a:solidFill>
                  <a:srgbClr val="FF0000"/>
                </a:solidFill>
              </a:rPr>
              <a:t>renewable sources of </a:t>
            </a:r>
            <a:r>
              <a:rPr lang="en-US" sz="2800" dirty="0"/>
              <a:t>energy to get power</a:t>
            </a:r>
          </a:p>
          <a:p>
            <a:pPr lvl="1"/>
            <a:r>
              <a:rPr lang="en-US" sz="2800" dirty="0"/>
              <a:t>Reducing the amount of </a:t>
            </a:r>
            <a:r>
              <a:rPr lang="en-US" sz="2800" dirty="0">
                <a:solidFill>
                  <a:srgbClr val="FF0000"/>
                </a:solidFill>
              </a:rPr>
              <a:t>carbon dioxide </a:t>
            </a:r>
            <a:r>
              <a:rPr lang="en-US" sz="2800" dirty="0"/>
              <a:t>that is put into the air</a:t>
            </a:r>
          </a:p>
          <a:p>
            <a:pPr lvl="1"/>
            <a:r>
              <a:rPr lang="en-US" sz="2800" dirty="0"/>
              <a:t>Use more renewable resources</a:t>
            </a:r>
          </a:p>
          <a:p>
            <a:pPr lvl="2"/>
            <a:r>
              <a:rPr lang="en-US" sz="2500" dirty="0"/>
              <a:t>Renewable Resources:  </a:t>
            </a:r>
            <a:r>
              <a:rPr lang="en-US" sz="2500" dirty="0">
                <a:solidFill>
                  <a:srgbClr val="FF0000"/>
                </a:solidFill>
              </a:rPr>
              <a:t>resources</a:t>
            </a:r>
            <a:r>
              <a:rPr lang="en-US" sz="2500" dirty="0"/>
              <a:t> we can replenish in our lifetime</a:t>
            </a:r>
          </a:p>
          <a:p>
            <a:pPr lvl="3"/>
            <a:r>
              <a:rPr lang="en-US" sz="2200" dirty="0"/>
              <a:t>EX:  </a:t>
            </a:r>
            <a:r>
              <a:rPr lang="en-US" sz="2200" dirty="0">
                <a:solidFill>
                  <a:srgbClr val="FF0000"/>
                </a:solidFill>
              </a:rPr>
              <a:t>trees, solar energy, wind energy</a:t>
            </a:r>
          </a:p>
        </p:txBody>
      </p:sp>
    </p:spTree>
    <p:extLst>
      <p:ext uri="{BB962C8B-B14F-4D97-AF65-F5344CB8AC3E}">
        <p14:creationId xmlns:p14="http://schemas.microsoft.com/office/powerpoint/2010/main" val="17230777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2"/>
            <a:r>
              <a:rPr lang="en-US" sz="2500" dirty="0"/>
              <a:t>Non-renewable Resources:  </a:t>
            </a:r>
            <a:r>
              <a:rPr lang="en-US" sz="2500" dirty="0">
                <a:solidFill>
                  <a:srgbClr val="FF0000"/>
                </a:solidFill>
              </a:rPr>
              <a:t>resources</a:t>
            </a:r>
            <a:r>
              <a:rPr lang="en-US" sz="2500" dirty="0"/>
              <a:t> we </a:t>
            </a:r>
            <a:r>
              <a:rPr lang="en-US" sz="2500" dirty="0">
                <a:solidFill>
                  <a:srgbClr val="FF0000"/>
                </a:solidFill>
              </a:rPr>
              <a:t>absolutely</a:t>
            </a:r>
            <a:r>
              <a:rPr lang="en-US" sz="2500" dirty="0"/>
              <a:t> cannot replenish in our lifetime</a:t>
            </a:r>
          </a:p>
          <a:p>
            <a:pPr lvl="3"/>
            <a:r>
              <a:rPr lang="en-US" sz="2200" dirty="0"/>
              <a:t>EX:  </a:t>
            </a:r>
            <a:r>
              <a:rPr lang="en-US" sz="2200" dirty="0">
                <a:solidFill>
                  <a:srgbClr val="FF0000"/>
                </a:solidFill>
              </a:rPr>
              <a:t>fossil fuels</a:t>
            </a:r>
          </a:p>
          <a:p>
            <a:pPr lvl="1"/>
            <a:r>
              <a:rPr lang="en-US" sz="2800" dirty="0"/>
              <a:t>Reduce the use of </a:t>
            </a:r>
            <a:r>
              <a:rPr lang="en-US" sz="2800" dirty="0">
                <a:solidFill>
                  <a:srgbClr val="FF0000"/>
                </a:solidFill>
              </a:rPr>
              <a:t>nonrenewable resources</a:t>
            </a:r>
          </a:p>
          <a:p>
            <a:endParaRPr lang="en-US"/>
          </a:p>
          <a:p>
            <a:endParaRPr lang="en-US"/>
          </a:p>
        </p:txBody>
      </p:sp>
    </p:spTree>
    <p:extLst>
      <p:ext uri="{BB962C8B-B14F-4D97-AF65-F5344CB8AC3E}">
        <p14:creationId xmlns:p14="http://schemas.microsoft.com/office/powerpoint/2010/main" val="34388546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a:bodyPr>
          <a:lstStyle/>
          <a:p>
            <a:r>
              <a:rPr lang="en-US" dirty="0" smtClean="0"/>
              <a:t>Crop Rotation:  splitting the field into quarters and growing different crops in each quarter.  Every year you change which crop is grown in each quarter</a:t>
            </a:r>
          </a:p>
          <a:p>
            <a:pPr lvl="1"/>
            <a:r>
              <a:rPr lang="en-US" dirty="0" smtClean="0"/>
              <a:t>Prevents the depletion of nutrients in the soil</a:t>
            </a:r>
          </a:p>
          <a:p>
            <a:r>
              <a:rPr lang="en-US" dirty="0" smtClean="0"/>
              <a:t>Replant trees and other plants</a:t>
            </a:r>
          </a:p>
          <a:p>
            <a:pPr lvl="1"/>
            <a:r>
              <a:rPr lang="en-US" dirty="0" smtClean="0"/>
              <a:t>Prevents soil and beach erosion.  Removes CO2 from the atmosphere</a:t>
            </a:r>
          </a:p>
          <a:p>
            <a:r>
              <a:rPr lang="en-US" dirty="0" smtClean="0"/>
              <a:t>Be careful with the water supply.  </a:t>
            </a:r>
          </a:p>
          <a:p>
            <a:pPr lvl="1"/>
            <a:r>
              <a:rPr lang="en-US" dirty="0" smtClean="0"/>
              <a:t>Prevents </a:t>
            </a:r>
            <a:r>
              <a:rPr lang="en-US" smtClean="0"/>
              <a:t>eutrification</a:t>
            </a:r>
            <a:r>
              <a:rPr lang="en-US" dirty="0" smtClean="0"/>
              <a:t>.  Prevents the bacteria from waste lagoons from getting into the water.</a:t>
            </a:r>
            <a:endParaRPr lang="en-US" dirty="0"/>
          </a:p>
        </p:txBody>
      </p:sp>
    </p:spTree>
    <p:extLst>
      <p:ext uri="{BB962C8B-B14F-4D97-AF65-F5344CB8AC3E}">
        <p14:creationId xmlns:p14="http://schemas.microsoft.com/office/powerpoint/2010/main" val="3846882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677" y="665617"/>
            <a:ext cx="8596668" cy="3880773"/>
          </a:xfrm>
        </p:spPr>
        <p:txBody>
          <a:bodyPr>
            <a:noAutofit/>
          </a:bodyPr>
          <a:lstStyle/>
          <a:p>
            <a:r>
              <a:rPr lang="en-US" sz="3200" dirty="0"/>
              <a:t>Mortality also affects population size. There are 3 survivorship patterns:</a:t>
            </a:r>
          </a:p>
          <a:p>
            <a:pPr lvl="1"/>
            <a:r>
              <a:rPr lang="en-US" sz="2800" dirty="0" smtClean="0"/>
              <a:t>Type </a:t>
            </a:r>
            <a:r>
              <a:rPr lang="en-US" sz="2800" dirty="0"/>
              <a:t>1-most organisms die late in life Ex. humans</a:t>
            </a:r>
          </a:p>
          <a:p>
            <a:pPr lvl="1"/>
            <a:r>
              <a:rPr lang="en-US" sz="2800" dirty="0"/>
              <a:t>Type 2-mortality rate is equal across all age groups Ex. hydra</a:t>
            </a:r>
          </a:p>
          <a:p>
            <a:pPr lvl="1"/>
            <a:r>
              <a:rPr lang="en-US" sz="2800" dirty="0"/>
              <a:t>Type 3-most organism die off early Ex. oysters where most die in larval stage.</a:t>
            </a:r>
          </a:p>
        </p:txBody>
      </p:sp>
    </p:spTree>
    <p:extLst>
      <p:ext uri="{BB962C8B-B14F-4D97-AF65-F5344CB8AC3E}">
        <p14:creationId xmlns:p14="http://schemas.microsoft.com/office/powerpoint/2010/main" val="3511082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048" y="926874"/>
            <a:ext cx="8596668" cy="3880773"/>
          </a:xfrm>
        </p:spPr>
        <p:txBody>
          <a:bodyPr>
            <a:normAutofit/>
          </a:bodyPr>
          <a:lstStyle/>
          <a:p>
            <a:pPr lvl="1"/>
            <a:r>
              <a:rPr lang="en-US" sz="3600" dirty="0"/>
              <a:t>Number of reproductive episodes:</a:t>
            </a:r>
          </a:p>
          <a:p>
            <a:pPr lvl="2"/>
            <a:r>
              <a:rPr lang="en-US" sz="3200" dirty="0" err="1" smtClean="0"/>
              <a:t>Semelparity</a:t>
            </a:r>
            <a:r>
              <a:rPr lang="en-US" sz="3200" dirty="0" smtClean="0"/>
              <a:t>-one </a:t>
            </a:r>
            <a:r>
              <a:rPr lang="en-US" sz="3200" dirty="0"/>
              <a:t>single and large reproductive episode. Ex. some butterflies, cicadas, </a:t>
            </a:r>
            <a:r>
              <a:rPr lang="en-US" sz="3200" dirty="0" err="1"/>
              <a:t>etc</a:t>
            </a:r>
            <a:endParaRPr lang="en-US" sz="3200" dirty="0"/>
          </a:p>
          <a:p>
            <a:pPr lvl="2"/>
            <a:r>
              <a:rPr lang="en-US" sz="3200" dirty="0" err="1" smtClean="0"/>
              <a:t>Iteroparity</a:t>
            </a:r>
            <a:r>
              <a:rPr lang="en-US" sz="3200" dirty="0" smtClean="0"/>
              <a:t>-repeated </a:t>
            </a:r>
            <a:r>
              <a:rPr lang="en-US" sz="3200" dirty="0"/>
              <a:t>by smaller reproductive episode.</a:t>
            </a:r>
          </a:p>
        </p:txBody>
      </p:sp>
    </p:spTree>
    <p:extLst>
      <p:ext uri="{BB962C8B-B14F-4D97-AF65-F5344CB8AC3E}">
        <p14:creationId xmlns:p14="http://schemas.microsoft.com/office/powerpoint/2010/main" val="434442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4" y="447903"/>
            <a:ext cx="8596668" cy="3880773"/>
          </a:xfrm>
        </p:spPr>
        <p:txBody>
          <a:bodyPr>
            <a:normAutofit/>
          </a:bodyPr>
          <a:lstStyle/>
          <a:p>
            <a:r>
              <a:rPr lang="en-US" sz="3200" dirty="0"/>
              <a:t>Age Structure:</a:t>
            </a:r>
          </a:p>
          <a:p>
            <a:pPr lvl="1"/>
            <a:r>
              <a:rPr lang="en-US" sz="2800" dirty="0" smtClean="0"/>
              <a:t>Looking </a:t>
            </a:r>
            <a:r>
              <a:rPr lang="en-US" sz="2800" dirty="0"/>
              <a:t>at survivorship patterns and the number of individuals at each age range can help predict population growth. </a:t>
            </a:r>
          </a:p>
        </p:txBody>
      </p:sp>
      <p:pic>
        <p:nvPicPr>
          <p:cNvPr id="4" name="Picture 3"/>
          <p:cNvPicPr>
            <a:picLocks noChangeAspect="1"/>
          </p:cNvPicPr>
          <p:nvPr/>
        </p:nvPicPr>
        <p:blipFill>
          <a:blip r:embed="rId2"/>
          <a:stretch>
            <a:fillRect/>
          </a:stretch>
        </p:blipFill>
        <p:spPr>
          <a:xfrm>
            <a:off x="2815770" y="2522165"/>
            <a:ext cx="6669067" cy="4192225"/>
          </a:xfrm>
          <a:prstGeom prst="rect">
            <a:avLst/>
          </a:prstGeom>
        </p:spPr>
      </p:pic>
    </p:spTree>
    <p:extLst>
      <p:ext uri="{BB962C8B-B14F-4D97-AF65-F5344CB8AC3E}">
        <p14:creationId xmlns:p14="http://schemas.microsoft.com/office/powerpoint/2010/main" val="1447855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Density and </a:t>
            </a:r>
            <a:r>
              <a:rPr lang="en-US" dirty="0" smtClean="0"/>
              <a:t>Dispersion</a:t>
            </a:r>
            <a:endParaRPr lang="en-US" dirty="0"/>
          </a:p>
        </p:txBody>
      </p:sp>
      <p:sp>
        <p:nvSpPr>
          <p:cNvPr id="3" name="Content Placeholder 2"/>
          <p:cNvSpPr>
            <a:spLocks noGrp="1"/>
          </p:cNvSpPr>
          <p:nvPr>
            <p:ph idx="1"/>
          </p:nvPr>
        </p:nvSpPr>
        <p:spPr>
          <a:xfrm>
            <a:off x="677334" y="1667103"/>
            <a:ext cx="8596668" cy="3880773"/>
          </a:xfrm>
        </p:spPr>
        <p:txBody>
          <a:bodyPr>
            <a:noAutofit/>
          </a:bodyPr>
          <a:lstStyle/>
          <a:p>
            <a:r>
              <a:rPr lang="en-US" sz="2800" dirty="0" smtClean="0"/>
              <a:t>Population </a:t>
            </a:r>
            <a:r>
              <a:rPr lang="en-US" sz="2800" dirty="0"/>
              <a:t>density-# of individuals per unit of area or volume.</a:t>
            </a:r>
          </a:p>
          <a:p>
            <a:r>
              <a:rPr lang="en-US" sz="2800" dirty="0" smtClean="0"/>
              <a:t>Dispersion-the </a:t>
            </a:r>
            <a:r>
              <a:rPr lang="en-US" sz="2800" dirty="0"/>
              <a:t>pattern of distribution of the organisms within a 2 or three dimensional space. 3 patterns:</a:t>
            </a:r>
          </a:p>
          <a:p>
            <a:pPr lvl="1"/>
            <a:r>
              <a:rPr lang="en-US" sz="2400" dirty="0"/>
              <a:t>1. random-spacing irregular b/t individuals</a:t>
            </a:r>
          </a:p>
          <a:p>
            <a:pPr lvl="1"/>
            <a:r>
              <a:rPr lang="en-US" sz="2400" dirty="0"/>
              <a:t>2. clumped-individuals associated in patches</a:t>
            </a:r>
          </a:p>
          <a:p>
            <a:pPr lvl="1"/>
            <a:r>
              <a:rPr lang="en-US" sz="2400" dirty="0"/>
              <a:t>3. regular-individuals evenly spaced.</a:t>
            </a:r>
          </a:p>
          <a:p>
            <a:pPr lvl="1"/>
            <a:r>
              <a:rPr lang="en-US" sz="2400" dirty="0" smtClean="0"/>
              <a:t>the </a:t>
            </a:r>
            <a:r>
              <a:rPr lang="en-US" sz="2400" dirty="0"/>
              <a:t>dispersion pattern of a population is determined by a number of factors and may change </a:t>
            </a:r>
            <a:r>
              <a:rPr lang="en-US" sz="2400" dirty="0" err="1"/>
              <a:t>seasonly</a:t>
            </a:r>
            <a:r>
              <a:rPr lang="en-US" sz="2400" dirty="0"/>
              <a:t>, in different parts of the life cycle or not at all.</a:t>
            </a:r>
          </a:p>
        </p:txBody>
      </p:sp>
    </p:spTree>
    <p:extLst>
      <p:ext uri="{BB962C8B-B14F-4D97-AF65-F5344CB8AC3E}">
        <p14:creationId xmlns:p14="http://schemas.microsoft.com/office/powerpoint/2010/main" val="3625529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1730</TotalTime>
  <Words>2555</Words>
  <Application>Microsoft Office PowerPoint</Application>
  <PresentationFormat>Widescreen</PresentationFormat>
  <Paragraphs>181</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Trebuchet MS</vt:lpstr>
      <vt:lpstr>Wingdings</vt:lpstr>
      <vt:lpstr>Wingdings 3</vt:lpstr>
      <vt:lpstr>Facet</vt:lpstr>
      <vt:lpstr>Ecology</vt:lpstr>
      <vt:lpstr>PowerPoint Presentation</vt:lpstr>
      <vt:lpstr>Population Dynamics</vt:lpstr>
      <vt:lpstr>Patterns of population growth</vt:lpstr>
      <vt:lpstr>PowerPoint Presentation</vt:lpstr>
      <vt:lpstr>PowerPoint Presentation</vt:lpstr>
      <vt:lpstr>PowerPoint Presentation</vt:lpstr>
      <vt:lpstr>PowerPoint Presentation</vt:lpstr>
      <vt:lpstr>Density and Dispersion</vt:lpstr>
      <vt:lpstr>Regulation of population size</vt:lpstr>
      <vt:lpstr>Life History patterns </vt:lpstr>
      <vt:lpstr>Community Interactions</vt:lpstr>
      <vt:lpstr>PowerPoint Presentation</vt:lpstr>
      <vt:lpstr>Competition</vt:lpstr>
      <vt:lpstr>Competition Types</vt:lpstr>
      <vt:lpstr>PowerPoint Presentation</vt:lpstr>
      <vt:lpstr>Resource partitioning:</vt:lpstr>
      <vt:lpstr>Predation: </vt:lpstr>
      <vt:lpstr>Symbiosis</vt:lpstr>
      <vt:lpstr>Community composition and stability</vt:lpstr>
      <vt:lpstr>PowerPoint Presentation</vt:lpstr>
      <vt:lpstr>PowerPoint Presentation</vt:lpstr>
      <vt:lpstr>Ecosystems</vt:lpstr>
      <vt:lpstr>PowerPoint Presentation</vt:lpstr>
      <vt:lpstr>Flow of Energy</vt:lpstr>
      <vt:lpstr>PowerPoint Presentation</vt:lpstr>
      <vt:lpstr>PowerPoint Presentation</vt:lpstr>
      <vt:lpstr>Consumers</vt:lpstr>
      <vt:lpstr>PowerPoint Presentation</vt:lpstr>
      <vt:lpstr>PowerPoint Presentation</vt:lpstr>
      <vt:lpstr>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 Population</vt:lpstr>
      <vt:lpstr>Human Population</vt:lpstr>
      <vt:lpstr>Factors that Influence Population Size</vt:lpstr>
      <vt:lpstr>The medical revolution of the 19th and 20th centuries</vt:lpstr>
      <vt:lpstr>Interpreting population graphs</vt:lpstr>
      <vt:lpstr>Effects of a growing population</vt:lpstr>
      <vt:lpstr>PowerPoint Presentation</vt:lpstr>
      <vt:lpstr>PowerPoint Presentation</vt:lpstr>
      <vt:lpstr>PowerPoint Presentation</vt:lpstr>
      <vt:lpstr>PowerPoint Presentation</vt:lpstr>
      <vt:lpstr>PowerPoint Presentation</vt:lpstr>
      <vt:lpstr>Taking care of the earth</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Nebel, Eric T.</dc:creator>
  <cp:lastModifiedBy>Nebel, Eric T.</cp:lastModifiedBy>
  <cp:revision>16</cp:revision>
  <cp:lastPrinted>2018-04-17T10:46:52Z</cp:lastPrinted>
  <dcterms:created xsi:type="dcterms:W3CDTF">2017-04-24T10:24:18Z</dcterms:created>
  <dcterms:modified xsi:type="dcterms:W3CDTF">2019-04-04T10:40:26Z</dcterms:modified>
</cp:coreProperties>
</file>