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5" r:id="rId8"/>
    <p:sldId id="304" r:id="rId9"/>
    <p:sldId id="305" r:id="rId10"/>
    <p:sldId id="262" r:id="rId11"/>
    <p:sldId id="263" r:id="rId12"/>
    <p:sldId id="309" r:id="rId13"/>
    <p:sldId id="264" r:id="rId14"/>
    <p:sldId id="265" r:id="rId15"/>
    <p:sldId id="303" r:id="rId16"/>
    <p:sldId id="310" r:id="rId17"/>
    <p:sldId id="266" r:id="rId18"/>
    <p:sldId id="308" r:id="rId19"/>
    <p:sldId id="267" r:id="rId20"/>
    <p:sldId id="307" r:id="rId21"/>
    <p:sldId id="268" r:id="rId22"/>
    <p:sldId id="311" r:id="rId23"/>
    <p:sldId id="269" r:id="rId24"/>
    <p:sldId id="312" r:id="rId25"/>
    <p:sldId id="270" r:id="rId26"/>
    <p:sldId id="313" r:id="rId27"/>
    <p:sldId id="271" r:id="rId28"/>
    <p:sldId id="314" r:id="rId29"/>
    <p:sldId id="273" r:id="rId30"/>
    <p:sldId id="315" r:id="rId31"/>
    <p:sldId id="274" r:id="rId32"/>
    <p:sldId id="272" r:id="rId33"/>
    <p:sldId id="276" r:id="rId34"/>
    <p:sldId id="277" r:id="rId35"/>
    <p:sldId id="278" r:id="rId36"/>
    <p:sldId id="279" r:id="rId37"/>
    <p:sldId id="280" r:id="rId38"/>
    <p:sldId id="282" r:id="rId39"/>
    <p:sldId id="281"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318" r:id="rId54"/>
    <p:sldId id="321" r:id="rId55"/>
    <p:sldId id="323" r:id="rId56"/>
    <p:sldId id="324" r:id="rId57"/>
    <p:sldId id="319" r:id="rId58"/>
    <p:sldId id="320" r:id="rId59"/>
    <p:sldId id="322"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2" autoAdjust="0"/>
    <p:restoredTop sz="94660"/>
  </p:normalViewPr>
  <p:slideViewPr>
    <p:cSldViewPr snapToGrid="0">
      <p:cViewPr varScale="1">
        <p:scale>
          <a:sx n="70" d="100"/>
          <a:sy n="70" d="100"/>
        </p:scale>
        <p:origin x="7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213.3924" units="1/cm"/>
          <inkml:channelProperty channel="Y" name="resolution" value="284.375" units="1/cm"/>
        </inkml:channelProperties>
      </inkml:inkSource>
      <inkml:timestamp xml:id="ts0" timeString="2017-04-17T12:35:29.791"/>
    </inkml:context>
    <inkml:brush xml:id="br0">
      <inkml:brushProperty name="width" value="0.05292" units="cm"/>
      <inkml:brushProperty name="height" value="0.05292" units="cm"/>
      <inkml:brushProperty name="color" value="#FF0000"/>
    </inkml:brush>
  </inkml:definitions>
  <inkml:trace contextRef="#ctx0" brushRef="#br0">7245 14515,'0'0,"430"-496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2B95A30-7917-4C5D-9F72-CF2ADDE628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6D95C-B4EC-405C-9129-632A6689E6B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9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B95A30-7917-4C5D-9F72-CF2ADDE628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6D95C-B4EC-405C-9129-632A6689E6BE}" type="slidenum">
              <a:rPr lang="en-US" smtClean="0"/>
              <a:t>‹#›</a:t>
            </a:fld>
            <a:endParaRPr lang="en-US"/>
          </a:p>
        </p:txBody>
      </p:sp>
    </p:spTree>
    <p:extLst>
      <p:ext uri="{BB962C8B-B14F-4D97-AF65-F5344CB8AC3E}">
        <p14:creationId xmlns:p14="http://schemas.microsoft.com/office/powerpoint/2010/main" val="29276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B95A30-7917-4C5D-9F72-CF2ADDE628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6D95C-B4EC-405C-9129-632A6689E6B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74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B95A30-7917-4C5D-9F72-CF2ADDE628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6D95C-B4EC-405C-9129-632A6689E6BE}" type="slidenum">
              <a:rPr lang="en-US" smtClean="0"/>
              <a:t>‹#›</a:t>
            </a:fld>
            <a:endParaRPr lang="en-US"/>
          </a:p>
        </p:txBody>
      </p:sp>
    </p:spTree>
    <p:extLst>
      <p:ext uri="{BB962C8B-B14F-4D97-AF65-F5344CB8AC3E}">
        <p14:creationId xmlns:p14="http://schemas.microsoft.com/office/powerpoint/2010/main" val="109860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95A30-7917-4C5D-9F72-CF2ADDE628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6D95C-B4EC-405C-9129-632A6689E6B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78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B95A30-7917-4C5D-9F72-CF2ADDE628B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6D95C-B4EC-405C-9129-632A6689E6BE}" type="slidenum">
              <a:rPr lang="en-US" smtClean="0"/>
              <a:t>‹#›</a:t>
            </a:fld>
            <a:endParaRPr lang="en-US"/>
          </a:p>
        </p:txBody>
      </p:sp>
    </p:spTree>
    <p:extLst>
      <p:ext uri="{BB962C8B-B14F-4D97-AF65-F5344CB8AC3E}">
        <p14:creationId xmlns:p14="http://schemas.microsoft.com/office/powerpoint/2010/main" val="278359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B95A30-7917-4C5D-9F72-CF2ADDE628B5}"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6D95C-B4EC-405C-9129-632A6689E6BE}" type="slidenum">
              <a:rPr lang="en-US" smtClean="0"/>
              <a:t>‹#›</a:t>
            </a:fld>
            <a:endParaRPr lang="en-US"/>
          </a:p>
        </p:txBody>
      </p:sp>
    </p:spTree>
    <p:extLst>
      <p:ext uri="{BB962C8B-B14F-4D97-AF65-F5344CB8AC3E}">
        <p14:creationId xmlns:p14="http://schemas.microsoft.com/office/powerpoint/2010/main" val="283137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B95A30-7917-4C5D-9F72-CF2ADDE628B5}"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6D95C-B4EC-405C-9129-632A6689E6BE}" type="slidenum">
              <a:rPr lang="en-US" smtClean="0"/>
              <a:t>‹#›</a:t>
            </a:fld>
            <a:endParaRPr lang="en-US"/>
          </a:p>
        </p:txBody>
      </p:sp>
    </p:spTree>
    <p:extLst>
      <p:ext uri="{BB962C8B-B14F-4D97-AF65-F5344CB8AC3E}">
        <p14:creationId xmlns:p14="http://schemas.microsoft.com/office/powerpoint/2010/main" val="71327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95A30-7917-4C5D-9F72-CF2ADDE628B5}"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6D95C-B4EC-405C-9129-632A6689E6BE}" type="slidenum">
              <a:rPr lang="en-US" smtClean="0"/>
              <a:t>‹#›</a:t>
            </a:fld>
            <a:endParaRPr lang="en-US"/>
          </a:p>
        </p:txBody>
      </p:sp>
    </p:spTree>
    <p:extLst>
      <p:ext uri="{BB962C8B-B14F-4D97-AF65-F5344CB8AC3E}">
        <p14:creationId xmlns:p14="http://schemas.microsoft.com/office/powerpoint/2010/main" val="31466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95A30-7917-4C5D-9F72-CF2ADDE628B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6D95C-B4EC-405C-9129-632A6689E6BE}" type="slidenum">
              <a:rPr lang="en-US" smtClean="0"/>
              <a:t>‹#›</a:t>
            </a:fld>
            <a:endParaRPr lang="en-US"/>
          </a:p>
        </p:txBody>
      </p:sp>
    </p:spTree>
    <p:extLst>
      <p:ext uri="{BB962C8B-B14F-4D97-AF65-F5344CB8AC3E}">
        <p14:creationId xmlns:p14="http://schemas.microsoft.com/office/powerpoint/2010/main" val="113558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95A30-7917-4C5D-9F72-CF2ADDE628B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6D95C-B4EC-405C-9129-632A6689E6B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34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B95A30-7917-4C5D-9F72-CF2ADDE628B5}" type="datetimeFigureOut">
              <a:rPr lang="en-US" smtClean="0"/>
              <a:t>3/20/2019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36D95C-B4EC-405C-9129-632A6689E6B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712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Animals</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453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Invertebrates</a:t>
            </a:r>
            <a:endParaRPr lang="en-US"/>
          </a:p>
        </p:txBody>
      </p:sp>
      <p:sp>
        <p:nvSpPr>
          <p:cNvPr id="3" name="Content Placeholder 2"/>
          <p:cNvSpPr>
            <a:spLocks noGrp="1"/>
          </p:cNvSpPr>
          <p:nvPr>
            <p:ph idx="1"/>
          </p:nvPr>
        </p:nvSpPr>
        <p:spPr>
          <a:xfrm>
            <a:off x="1024128" y="1937657"/>
            <a:ext cx="9720073" cy="4023360"/>
          </a:xfrm>
        </p:spPr>
        <p:txBody>
          <a:bodyPr>
            <a:normAutofit fontScale="92500"/>
          </a:bodyPr>
          <a:lstStyle/>
          <a:p>
            <a:r>
              <a:rPr lang="en-US" sz="4000" dirty="0" smtClean="0"/>
              <a:t>Organisms that do not have a backbone or dorsal nerve chord</a:t>
            </a:r>
          </a:p>
          <a:p>
            <a:r>
              <a:rPr lang="en-US" sz="4000" dirty="0" smtClean="0"/>
              <a:t>Category </a:t>
            </a:r>
            <a:r>
              <a:rPr lang="en-US" sz="4000" dirty="0"/>
              <a:t>1: Diploblastic-a body cavity consisting of 2 layers. The endoderm is the digestive system, the ectoderm is the outer covering. </a:t>
            </a:r>
          </a:p>
          <a:p>
            <a:r>
              <a:rPr lang="en-US" sz="4000" dirty="0"/>
              <a:t/>
            </a:r>
            <a:br>
              <a:rPr lang="en-US" sz="4000" dirty="0"/>
            </a:br>
            <a:r>
              <a:rPr lang="en-US" sz="4000" dirty="0" smtClean="0"/>
              <a:t>2 </a:t>
            </a:r>
            <a:r>
              <a:rPr lang="en-US" sz="4000" dirty="0" err="1"/>
              <a:t>Phlya</a:t>
            </a:r>
            <a:r>
              <a:rPr lang="en-US" sz="4000" dirty="0"/>
              <a:t> in this category: </a:t>
            </a:r>
            <a:r>
              <a:rPr lang="en-US" sz="4000" dirty="0" err="1"/>
              <a:t>Porifera</a:t>
            </a:r>
            <a:r>
              <a:rPr lang="en-US" sz="4000" dirty="0"/>
              <a:t> and </a:t>
            </a:r>
            <a:r>
              <a:rPr lang="en-US" sz="4000" dirty="0" err="1"/>
              <a:t>Cnidaria</a:t>
            </a:r>
            <a:endParaRPr lang="en-US" sz="4000" dirty="0"/>
          </a:p>
        </p:txBody>
      </p:sp>
    </p:spTree>
    <p:extLst>
      <p:ext uri="{BB962C8B-B14F-4D97-AF65-F5344CB8AC3E}">
        <p14:creationId xmlns:p14="http://schemas.microsoft.com/office/powerpoint/2010/main" val="37886647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Structure</a:t>
            </a:r>
            <a:endParaRPr lang="en-US" dirty="0"/>
          </a:p>
        </p:txBody>
      </p:sp>
      <p:sp>
        <p:nvSpPr>
          <p:cNvPr id="3" name="Content Placeholder 2"/>
          <p:cNvSpPr>
            <a:spLocks noGrp="1"/>
          </p:cNvSpPr>
          <p:nvPr>
            <p:ph idx="1"/>
          </p:nvPr>
        </p:nvSpPr>
        <p:spPr>
          <a:xfrm>
            <a:off x="878114" y="1690688"/>
            <a:ext cx="10515600" cy="4351338"/>
          </a:xfrm>
        </p:spPr>
        <p:txBody>
          <a:bodyPr>
            <a:noAutofit/>
          </a:bodyPr>
          <a:lstStyle/>
          <a:p>
            <a:r>
              <a:rPr lang="en-US" sz="3600" dirty="0" smtClean="0"/>
              <a:t>-</a:t>
            </a:r>
            <a:r>
              <a:rPr lang="en-US" sz="3600" dirty="0"/>
              <a:t>neuron=nerve cell</a:t>
            </a:r>
            <a:endParaRPr lang="en-US" sz="3600" dirty="0" smtClean="0">
              <a:effectLst/>
            </a:endParaRPr>
          </a:p>
          <a:p>
            <a:r>
              <a:rPr lang="en-US" sz="3600" dirty="0"/>
              <a:t>-dendrite-area receives stimuli from the environment or another neuron. </a:t>
            </a:r>
            <a:endParaRPr lang="en-US" sz="3600" dirty="0" smtClean="0"/>
          </a:p>
          <a:p>
            <a:r>
              <a:rPr lang="en-US" sz="3600" dirty="0" smtClean="0"/>
              <a:t>Signal </a:t>
            </a:r>
            <a:r>
              <a:rPr lang="en-US" sz="3600" dirty="0"/>
              <a:t>travels from dendrite to the cell body and the down the axon.</a:t>
            </a:r>
            <a:endParaRPr lang="en-US" sz="3600" dirty="0" smtClean="0">
              <a:effectLst/>
            </a:endParaRPr>
          </a:p>
          <a:p>
            <a:pPr lvl="1"/>
            <a:r>
              <a:rPr lang="en-US" sz="3200" dirty="0" smtClean="0"/>
              <a:t>axons </a:t>
            </a:r>
            <a:r>
              <a:rPr lang="en-US" sz="3200" dirty="0"/>
              <a:t>may be very long; up to 3 feet in humans and transmits impulses away from the cell body. </a:t>
            </a:r>
            <a:endParaRPr lang="en-US" sz="3200" dirty="0" smtClean="0">
              <a:effectLst/>
            </a:endParaRPr>
          </a:p>
          <a:p>
            <a:pPr lvl="1"/>
            <a:r>
              <a:rPr lang="en-US" sz="3200" dirty="0" smtClean="0"/>
              <a:t>axons </a:t>
            </a:r>
            <a:r>
              <a:rPr lang="en-US" sz="3200" dirty="0"/>
              <a:t>are often surrounded by Schwann cells that form an insulating layer made from the myelin sheath.</a:t>
            </a:r>
          </a:p>
        </p:txBody>
      </p:sp>
    </p:spTree>
    <p:extLst>
      <p:ext uri="{BB962C8B-B14F-4D97-AF65-F5344CB8AC3E}">
        <p14:creationId xmlns:p14="http://schemas.microsoft.com/office/powerpoint/2010/main" val="398036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8913" y="461417"/>
            <a:ext cx="9506857" cy="5460019"/>
          </a:xfrm>
          <a:prstGeom prst="rect">
            <a:avLst/>
          </a:prstGeom>
        </p:spPr>
      </p:pic>
    </p:spTree>
    <p:extLst>
      <p:ext uri="{BB962C8B-B14F-4D97-AF65-F5344CB8AC3E}">
        <p14:creationId xmlns:p14="http://schemas.microsoft.com/office/powerpoint/2010/main" val="295434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neurons</a:t>
            </a:r>
            <a:endParaRPr lang="en-US" dirty="0"/>
          </a:p>
        </p:txBody>
      </p:sp>
      <p:sp>
        <p:nvSpPr>
          <p:cNvPr id="3" name="Content Placeholder 2"/>
          <p:cNvSpPr>
            <a:spLocks noGrp="1"/>
          </p:cNvSpPr>
          <p:nvPr>
            <p:ph idx="1"/>
          </p:nvPr>
        </p:nvSpPr>
        <p:spPr/>
        <p:txBody>
          <a:bodyPr>
            <a:normAutofit/>
          </a:bodyPr>
          <a:lstStyle/>
          <a:p>
            <a:r>
              <a:rPr lang="en-US" sz="4000" dirty="0" smtClean="0"/>
              <a:t>1</a:t>
            </a:r>
            <a:r>
              <a:rPr lang="en-US" sz="4000" dirty="0"/>
              <a:t>. sensory neurons-communicate information towards the CNS</a:t>
            </a:r>
            <a:endParaRPr lang="en-US" sz="4000" dirty="0" smtClean="0">
              <a:effectLst/>
            </a:endParaRPr>
          </a:p>
          <a:p>
            <a:r>
              <a:rPr lang="en-US" sz="4000" dirty="0"/>
              <a:t>2. Interneurons-integrate sensory and motor output. </a:t>
            </a:r>
            <a:endParaRPr lang="en-US" sz="4000" dirty="0" smtClean="0">
              <a:effectLst/>
            </a:endParaRPr>
          </a:p>
          <a:p>
            <a:r>
              <a:rPr lang="en-US" sz="4000" dirty="0"/>
              <a:t>3. Motor Neurons-carry impulses away from the CNS to effector cells (such as muscles)</a:t>
            </a:r>
          </a:p>
        </p:txBody>
      </p:sp>
    </p:spTree>
    <p:extLst>
      <p:ext uri="{BB962C8B-B14F-4D97-AF65-F5344CB8AC3E}">
        <p14:creationId xmlns:p14="http://schemas.microsoft.com/office/powerpoint/2010/main" val="28477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send electrical impulses</a:t>
            </a:r>
            <a:endParaRPr lang="en-US" dirty="0"/>
          </a:p>
        </p:txBody>
      </p:sp>
      <p:sp>
        <p:nvSpPr>
          <p:cNvPr id="3" name="Content Placeholder 2"/>
          <p:cNvSpPr>
            <a:spLocks noGrp="1"/>
          </p:cNvSpPr>
          <p:nvPr>
            <p:ph idx="1"/>
          </p:nvPr>
        </p:nvSpPr>
        <p:spPr/>
        <p:txBody>
          <a:bodyPr>
            <a:normAutofit lnSpcReduction="10000"/>
          </a:bodyPr>
          <a:lstStyle/>
          <a:p>
            <a:r>
              <a:rPr lang="en-US" sz="4400" dirty="0" smtClean="0"/>
              <a:t>Neurons </a:t>
            </a:r>
            <a:r>
              <a:rPr lang="en-US" sz="4400" dirty="0"/>
              <a:t>at rest are more negative inside then outside the cell. Inside the cell is a </a:t>
            </a:r>
            <a:r>
              <a:rPr lang="en-US" sz="4400" dirty="0" err="1"/>
              <a:t>cation</a:t>
            </a:r>
            <a:r>
              <a:rPr lang="en-US" sz="4400" dirty="0"/>
              <a:t>-potassium, and a group of negative ions that are treated as a group. Outside the cell is a high concentration of </a:t>
            </a:r>
            <a:r>
              <a:rPr lang="en-US" sz="4400" dirty="0" err="1"/>
              <a:t>cation</a:t>
            </a:r>
            <a:r>
              <a:rPr lang="en-US" sz="4400" dirty="0"/>
              <a:t> sodium, some potassium and an anion chloride</a:t>
            </a:r>
            <a:r>
              <a:rPr lang="en-US" sz="4400" dirty="0" smtClean="0"/>
              <a:t>.</a:t>
            </a:r>
            <a:endParaRPr lang="en-US" sz="4400" dirty="0" smtClean="0">
              <a:effectLst/>
            </a:endParaRPr>
          </a:p>
        </p:txBody>
      </p:sp>
    </p:spTree>
    <p:extLst>
      <p:ext uri="{BB962C8B-B14F-4D97-AF65-F5344CB8AC3E}">
        <p14:creationId xmlns:p14="http://schemas.microsoft.com/office/powerpoint/2010/main" val="228566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143" y="693511"/>
            <a:ext cx="10515600" cy="4351338"/>
          </a:xfrm>
        </p:spPr>
        <p:txBody>
          <a:bodyPr>
            <a:noAutofit/>
          </a:bodyPr>
          <a:lstStyle/>
          <a:p>
            <a:r>
              <a:rPr lang="en-US" sz="4000" dirty="0" smtClean="0"/>
              <a:t>These ions can move through ion channels or by transport proteins.</a:t>
            </a:r>
            <a:endParaRPr lang="en-US" sz="4000" dirty="0" smtClean="0">
              <a:effectLst/>
            </a:endParaRPr>
          </a:p>
          <a:p>
            <a:r>
              <a:rPr lang="en-US" sz="4000" dirty="0" smtClean="0"/>
              <a:t>When a neuron is triggered the channels open. The stronger the impulse the more channels that open. When enough ions move through to exceed a threshold an action potential is produced and sends the message to the next neuron. </a:t>
            </a:r>
          </a:p>
          <a:p>
            <a:endParaRPr lang="en-US" sz="4000" dirty="0"/>
          </a:p>
        </p:txBody>
      </p:sp>
    </p:spTree>
    <p:extLst>
      <p:ext uri="{BB962C8B-B14F-4D97-AF65-F5344CB8AC3E}">
        <p14:creationId xmlns:p14="http://schemas.microsoft.com/office/powerpoint/2010/main" val="198842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029" y="722539"/>
            <a:ext cx="10515600" cy="4351338"/>
          </a:xfrm>
        </p:spPr>
        <p:txBody>
          <a:bodyPr>
            <a:normAutofit/>
          </a:bodyPr>
          <a:lstStyle/>
          <a:p>
            <a:r>
              <a:rPr lang="en-US" sz="4400" dirty="0"/>
              <a:t>Speed of action potential being transferred from one neuron to the next is affected by:</a:t>
            </a:r>
            <a:endParaRPr lang="en-US" sz="4400" dirty="0" smtClean="0">
              <a:effectLst/>
            </a:endParaRPr>
          </a:p>
          <a:p>
            <a:pPr lvl="1"/>
            <a:r>
              <a:rPr lang="en-US" sz="4000" dirty="0"/>
              <a:t>1. diameter of the axon-the larger the diameter, the faster the transmission.</a:t>
            </a:r>
            <a:endParaRPr lang="en-US" sz="4000" dirty="0" smtClean="0">
              <a:effectLst/>
            </a:endParaRPr>
          </a:p>
          <a:p>
            <a:pPr lvl="1"/>
            <a:r>
              <a:rPr lang="en-US" sz="4000" dirty="0"/>
              <a:t>2. myelin sheaths-myelin sheets increase the speed of action potential.</a:t>
            </a:r>
          </a:p>
        </p:txBody>
      </p:sp>
    </p:spTree>
    <p:extLst>
      <p:ext uri="{BB962C8B-B14F-4D97-AF65-F5344CB8AC3E}">
        <p14:creationId xmlns:p14="http://schemas.microsoft.com/office/powerpoint/2010/main" val="49666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 divisions:</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576943" y="1027906"/>
            <a:ext cx="10515600" cy="4351338"/>
          </a:xfrm>
        </p:spPr>
        <p:txBody>
          <a:bodyPr>
            <a:noAutofit/>
          </a:bodyPr>
          <a:lstStyle/>
          <a:p>
            <a:r>
              <a:rPr lang="en-US" sz="4000" dirty="0" smtClean="0"/>
              <a:t>Divided </a:t>
            </a:r>
            <a:r>
              <a:rPr lang="en-US" sz="4000" dirty="0"/>
              <a:t>into </a:t>
            </a:r>
            <a:endParaRPr lang="en-US" sz="4000" dirty="0" smtClean="0">
              <a:effectLst/>
            </a:endParaRPr>
          </a:p>
          <a:p>
            <a:pPr lvl="1"/>
            <a:r>
              <a:rPr lang="en-US" sz="3600" dirty="0"/>
              <a:t>1. Peripheral nervous systems-consists of all nerves except brain and spinal cord. Is divided into:</a:t>
            </a:r>
            <a:endParaRPr lang="en-US" sz="3600" dirty="0" smtClean="0">
              <a:effectLst/>
            </a:endParaRPr>
          </a:p>
          <a:p>
            <a:pPr lvl="2"/>
            <a:r>
              <a:rPr lang="en-US" sz="3200" dirty="0"/>
              <a:t>a. somatic nervous system-carries signals to skeletal muscles; is voluntary.</a:t>
            </a:r>
            <a:endParaRPr lang="en-US" sz="3200" dirty="0" smtClean="0">
              <a:effectLst/>
            </a:endParaRPr>
          </a:p>
          <a:p>
            <a:pPr lvl="2"/>
            <a:r>
              <a:rPr lang="en-US" sz="3200" dirty="0"/>
              <a:t>b. autonomic nervous system-carries signals to smooth and cardiac muscles; is involuntary. Divided into:</a:t>
            </a:r>
            <a:endParaRPr lang="en-US" sz="3200" dirty="0" smtClean="0">
              <a:effectLst/>
            </a:endParaRPr>
          </a:p>
          <a:p>
            <a:pPr lvl="3"/>
            <a:r>
              <a:rPr lang="en-US" sz="2800" dirty="0" err="1"/>
              <a:t>i</a:t>
            </a:r>
            <a:r>
              <a:rPr lang="en-US" sz="2800" dirty="0"/>
              <a:t>. sympathetic-prepares a person for an energy expenditure.</a:t>
            </a:r>
            <a:endParaRPr lang="en-US" sz="2800" dirty="0" smtClean="0">
              <a:effectLst/>
            </a:endParaRPr>
          </a:p>
          <a:p>
            <a:pPr lvl="3"/>
            <a:r>
              <a:rPr lang="en-US" sz="2800" dirty="0"/>
              <a:t>ii. parasympathetic-gains and conserves energy.</a:t>
            </a:r>
            <a:endParaRPr lang="en-US" sz="2800" dirty="0" smtClean="0">
              <a:effectLst/>
            </a:endParaRPr>
          </a:p>
          <a:p>
            <a:r>
              <a:rPr lang="en-US" sz="4000" dirty="0"/>
              <a:t>2. Central nervous system-brain and spinal cord</a:t>
            </a:r>
          </a:p>
        </p:txBody>
      </p:sp>
    </p:spTree>
    <p:extLst>
      <p:ext uri="{BB962C8B-B14F-4D97-AF65-F5344CB8AC3E}">
        <p14:creationId xmlns:p14="http://schemas.microsoft.com/office/powerpoint/2010/main" val="150333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sp>
        <p:nvSpPr>
          <p:cNvPr id="3" name="Content Placeholder 2"/>
          <p:cNvSpPr>
            <a:spLocks noGrp="1"/>
          </p:cNvSpPr>
          <p:nvPr>
            <p:ph idx="1"/>
          </p:nvPr>
        </p:nvSpPr>
        <p:spPr>
          <a:xfrm>
            <a:off x="605972" y="1390197"/>
            <a:ext cx="10515600" cy="4351338"/>
          </a:xfrm>
        </p:spPr>
        <p:txBody>
          <a:bodyPr>
            <a:noAutofit/>
          </a:bodyPr>
          <a:lstStyle/>
          <a:p>
            <a:r>
              <a:rPr lang="en-US" sz="3200" dirty="0" smtClean="0"/>
              <a:t>-</a:t>
            </a:r>
            <a:r>
              <a:rPr lang="en-US" sz="3200" dirty="0"/>
              <a:t>Medulla oblongata-</a:t>
            </a:r>
            <a:endParaRPr lang="en-US" sz="3200" dirty="0" smtClean="0">
              <a:effectLst/>
            </a:endParaRPr>
          </a:p>
          <a:p>
            <a:pPr lvl="1"/>
            <a:r>
              <a:rPr lang="en-US" sz="2800" dirty="0"/>
              <a:t>controls breathing, heart,</a:t>
            </a:r>
            <a:endParaRPr lang="en-US" sz="2800" dirty="0" smtClean="0">
              <a:effectLst/>
            </a:endParaRPr>
          </a:p>
          <a:p>
            <a:pPr lvl="1"/>
            <a:r>
              <a:rPr lang="en-US" sz="2800" dirty="0" err="1"/>
              <a:t>swallowing,vomiting</a:t>
            </a:r>
            <a:r>
              <a:rPr lang="en-US" sz="2800" dirty="0"/>
              <a:t> and </a:t>
            </a:r>
            <a:endParaRPr lang="en-US" sz="2800" dirty="0" smtClean="0">
              <a:effectLst/>
            </a:endParaRPr>
          </a:p>
          <a:p>
            <a:pPr lvl="1"/>
            <a:r>
              <a:rPr lang="en-US" sz="2800" dirty="0"/>
              <a:t>digestion.</a:t>
            </a:r>
            <a:endParaRPr lang="en-US" sz="2800" dirty="0" smtClean="0">
              <a:effectLst/>
            </a:endParaRPr>
          </a:p>
          <a:p>
            <a:r>
              <a:rPr lang="en-US" sz="3200" dirty="0"/>
              <a:t>-</a:t>
            </a:r>
            <a:r>
              <a:rPr lang="en-US" sz="3200" dirty="0" smtClean="0"/>
              <a:t>Pons</a:t>
            </a:r>
          </a:p>
          <a:p>
            <a:pPr lvl="1"/>
            <a:r>
              <a:rPr lang="en-US" sz="2800" dirty="0" smtClean="0"/>
              <a:t>regulates </a:t>
            </a:r>
            <a:r>
              <a:rPr lang="en-US" sz="2800" dirty="0" err="1" smtClean="0"/>
              <a:t>breathingsystem</a:t>
            </a:r>
            <a:r>
              <a:rPr lang="en-US" sz="2800" dirty="0" smtClean="0"/>
              <a:t> </a:t>
            </a:r>
            <a:r>
              <a:rPr lang="en-US" sz="2800" dirty="0"/>
              <a:t>in medulla</a:t>
            </a:r>
            <a:endParaRPr lang="en-US" sz="2800" dirty="0" smtClean="0">
              <a:effectLst/>
            </a:endParaRPr>
          </a:p>
          <a:p>
            <a:r>
              <a:rPr lang="en-US" sz="3200" dirty="0"/>
              <a:t>-Cerebellum-control balance, equilibrium and coordination as well as learning motor response and responsible for hand-eye coordination. </a:t>
            </a:r>
            <a:endParaRPr lang="en-US" sz="3200" dirty="0" smtClean="0">
              <a:effectLst/>
            </a:endParaRPr>
          </a:p>
          <a:p>
            <a:r>
              <a:rPr lang="en-US" sz="3200" dirty="0"/>
              <a:t>-Cerebrum-is the center of intelligence and is divided into left and right halves.</a:t>
            </a:r>
          </a:p>
        </p:txBody>
      </p:sp>
    </p:spTree>
    <p:extLst>
      <p:ext uri="{BB962C8B-B14F-4D97-AF65-F5344CB8AC3E}">
        <p14:creationId xmlns:p14="http://schemas.microsoft.com/office/powerpoint/2010/main" val="80734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Phylum </a:t>
            </a:r>
            <a:r>
              <a:rPr lang="en-US" dirty="0" err="1"/>
              <a:t>Porifera</a:t>
            </a:r>
            <a:r>
              <a:rPr lang="en-US" dirty="0"/>
              <a:t> AKA the </a:t>
            </a:r>
            <a:r>
              <a:rPr lang="en-US" dirty="0" smtClean="0"/>
              <a:t>sponges</a:t>
            </a:r>
            <a:endParaRPr lang="en-US" dirty="0"/>
          </a:p>
        </p:txBody>
      </p:sp>
      <p:sp>
        <p:nvSpPr>
          <p:cNvPr id="3" name="Content Placeholder 2"/>
          <p:cNvSpPr>
            <a:spLocks noGrp="1"/>
          </p:cNvSpPr>
          <p:nvPr>
            <p:ph idx="1"/>
          </p:nvPr>
        </p:nvSpPr>
        <p:spPr>
          <a:xfrm>
            <a:off x="1024127" y="1676400"/>
            <a:ext cx="9720073" cy="4023360"/>
          </a:xfrm>
        </p:spPr>
        <p:txBody>
          <a:bodyPr>
            <a:noAutofit/>
          </a:bodyPr>
          <a:lstStyle/>
          <a:p>
            <a:r>
              <a:rPr lang="en-US" sz="2800" dirty="0" smtClean="0"/>
              <a:t>-</a:t>
            </a:r>
            <a:r>
              <a:rPr lang="en-US" sz="2800" dirty="0"/>
              <a:t>Not organized into tissues and have no nervous or muscular system.</a:t>
            </a:r>
          </a:p>
          <a:p>
            <a:r>
              <a:rPr lang="en-US" sz="2800" dirty="0"/>
              <a:t>-Sessile as adults.</a:t>
            </a:r>
          </a:p>
          <a:p>
            <a:r>
              <a:rPr lang="en-US" sz="2800" dirty="0"/>
              <a:t>-Have primitive radial symmetry</a:t>
            </a:r>
          </a:p>
          <a:p>
            <a:r>
              <a:rPr lang="en-US" sz="2800" dirty="0"/>
              <a:t>-Filter feeders</a:t>
            </a:r>
          </a:p>
          <a:p>
            <a:r>
              <a:rPr lang="en-US" sz="2800" dirty="0"/>
              <a:t>-Reproduction-</a:t>
            </a:r>
          </a:p>
          <a:p>
            <a:r>
              <a:rPr lang="en-US" sz="2800" dirty="0"/>
              <a:t>Sexual-</a:t>
            </a:r>
            <a:r>
              <a:rPr lang="en-US" sz="2800" dirty="0" err="1"/>
              <a:t>choanocytes</a:t>
            </a:r>
            <a:r>
              <a:rPr lang="en-US" sz="2800" dirty="0"/>
              <a:t> (collar cells that line the main cavity) can function as a sperm and </a:t>
            </a:r>
            <a:r>
              <a:rPr lang="en-US" sz="2800" dirty="0" err="1"/>
              <a:t>amebocytes</a:t>
            </a:r>
            <a:r>
              <a:rPr lang="en-US" sz="2800" dirty="0"/>
              <a:t> (found between endo and ectoderm) can function as egg. </a:t>
            </a:r>
          </a:p>
          <a:p>
            <a:r>
              <a:rPr lang="en-US" sz="2800" dirty="0"/>
              <a:t>Asexual-use budding</a:t>
            </a:r>
          </a:p>
        </p:txBody>
      </p:sp>
    </p:spTree>
    <p:extLst>
      <p:ext uri="{BB962C8B-B14F-4D97-AF65-F5344CB8AC3E}">
        <p14:creationId xmlns:p14="http://schemas.microsoft.com/office/powerpoint/2010/main" val="2988644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Sponges</a:t>
            </a:r>
            <a:endParaRPr lang="en-US" dirty="0"/>
          </a:p>
        </p:txBody>
      </p:sp>
      <p:pic>
        <p:nvPicPr>
          <p:cNvPr id="3074" name="Picture 2" descr="Image result for spong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498" y="1539506"/>
            <a:ext cx="6936886" cy="501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3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Phylum Cnidaria (Coelenterata</a:t>
            </a:r>
            <a:r>
              <a:rPr lang="en-US" smtClean="0"/>
              <a:t>)</a:t>
            </a:r>
            <a:endParaRPr lang="en-US"/>
          </a:p>
        </p:txBody>
      </p:sp>
      <p:sp>
        <p:nvSpPr>
          <p:cNvPr id="3" name="Content Placeholder 2"/>
          <p:cNvSpPr>
            <a:spLocks noGrp="1"/>
          </p:cNvSpPr>
          <p:nvPr>
            <p:ph idx="1"/>
          </p:nvPr>
        </p:nvSpPr>
        <p:spPr>
          <a:xfrm>
            <a:off x="1024127" y="1807028"/>
            <a:ext cx="9720073" cy="4023360"/>
          </a:xfrm>
        </p:spPr>
        <p:txBody>
          <a:bodyPr>
            <a:noAutofit/>
          </a:bodyPr>
          <a:lstStyle/>
          <a:p>
            <a:r>
              <a:rPr lang="en-US" sz="2800" dirty="0" smtClean="0"/>
              <a:t>Include </a:t>
            </a:r>
            <a:r>
              <a:rPr lang="en-US" sz="2800" dirty="0"/>
              <a:t>jellyfish, coral and sea anemones</a:t>
            </a:r>
          </a:p>
          <a:p>
            <a:r>
              <a:rPr lang="en-US" sz="2800" dirty="0"/>
              <a:t>-3 classes</a:t>
            </a:r>
          </a:p>
          <a:p>
            <a:pPr lvl="1"/>
            <a:r>
              <a:rPr lang="en-US" sz="2400" dirty="0"/>
              <a:t>Hydrozoa-hydra &amp; </a:t>
            </a:r>
            <a:r>
              <a:rPr lang="en-US" sz="2400" dirty="0" err="1"/>
              <a:t>portuguese</a:t>
            </a:r>
            <a:r>
              <a:rPr lang="en-US" sz="2400" dirty="0"/>
              <a:t> man-of- war</a:t>
            </a:r>
          </a:p>
          <a:p>
            <a:pPr lvl="1"/>
            <a:r>
              <a:rPr lang="en-US" sz="2400" dirty="0" err="1"/>
              <a:t>Scyphozoa</a:t>
            </a:r>
            <a:r>
              <a:rPr lang="en-US" sz="2400" dirty="0"/>
              <a:t>-jelly fish</a:t>
            </a:r>
          </a:p>
          <a:p>
            <a:pPr lvl="1"/>
            <a:r>
              <a:rPr lang="en-US" sz="2400" dirty="0" err="1"/>
              <a:t>Anthozoa</a:t>
            </a:r>
            <a:r>
              <a:rPr lang="en-US" sz="2400" dirty="0"/>
              <a:t>-flower animals such as </a:t>
            </a:r>
          </a:p>
          <a:p>
            <a:r>
              <a:rPr lang="en-US" sz="2800" dirty="0" smtClean="0"/>
              <a:t>Anemones </a:t>
            </a:r>
            <a:r>
              <a:rPr lang="en-US" sz="2800" dirty="0"/>
              <a:t>and coral</a:t>
            </a:r>
          </a:p>
          <a:p>
            <a:pPr lvl="1"/>
            <a:r>
              <a:rPr lang="en-US" sz="2400" dirty="0" smtClean="0"/>
              <a:t>radial </a:t>
            </a:r>
            <a:r>
              <a:rPr lang="en-US" sz="2400" dirty="0"/>
              <a:t>symmetry</a:t>
            </a:r>
          </a:p>
          <a:p>
            <a:pPr lvl="1"/>
            <a:r>
              <a:rPr lang="en-US" sz="2400" dirty="0" smtClean="0"/>
              <a:t>Have </a:t>
            </a:r>
            <a:r>
              <a:rPr lang="en-US" sz="2400" dirty="0" err="1"/>
              <a:t>cnidocytes</a:t>
            </a:r>
            <a:r>
              <a:rPr lang="en-US" sz="2400" dirty="0"/>
              <a:t> (stinging cells)</a:t>
            </a:r>
          </a:p>
          <a:p>
            <a:pPr lvl="1"/>
            <a:r>
              <a:rPr lang="en-US" sz="2400" dirty="0" smtClean="0"/>
              <a:t>Only </a:t>
            </a:r>
            <a:r>
              <a:rPr lang="en-US" sz="2400" dirty="0"/>
              <a:t>one opening for digestion</a:t>
            </a:r>
          </a:p>
          <a:p>
            <a:pPr lvl="1"/>
            <a:r>
              <a:rPr lang="en-US" sz="2400" dirty="0" smtClean="0"/>
              <a:t>Have </a:t>
            </a:r>
            <a:r>
              <a:rPr lang="en-US" sz="2400" dirty="0"/>
              <a:t>a gastrovascular cavity (which is a big evolutionary step.) </a:t>
            </a:r>
          </a:p>
        </p:txBody>
      </p:sp>
    </p:spTree>
    <p:extLst>
      <p:ext uri="{BB962C8B-B14F-4D97-AF65-F5344CB8AC3E}">
        <p14:creationId xmlns:p14="http://schemas.microsoft.com/office/powerpoint/2010/main" val="1989889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071" y="370114"/>
            <a:ext cx="9720073" cy="4023360"/>
          </a:xfrm>
        </p:spPr>
        <p:txBody>
          <a:bodyPr>
            <a:noAutofit/>
          </a:bodyPr>
          <a:lstStyle/>
          <a:p>
            <a:r>
              <a:rPr lang="en-US" sz="4000" dirty="0"/>
              <a:t>Reproduction</a:t>
            </a:r>
          </a:p>
          <a:p>
            <a:r>
              <a:rPr lang="en-US" sz="4000" dirty="0"/>
              <a:t>Sexual-with fertilization </a:t>
            </a:r>
            <a:r>
              <a:rPr lang="en-US" sz="4000" dirty="0" smtClean="0"/>
              <a:t>occurring </a:t>
            </a:r>
            <a:r>
              <a:rPr lang="en-US" sz="4000" dirty="0"/>
              <a:t>in the gastrointestinal cavity and then a ciliated larva is formed.</a:t>
            </a:r>
          </a:p>
          <a:p>
            <a:r>
              <a:rPr lang="en-US" sz="4000" dirty="0"/>
              <a:t>Asexual-through budding; polyp form almost always reproduces asexually.</a:t>
            </a:r>
          </a:p>
          <a:p>
            <a:r>
              <a:rPr lang="en-US" sz="4000" dirty="0" smtClean="0"/>
              <a:t>Portuguese </a:t>
            </a:r>
            <a:r>
              <a:rPr lang="en-US" sz="4000" dirty="0"/>
              <a:t>man-of-war is not a single jellyfish but a community of polyps with a shared gastrovascular cavity.</a:t>
            </a:r>
          </a:p>
        </p:txBody>
      </p:sp>
    </p:spTree>
    <p:extLst>
      <p:ext uri="{BB962C8B-B14F-4D97-AF65-F5344CB8AC3E}">
        <p14:creationId xmlns:p14="http://schemas.microsoft.com/office/powerpoint/2010/main" val="217077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Cnidarian Life Forms</a:t>
            </a:r>
            <a:endParaRPr lang="en-US" dirty="0"/>
          </a:p>
        </p:txBody>
      </p:sp>
      <p:sp>
        <p:nvSpPr>
          <p:cNvPr id="3" name="Content Placeholder 2"/>
          <p:cNvSpPr>
            <a:spLocks noGrp="1"/>
          </p:cNvSpPr>
          <p:nvPr>
            <p:ph idx="1"/>
          </p:nvPr>
        </p:nvSpPr>
        <p:spPr/>
        <p:txBody>
          <a:bodyPr>
            <a:normAutofit/>
          </a:bodyPr>
          <a:lstStyle/>
          <a:p>
            <a:r>
              <a:rPr lang="en-US" sz="3200" dirty="0" smtClean="0"/>
              <a:t>Cnidarians have two forms:</a:t>
            </a:r>
          </a:p>
          <a:p>
            <a:r>
              <a:rPr lang="en-US" sz="3200" dirty="0" smtClean="0"/>
              <a:t>Polyp Form:  form where they are sessile and attached to the ocean floor.  They reproduce by peeling layers off the top.  Their mouth faces up</a:t>
            </a:r>
          </a:p>
          <a:p>
            <a:pPr lvl="1"/>
            <a:r>
              <a:rPr lang="en-US" sz="2800" dirty="0" smtClean="0"/>
              <a:t>Ex:  anemone, hydra, coral</a:t>
            </a:r>
          </a:p>
          <a:p>
            <a:r>
              <a:rPr lang="en-US" sz="3200" dirty="0" smtClean="0"/>
              <a:t>Medusa Form:  form in which they are free floating with their mouth down.  </a:t>
            </a:r>
          </a:p>
          <a:p>
            <a:pPr lvl="1"/>
            <a:r>
              <a:rPr lang="en-US" sz="2800" dirty="0" smtClean="0"/>
              <a:t>Ex:  jellyfish</a:t>
            </a:r>
            <a:endParaRPr lang="en-US" sz="2800" dirty="0"/>
          </a:p>
        </p:txBody>
      </p:sp>
    </p:spTree>
    <p:extLst>
      <p:ext uri="{BB962C8B-B14F-4D97-AF65-F5344CB8AC3E}">
        <p14:creationId xmlns:p14="http://schemas.microsoft.com/office/powerpoint/2010/main" val="125754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Cnidaria</a:t>
            </a:r>
            <a:endParaRPr lang="en-US" dirty="0"/>
          </a:p>
        </p:txBody>
      </p:sp>
      <p:pic>
        <p:nvPicPr>
          <p:cNvPr id="4098" name="Picture 2" descr="Image result for cnidaria life st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698" y="1189893"/>
            <a:ext cx="699135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6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956" y="645885"/>
            <a:ext cx="9720073" cy="4023360"/>
          </a:xfrm>
        </p:spPr>
        <p:txBody>
          <a:bodyPr>
            <a:noAutofit/>
          </a:bodyPr>
          <a:lstStyle/>
          <a:p>
            <a:r>
              <a:rPr lang="en-US" sz="4000"/>
              <a:t>Category 2: Triploblasts-have 3 embryonic layers</a:t>
            </a:r>
          </a:p>
          <a:p>
            <a:r>
              <a:rPr lang="en-US" sz="4000"/>
              <a:t>1. endoderm-becomes inner layer and digestive system.</a:t>
            </a:r>
          </a:p>
          <a:p>
            <a:r>
              <a:rPr lang="en-US" sz="4000"/>
              <a:t>2. Mesoderm-middle layer which becomes bones, muscle and connective tissue.</a:t>
            </a:r>
          </a:p>
          <a:p>
            <a:r>
              <a:rPr lang="en-US" sz="4000"/>
              <a:t>3. Ectoderm-outer layer which becomes skin and nervous tissue.</a:t>
            </a:r>
          </a:p>
        </p:txBody>
      </p:sp>
    </p:spTree>
    <p:extLst>
      <p:ext uri="{BB962C8B-B14F-4D97-AF65-F5344CB8AC3E}">
        <p14:creationId xmlns:p14="http://schemas.microsoft.com/office/powerpoint/2010/main" val="718245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Dermal Tissues</a:t>
            </a:r>
            <a:endParaRPr lang="en-US" dirty="0"/>
          </a:p>
        </p:txBody>
      </p:sp>
      <p:pic>
        <p:nvPicPr>
          <p:cNvPr id="2050" name="Picture 2" descr="Image result for animal endoderm, ectoderm, and mesod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228" y="2084832"/>
            <a:ext cx="8249871" cy="407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7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986" y="820057"/>
            <a:ext cx="9720073" cy="4023360"/>
          </a:xfrm>
        </p:spPr>
        <p:txBody>
          <a:bodyPr>
            <a:noAutofit/>
          </a:bodyPr>
          <a:lstStyle/>
          <a:p>
            <a:r>
              <a:rPr lang="en-US" sz="3600" dirty="0"/>
              <a:t>Triploblastic animals are grouped into 3 categories:</a:t>
            </a:r>
          </a:p>
          <a:p>
            <a:r>
              <a:rPr lang="en-US" sz="3600" dirty="0"/>
              <a:t>1. Coelomates-have a coelom which means that they have a fluid filled cavity that contains digestive tract and other internal organs lined with epithelial tissue.</a:t>
            </a:r>
          </a:p>
          <a:p>
            <a:r>
              <a:rPr lang="en-US" sz="3600" dirty="0"/>
              <a:t>2. </a:t>
            </a:r>
            <a:r>
              <a:rPr lang="en-US" sz="3600" dirty="0" err="1"/>
              <a:t>Pseudocoelomates</a:t>
            </a:r>
            <a:r>
              <a:rPr lang="en-US" sz="3600" dirty="0"/>
              <a:t>-an additional cavity but does not have an epithelial lining.</a:t>
            </a:r>
          </a:p>
          <a:p>
            <a:r>
              <a:rPr lang="en-US" sz="3600" dirty="0"/>
              <a:t>3. Acoelomates-simplest arrangement; no body cavity between the gut and outer body wall.</a:t>
            </a:r>
          </a:p>
        </p:txBody>
      </p:sp>
    </p:spTree>
    <p:extLst>
      <p:ext uri="{BB962C8B-B14F-4D97-AF65-F5344CB8AC3E}">
        <p14:creationId xmlns:p14="http://schemas.microsoft.com/office/powerpoint/2010/main" val="2977767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Basic Layout</a:t>
            </a:r>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241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Cavities</a:t>
            </a:r>
            <a:endParaRPr lang="en-US" dirty="0"/>
          </a:p>
        </p:txBody>
      </p:sp>
      <p:pic>
        <p:nvPicPr>
          <p:cNvPr id="1026" name="Picture 2" descr="Image result for animal body ca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883" y="205518"/>
            <a:ext cx="5137700" cy="652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9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Phylum Platyhelminthes: </a:t>
            </a:r>
            <a:r>
              <a:rPr lang="en-US" smtClean="0"/>
              <a:t>Flatworms</a:t>
            </a:r>
            <a:endParaRPr lang="en-US"/>
          </a:p>
        </p:txBody>
      </p:sp>
      <p:sp>
        <p:nvSpPr>
          <p:cNvPr id="3" name="Content Placeholder 2"/>
          <p:cNvSpPr>
            <a:spLocks noGrp="1"/>
          </p:cNvSpPr>
          <p:nvPr>
            <p:ph idx="1"/>
          </p:nvPr>
        </p:nvSpPr>
        <p:spPr>
          <a:xfrm>
            <a:off x="1024127" y="1821543"/>
            <a:ext cx="9720073" cy="4023360"/>
          </a:xfrm>
        </p:spPr>
        <p:txBody>
          <a:bodyPr>
            <a:noAutofit/>
          </a:bodyPr>
          <a:lstStyle/>
          <a:p>
            <a:r>
              <a:rPr lang="en-US" sz="3200" dirty="0" smtClean="0"/>
              <a:t>-</a:t>
            </a:r>
            <a:r>
              <a:rPr lang="en-US" sz="3200" dirty="0"/>
              <a:t>bilateral symmetry</a:t>
            </a:r>
          </a:p>
          <a:p>
            <a:r>
              <a:rPr lang="en-US" sz="3200" dirty="0"/>
              <a:t>-acoelomate</a:t>
            </a:r>
          </a:p>
          <a:p>
            <a:r>
              <a:rPr lang="en-US" sz="3200" dirty="0"/>
              <a:t>-Digestive system-one opening, two way traffic</a:t>
            </a:r>
          </a:p>
          <a:p>
            <a:r>
              <a:rPr lang="en-US" sz="3200" dirty="0"/>
              <a:t>-Exchange gas through skin</a:t>
            </a:r>
          </a:p>
          <a:p>
            <a:r>
              <a:rPr lang="en-US" sz="3200" dirty="0"/>
              <a:t>-2 main nerves with a ganglion in the head</a:t>
            </a:r>
          </a:p>
          <a:p>
            <a:r>
              <a:rPr lang="en-US" sz="3200" dirty="0"/>
              <a:t>-Many are parasitic</a:t>
            </a:r>
          </a:p>
          <a:p>
            <a:r>
              <a:rPr lang="en-US" sz="3200" dirty="0"/>
              <a:t>-Includes </a:t>
            </a:r>
            <a:r>
              <a:rPr lang="en-US" sz="3200" dirty="0" err="1"/>
              <a:t>planaria</a:t>
            </a:r>
            <a:r>
              <a:rPr lang="en-US" sz="3200" dirty="0"/>
              <a:t>, tapeworms and flukes</a:t>
            </a:r>
          </a:p>
        </p:txBody>
      </p:sp>
    </p:spTree>
    <p:extLst>
      <p:ext uri="{BB962C8B-B14F-4D97-AF65-F5344CB8AC3E}">
        <p14:creationId xmlns:p14="http://schemas.microsoft.com/office/powerpoint/2010/main" val="3621939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Flatworm</a:t>
            </a:r>
            <a:endParaRPr lang="en-US" dirty="0"/>
          </a:p>
        </p:txBody>
      </p:sp>
      <p:pic>
        <p:nvPicPr>
          <p:cNvPr id="5122" name="Picture 2" descr="Image result for flatworm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3283" b="11711"/>
          <a:stretch/>
        </p:blipFill>
        <p:spPr bwMode="auto">
          <a:xfrm>
            <a:off x="3824897" y="375139"/>
            <a:ext cx="5588733" cy="615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9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Phylum Nematoda: </a:t>
            </a:r>
            <a:r>
              <a:rPr lang="en-US" smtClean="0"/>
              <a:t>Roundworms</a:t>
            </a:r>
            <a:endParaRPr lang="en-US"/>
          </a:p>
        </p:txBody>
      </p:sp>
      <p:sp>
        <p:nvSpPr>
          <p:cNvPr id="3" name="Content Placeholder 2"/>
          <p:cNvSpPr>
            <a:spLocks noGrp="1"/>
          </p:cNvSpPr>
          <p:nvPr>
            <p:ph idx="1"/>
          </p:nvPr>
        </p:nvSpPr>
        <p:spPr>
          <a:xfrm>
            <a:off x="1024127" y="1821542"/>
            <a:ext cx="9720073" cy="4023360"/>
          </a:xfrm>
        </p:spPr>
        <p:txBody>
          <a:bodyPr>
            <a:noAutofit/>
          </a:bodyPr>
          <a:lstStyle/>
          <a:p>
            <a:r>
              <a:rPr lang="en-US" sz="3600" smtClean="0"/>
              <a:t>-</a:t>
            </a:r>
            <a:r>
              <a:rPr lang="en-US" sz="3600"/>
              <a:t>pseudocoelom</a:t>
            </a:r>
          </a:p>
          <a:p>
            <a:r>
              <a:rPr lang="en-US" sz="3600"/>
              <a:t>-bilateral symmetry</a:t>
            </a:r>
          </a:p>
          <a:p>
            <a:r>
              <a:rPr lang="en-US" sz="3600"/>
              <a:t>-free-living or parasitic</a:t>
            </a:r>
          </a:p>
          <a:p>
            <a:r>
              <a:rPr lang="en-US" sz="3600"/>
              <a:t>-lack a circulatory system, use muscles to move fluid.</a:t>
            </a:r>
          </a:p>
          <a:p>
            <a:r>
              <a:rPr lang="en-US" sz="3600"/>
              <a:t>-Digestive system-one way system with 2 openings.</a:t>
            </a:r>
          </a:p>
          <a:p>
            <a:r>
              <a:rPr lang="en-US" sz="3600"/>
              <a:t>-Examples Ascaris, Hookworm, Trichina and Pinworms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608200" y="5046840"/>
              <a:ext cx="155160" cy="178920"/>
            </p14:xfrm>
          </p:contentPart>
        </mc:Choice>
        <mc:Fallback xmlns="">
          <p:pic>
            <p:nvPicPr>
              <p:cNvPr id="4" name="Ink 3"/>
              <p:cNvPicPr/>
              <p:nvPr/>
            </p:nvPicPr>
            <p:blipFill>
              <a:blip r:embed="rId3"/>
              <a:stretch>
                <a:fillRect/>
              </a:stretch>
            </p:blipFill>
            <p:spPr>
              <a:xfrm>
                <a:off x="2598840" y="5037480"/>
                <a:ext cx="173880" cy="197640"/>
              </a:xfrm>
              <a:prstGeom prst="rect">
                <a:avLst/>
              </a:prstGeom>
            </p:spPr>
          </p:pic>
        </mc:Fallback>
      </mc:AlternateContent>
    </p:spTree>
    <p:extLst>
      <p:ext uri="{BB962C8B-B14F-4D97-AF65-F5344CB8AC3E}">
        <p14:creationId xmlns:p14="http://schemas.microsoft.com/office/powerpoint/2010/main" val="1371200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Roundworm</a:t>
            </a:r>
            <a:endParaRPr lang="en-US" dirty="0"/>
          </a:p>
        </p:txBody>
      </p:sp>
      <p:pic>
        <p:nvPicPr>
          <p:cNvPr id="6146" name="Picture 2" descr="Image result for roundworm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22" y="2084832"/>
            <a:ext cx="10172455" cy="427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02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Phylum Annelida: Segmented </a:t>
            </a:r>
            <a:r>
              <a:rPr lang="en-US" smtClean="0"/>
              <a:t>worms</a:t>
            </a:r>
            <a:endParaRPr lang="en-US"/>
          </a:p>
        </p:txBody>
      </p:sp>
      <p:sp>
        <p:nvSpPr>
          <p:cNvPr id="3" name="Content Placeholder 2"/>
          <p:cNvSpPr>
            <a:spLocks noGrp="1"/>
          </p:cNvSpPr>
          <p:nvPr>
            <p:ph idx="1"/>
          </p:nvPr>
        </p:nvSpPr>
        <p:spPr>
          <a:xfrm>
            <a:off x="1024127" y="1836057"/>
            <a:ext cx="9720073" cy="4023360"/>
          </a:xfrm>
        </p:spPr>
        <p:txBody>
          <a:bodyPr>
            <a:noAutofit/>
          </a:bodyPr>
          <a:lstStyle/>
          <a:p>
            <a:r>
              <a:rPr lang="en-US" sz="3600" smtClean="0"/>
              <a:t>-</a:t>
            </a:r>
            <a:r>
              <a:rPr lang="en-US" sz="3600"/>
              <a:t>bilateral</a:t>
            </a:r>
          </a:p>
          <a:p>
            <a:r>
              <a:rPr lang="en-US" sz="3600"/>
              <a:t>-coelomates</a:t>
            </a:r>
          </a:p>
          <a:p>
            <a:r>
              <a:rPr lang="en-US" sz="3600"/>
              <a:t>-have seperated segments that allow them to have more specialized functions</a:t>
            </a:r>
          </a:p>
          <a:p>
            <a:r>
              <a:rPr lang="en-US" sz="3600"/>
              <a:t>-closed circulatory system</a:t>
            </a:r>
          </a:p>
          <a:p>
            <a:r>
              <a:rPr lang="en-US" sz="3600"/>
              <a:t>-centralized nervous system</a:t>
            </a:r>
          </a:p>
          <a:p>
            <a:r>
              <a:rPr lang="en-US" sz="3600"/>
              <a:t>-examples: earthworms, marine worms and leeches</a:t>
            </a:r>
          </a:p>
        </p:txBody>
      </p:sp>
    </p:spTree>
    <p:extLst>
      <p:ext uri="{BB962C8B-B14F-4D97-AF65-F5344CB8AC3E}">
        <p14:creationId xmlns:p14="http://schemas.microsoft.com/office/powerpoint/2010/main" val="3728340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Earthworm</a:t>
            </a:r>
            <a:endParaRPr lang="en-US" dirty="0"/>
          </a:p>
        </p:txBody>
      </p:sp>
      <p:pic>
        <p:nvPicPr>
          <p:cNvPr id="7170" name="Picture 2" descr="Image result for earthworm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743" y="908904"/>
            <a:ext cx="7336943" cy="576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63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Phylum Mollusca: </a:t>
            </a:r>
            <a:r>
              <a:rPr lang="en-US" smtClean="0"/>
              <a:t>Soft-bodied</a:t>
            </a:r>
            <a:endParaRPr lang="en-US"/>
          </a:p>
        </p:txBody>
      </p:sp>
      <p:sp>
        <p:nvSpPr>
          <p:cNvPr id="3" name="Content Placeholder 2"/>
          <p:cNvSpPr>
            <a:spLocks noGrp="1"/>
          </p:cNvSpPr>
          <p:nvPr>
            <p:ph idx="1"/>
          </p:nvPr>
        </p:nvSpPr>
        <p:spPr>
          <a:xfrm>
            <a:off x="1024128" y="1850572"/>
            <a:ext cx="9720073" cy="4023360"/>
          </a:xfrm>
        </p:spPr>
        <p:txBody>
          <a:bodyPr>
            <a:noAutofit/>
          </a:bodyPr>
          <a:lstStyle/>
          <a:p>
            <a:r>
              <a:rPr lang="en-US" sz="3200" smtClean="0"/>
              <a:t>-</a:t>
            </a:r>
            <a:r>
              <a:rPr lang="en-US" sz="3200"/>
              <a:t>bilateral</a:t>
            </a:r>
          </a:p>
          <a:p>
            <a:r>
              <a:rPr lang="en-US" sz="3200"/>
              <a:t>-coelomates</a:t>
            </a:r>
          </a:p>
          <a:p>
            <a:r>
              <a:rPr lang="en-US" sz="3200"/>
              <a:t>-Have a muscular foot, mantle, gills and a shell made of calcium carbonate.</a:t>
            </a:r>
          </a:p>
          <a:p>
            <a:r>
              <a:rPr lang="en-US" sz="3200"/>
              <a:t>-closed circulatory system</a:t>
            </a:r>
          </a:p>
          <a:p>
            <a:r>
              <a:rPr lang="en-US" sz="3200"/>
              <a:t>-Highly ciliated digestive tract</a:t>
            </a:r>
          </a:p>
          <a:p>
            <a:r>
              <a:rPr lang="en-US" sz="3200"/>
              <a:t>-Examples: clams, mussels, oysters, snails, octopus, squid, nautilus</a:t>
            </a:r>
          </a:p>
        </p:txBody>
      </p:sp>
    </p:spTree>
    <p:extLst>
      <p:ext uri="{BB962C8B-B14F-4D97-AF65-F5344CB8AC3E}">
        <p14:creationId xmlns:p14="http://schemas.microsoft.com/office/powerpoint/2010/main" val="2238411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mollusk</a:t>
            </a:r>
            <a:endParaRPr lang="en-US" dirty="0"/>
          </a:p>
        </p:txBody>
      </p:sp>
      <p:pic>
        <p:nvPicPr>
          <p:cNvPr id="8194" name="Picture 2" descr="Image result for mollus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113" y="1134573"/>
            <a:ext cx="7077310" cy="523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68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Phylum Arthropoda: jointed </a:t>
            </a:r>
            <a:r>
              <a:rPr lang="en-US" smtClean="0"/>
              <a:t>appendages</a:t>
            </a:r>
            <a:endParaRPr lang="en-US"/>
          </a:p>
        </p:txBody>
      </p:sp>
      <p:sp>
        <p:nvSpPr>
          <p:cNvPr id="3" name="Content Placeholder 2"/>
          <p:cNvSpPr>
            <a:spLocks noGrp="1"/>
          </p:cNvSpPr>
          <p:nvPr>
            <p:ph idx="1"/>
          </p:nvPr>
        </p:nvSpPr>
        <p:spPr>
          <a:xfrm>
            <a:off x="1024128" y="1836057"/>
            <a:ext cx="9720073" cy="4023360"/>
          </a:xfrm>
        </p:spPr>
        <p:txBody>
          <a:bodyPr>
            <a:noAutofit/>
          </a:bodyPr>
          <a:lstStyle/>
          <a:p>
            <a:r>
              <a:rPr lang="en-US" sz="2800" dirty="0" smtClean="0"/>
              <a:t>-</a:t>
            </a:r>
            <a:r>
              <a:rPr lang="en-US" sz="2800" dirty="0"/>
              <a:t>largest animal grouping</a:t>
            </a:r>
          </a:p>
          <a:p>
            <a:r>
              <a:rPr lang="en-US" sz="2800" dirty="0"/>
              <a:t>-bilateral symmetry</a:t>
            </a:r>
          </a:p>
          <a:p>
            <a:r>
              <a:rPr lang="en-US" sz="2800" dirty="0"/>
              <a:t>-exoskeleton made of a waxy coating of chitin and proteins.</a:t>
            </a:r>
          </a:p>
          <a:p>
            <a:r>
              <a:rPr lang="en-US" sz="2800" dirty="0"/>
              <a:t>-open circulatory system</a:t>
            </a:r>
          </a:p>
          <a:p>
            <a:r>
              <a:rPr lang="en-US" sz="2800" dirty="0"/>
              <a:t>-sexual reproduction</a:t>
            </a:r>
          </a:p>
          <a:p>
            <a:r>
              <a:rPr lang="en-US" sz="2800" dirty="0"/>
              <a:t>-nervous system-brain and ventral nerve cords and ganglia that run down the length of the body. </a:t>
            </a:r>
          </a:p>
          <a:p>
            <a:r>
              <a:rPr lang="en-US" sz="2800" dirty="0"/>
              <a:t>-have 5 senses </a:t>
            </a:r>
          </a:p>
        </p:txBody>
      </p:sp>
    </p:spTree>
    <p:extLst>
      <p:ext uri="{BB962C8B-B14F-4D97-AF65-F5344CB8AC3E}">
        <p14:creationId xmlns:p14="http://schemas.microsoft.com/office/powerpoint/2010/main" val="229143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Animal </a:t>
            </a:r>
            <a:r>
              <a:rPr lang="en-US" smtClean="0"/>
              <a:t>Characteristics</a:t>
            </a:r>
            <a:endParaRPr lang="en-US"/>
          </a:p>
        </p:txBody>
      </p:sp>
      <p:sp>
        <p:nvSpPr>
          <p:cNvPr id="3" name="Content Placeholder 2"/>
          <p:cNvSpPr>
            <a:spLocks noGrp="1"/>
          </p:cNvSpPr>
          <p:nvPr>
            <p:ph idx="1"/>
          </p:nvPr>
        </p:nvSpPr>
        <p:spPr>
          <a:xfrm>
            <a:off x="414528" y="1894114"/>
            <a:ext cx="9720073" cy="4023360"/>
          </a:xfrm>
        </p:spPr>
        <p:txBody>
          <a:bodyPr>
            <a:normAutofit/>
          </a:bodyPr>
          <a:lstStyle/>
          <a:p>
            <a:r>
              <a:rPr lang="en-US" sz="4400" dirty="0" smtClean="0"/>
              <a:t>1</a:t>
            </a:r>
            <a:r>
              <a:rPr lang="en-US" sz="4400" dirty="0"/>
              <a:t>. Heterotrophic</a:t>
            </a:r>
          </a:p>
          <a:p>
            <a:r>
              <a:rPr lang="en-US" sz="4400" dirty="0"/>
              <a:t>2. Multicellular</a:t>
            </a:r>
          </a:p>
          <a:p>
            <a:r>
              <a:rPr lang="en-US" sz="4400" dirty="0"/>
              <a:t>3. Eukaryotic</a:t>
            </a:r>
          </a:p>
          <a:p>
            <a:r>
              <a:rPr lang="en-US" sz="4400" dirty="0"/>
              <a:t>4. Store carbohydrates as glycogen</a:t>
            </a:r>
          </a:p>
          <a:p>
            <a:r>
              <a:rPr lang="en-US" sz="4400" dirty="0"/>
              <a:t>5. Lack cell walls</a:t>
            </a:r>
          </a:p>
          <a:p>
            <a:endParaRPr lang="en-US" sz="4400" dirty="0"/>
          </a:p>
        </p:txBody>
      </p:sp>
    </p:spTree>
    <p:extLst>
      <p:ext uri="{BB962C8B-B14F-4D97-AF65-F5344CB8AC3E}">
        <p14:creationId xmlns:p14="http://schemas.microsoft.com/office/powerpoint/2010/main" val="4281552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vs. Closed Circulatory System</a:t>
            </a:r>
            <a:endParaRPr lang="en-US" dirty="0"/>
          </a:p>
        </p:txBody>
      </p:sp>
      <p:pic>
        <p:nvPicPr>
          <p:cNvPr id="9218" name="Picture 2" descr="Image result for open circulatory system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782" y="1899504"/>
            <a:ext cx="8928764" cy="407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94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985" y="791029"/>
            <a:ext cx="9720073" cy="4023360"/>
          </a:xfrm>
        </p:spPr>
        <p:txBody>
          <a:bodyPr>
            <a:noAutofit/>
          </a:bodyPr>
          <a:lstStyle/>
          <a:p>
            <a:r>
              <a:rPr lang="en-US" sz="4000"/>
              <a:t>4 types of arthropods:</a:t>
            </a:r>
          </a:p>
          <a:p>
            <a:r>
              <a:rPr lang="en-US" sz="4000"/>
              <a:t>1. chelicerates-horseshoe crab, sea spiders, spiders, mites and scorpions.</a:t>
            </a:r>
          </a:p>
          <a:p>
            <a:r>
              <a:rPr lang="en-US" sz="4000"/>
              <a:t>2. crustaceans-crabs, lobsters, shrimp and barnacles.</a:t>
            </a:r>
          </a:p>
          <a:p>
            <a:r>
              <a:rPr lang="en-US" sz="4000"/>
              <a:t>3. uniramians-insects</a:t>
            </a:r>
          </a:p>
          <a:p>
            <a:r>
              <a:rPr lang="en-US" sz="4000"/>
              <a:t>4. Trilobites-totally extinct</a:t>
            </a:r>
          </a:p>
        </p:txBody>
      </p:sp>
    </p:spTree>
    <p:extLst>
      <p:ext uri="{BB962C8B-B14F-4D97-AF65-F5344CB8AC3E}">
        <p14:creationId xmlns:p14="http://schemas.microsoft.com/office/powerpoint/2010/main" val="999470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Phylum Echinoderms: </a:t>
            </a:r>
            <a:r>
              <a:rPr lang="en-US" smtClean="0"/>
              <a:t>spiny-skinned</a:t>
            </a:r>
            <a:endParaRPr lang="en-US"/>
          </a:p>
        </p:txBody>
      </p:sp>
      <p:sp>
        <p:nvSpPr>
          <p:cNvPr id="3" name="Content Placeholder 2"/>
          <p:cNvSpPr>
            <a:spLocks noGrp="1"/>
          </p:cNvSpPr>
          <p:nvPr>
            <p:ph idx="1"/>
          </p:nvPr>
        </p:nvSpPr>
        <p:spPr>
          <a:xfrm>
            <a:off x="1024128" y="1792514"/>
            <a:ext cx="9720073" cy="4023360"/>
          </a:xfrm>
        </p:spPr>
        <p:txBody>
          <a:bodyPr>
            <a:noAutofit/>
          </a:bodyPr>
          <a:lstStyle/>
          <a:p>
            <a:r>
              <a:rPr lang="en-US" sz="3200" smtClean="0"/>
              <a:t>-</a:t>
            </a:r>
            <a:r>
              <a:rPr lang="en-US" sz="3200"/>
              <a:t>bilateral as larva, radial as adults</a:t>
            </a:r>
          </a:p>
          <a:p>
            <a:r>
              <a:rPr lang="en-US" sz="3200"/>
              <a:t>-coelomates</a:t>
            </a:r>
          </a:p>
          <a:p>
            <a:r>
              <a:rPr lang="en-US" sz="3200"/>
              <a:t>-gas exchange through skin</a:t>
            </a:r>
          </a:p>
          <a:p>
            <a:r>
              <a:rPr lang="en-US" sz="3200"/>
              <a:t>-no circulatory system</a:t>
            </a:r>
          </a:p>
          <a:p>
            <a:r>
              <a:rPr lang="en-US" sz="3200"/>
              <a:t>-includes:</a:t>
            </a:r>
          </a:p>
          <a:p>
            <a:r>
              <a:rPr lang="en-US" sz="3200"/>
              <a:t>sea lilies, feather stars, starfish, sea cucumbers, brittle stars, sea urchins and sand dollars</a:t>
            </a:r>
          </a:p>
        </p:txBody>
      </p:sp>
    </p:spTree>
    <p:extLst>
      <p:ext uri="{BB962C8B-B14F-4D97-AF65-F5344CB8AC3E}">
        <p14:creationId xmlns:p14="http://schemas.microsoft.com/office/powerpoint/2010/main" val="1925239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Vertebrates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3433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54588"/>
            <a:ext cx="9720072" cy="1499616"/>
          </a:xfrm>
        </p:spPr>
        <p:txBody>
          <a:bodyPr/>
          <a:lstStyle/>
          <a:p>
            <a:r>
              <a:rPr lang="en-US" dirty="0" smtClean="0"/>
              <a:t>Characteristics</a:t>
            </a:r>
            <a:endParaRPr lang="en-US" dirty="0"/>
          </a:p>
        </p:txBody>
      </p:sp>
      <p:sp>
        <p:nvSpPr>
          <p:cNvPr id="3" name="Content Placeholder 2"/>
          <p:cNvSpPr>
            <a:spLocks noGrp="1"/>
          </p:cNvSpPr>
          <p:nvPr>
            <p:ph idx="1"/>
          </p:nvPr>
        </p:nvSpPr>
        <p:spPr>
          <a:xfrm>
            <a:off x="1024128" y="1954204"/>
            <a:ext cx="9720073" cy="4023360"/>
          </a:xfrm>
        </p:spPr>
        <p:txBody>
          <a:bodyPr>
            <a:normAutofit fontScale="92500" lnSpcReduction="20000"/>
          </a:bodyPr>
          <a:lstStyle/>
          <a:p>
            <a:r>
              <a:rPr lang="en-US" sz="4000" dirty="0" smtClean="0"/>
              <a:t>Belong to the Phylum </a:t>
            </a:r>
            <a:r>
              <a:rPr lang="en-US" sz="4000" dirty="0" err="1" smtClean="0"/>
              <a:t>Chordata</a:t>
            </a:r>
            <a:endParaRPr lang="en-US" sz="4000" dirty="0" smtClean="0"/>
          </a:p>
          <a:p>
            <a:r>
              <a:rPr lang="en-US" sz="4000" dirty="0" smtClean="0"/>
              <a:t>All </a:t>
            </a:r>
            <a:r>
              <a:rPr lang="en-US" sz="4000" dirty="0"/>
              <a:t>have bilateral symmetry</a:t>
            </a:r>
          </a:p>
          <a:p>
            <a:r>
              <a:rPr lang="en-US" sz="4000" dirty="0" smtClean="0"/>
              <a:t>4 </a:t>
            </a:r>
            <a:r>
              <a:rPr lang="en-US" sz="4000" dirty="0"/>
              <a:t>anatomical structures that appear during the animal's lifetime. Often these structures are only present during embryonic development</a:t>
            </a:r>
            <a:r>
              <a:rPr lang="en-US" sz="4000" dirty="0" smtClean="0"/>
              <a:t>.</a:t>
            </a:r>
          </a:p>
          <a:p>
            <a:r>
              <a:rPr lang="en-US" sz="4000" dirty="0" smtClean="0"/>
              <a:t>Birds, reptiles, and mammals are amniotes.  They lay eggs on land and have a membrane surrounding the fetus</a:t>
            </a:r>
            <a:endParaRPr lang="en-US" sz="4000" dirty="0"/>
          </a:p>
        </p:txBody>
      </p:sp>
    </p:spTree>
    <p:extLst>
      <p:ext uri="{BB962C8B-B14F-4D97-AF65-F5344CB8AC3E}">
        <p14:creationId xmlns:p14="http://schemas.microsoft.com/office/powerpoint/2010/main" val="4094774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smtClean="0"/>
              <a:t>structures</a:t>
            </a:r>
            <a:endParaRPr lang="en-US" dirty="0"/>
          </a:p>
        </p:txBody>
      </p:sp>
      <p:sp>
        <p:nvSpPr>
          <p:cNvPr id="3" name="Content Placeholder 2"/>
          <p:cNvSpPr>
            <a:spLocks noGrp="1"/>
          </p:cNvSpPr>
          <p:nvPr>
            <p:ph idx="1"/>
          </p:nvPr>
        </p:nvSpPr>
        <p:spPr/>
        <p:txBody>
          <a:bodyPr>
            <a:normAutofit/>
          </a:bodyPr>
          <a:lstStyle/>
          <a:p>
            <a:r>
              <a:rPr lang="en-US" sz="3200" dirty="0" smtClean="0"/>
              <a:t>1</a:t>
            </a:r>
            <a:r>
              <a:rPr lang="en-US" sz="3200" dirty="0"/>
              <a:t>. Notochord-longitudinal, flexible rod located between the gut and the nerve chord. Composed of large fluid, filled cells encased in a stiff fibrous tissue. Extends almost the entire length of the animal and acts as a simple skeleton. In animals that develop a more complex, jointed skeleton this becomes the disks between the vertebrae.</a:t>
            </a:r>
          </a:p>
          <a:p>
            <a:r>
              <a:rPr lang="en-US" sz="3200" dirty="0"/>
              <a:t>2. Dorsal, hollow nerve chord-this forms the central nervous system</a:t>
            </a:r>
            <a:r>
              <a:rPr lang="en-US" sz="3200" dirty="0" smtClean="0"/>
              <a:t>.</a:t>
            </a:r>
            <a:endParaRPr lang="en-US" sz="3200" dirty="0"/>
          </a:p>
        </p:txBody>
      </p:sp>
    </p:spTree>
    <p:extLst>
      <p:ext uri="{BB962C8B-B14F-4D97-AF65-F5344CB8AC3E}">
        <p14:creationId xmlns:p14="http://schemas.microsoft.com/office/powerpoint/2010/main" val="1533526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614" y="1008743"/>
            <a:ext cx="9720073" cy="4023360"/>
          </a:xfrm>
        </p:spPr>
        <p:txBody>
          <a:bodyPr>
            <a:normAutofit/>
          </a:bodyPr>
          <a:lstStyle/>
          <a:p>
            <a:r>
              <a:rPr lang="en-US" sz="3600" dirty="0"/>
              <a:t>3. Pharyngeal slits-digestive tube of almost all chordates opens to the outside with slits and has been modified for gas exchange and other functions.</a:t>
            </a:r>
          </a:p>
          <a:p>
            <a:r>
              <a:rPr lang="en-US" sz="3600" dirty="0"/>
              <a:t>4. Muscular tail-most chordates have a tail that contains skeletal and muscular elements.</a:t>
            </a:r>
          </a:p>
          <a:p>
            <a:endParaRPr lang="en-US" sz="3600" dirty="0"/>
          </a:p>
        </p:txBody>
      </p:sp>
    </p:spTree>
    <p:extLst>
      <p:ext uri="{BB962C8B-B14F-4D97-AF65-F5344CB8AC3E}">
        <p14:creationId xmlns:p14="http://schemas.microsoft.com/office/powerpoint/2010/main" val="572878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of </a:t>
            </a:r>
            <a:r>
              <a:rPr lang="en-US" dirty="0" smtClean="0"/>
              <a:t>chordates</a:t>
            </a:r>
            <a:endParaRPr lang="en-US" dirty="0"/>
          </a:p>
        </p:txBody>
      </p:sp>
      <p:sp>
        <p:nvSpPr>
          <p:cNvPr id="3" name="Content Placeholder 2"/>
          <p:cNvSpPr>
            <a:spLocks noGrp="1"/>
          </p:cNvSpPr>
          <p:nvPr>
            <p:ph idx="1"/>
          </p:nvPr>
        </p:nvSpPr>
        <p:spPr>
          <a:xfrm>
            <a:off x="1024127" y="1748972"/>
            <a:ext cx="9720073" cy="4023360"/>
          </a:xfrm>
        </p:spPr>
        <p:txBody>
          <a:bodyPr>
            <a:noAutofit/>
          </a:bodyPr>
          <a:lstStyle/>
          <a:p>
            <a:r>
              <a:rPr lang="en-US" sz="3600" dirty="0" smtClean="0"/>
              <a:t>1</a:t>
            </a:r>
            <a:r>
              <a:rPr lang="en-US" sz="3600" dirty="0"/>
              <a:t>. Phylum </a:t>
            </a:r>
            <a:r>
              <a:rPr lang="en-US" sz="3600" dirty="0" err="1"/>
              <a:t>Chaetognatha</a:t>
            </a:r>
            <a:r>
              <a:rPr lang="en-US" sz="3600" dirty="0"/>
              <a:t>-arrow worms-60 species; all hermaphroditic.</a:t>
            </a:r>
          </a:p>
          <a:p>
            <a:r>
              <a:rPr lang="en-US" sz="3600" dirty="0"/>
              <a:t>2. Phylum </a:t>
            </a:r>
            <a:r>
              <a:rPr lang="en-US" sz="3600" dirty="0" err="1"/>
              <a:t>Hemichordata</a:t>
            </a:r>
            <a:r>
              <a:rPr lang="en-US" sz="3600" dirty="0"/>
              <a:t>-proboscis and </a:t>
            </a:r>
            <a:r>
              <a:rPr lang="en-US" sz="3600" dirty="0" err="1"/>
              <a:t>pharayngeal</a:t>
            </a:r>
            <a:r>
              <a:rPr lang="en-US" sz="3600" dirty="0"/>
              <a:t> gill slits.</a:t>
            </a:r>
          </a:p>
          <a:p>
            <a:pPr marL="0" indent="0">
              <a:buNone/>
            </a:pPr>
            <a:endParaRPr lang="en-US" sz="3200" dirty="0"/>
          </a:p>
        </p:txBody>
      </p:sp>
    </p:spTree>
    <p:extLst>
      <p:ext uri="{BB962C8B-B14F-4D97-AF65-F5344CB8AC3E}">
        <p14:creationId xmlns:p14="http://schemas.microsoft.com/office/powerpoint/2010/main" val="1360298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256" y="1168400"/>
            <a:ext cx="9720073" cy="4023360"/>
          </a:xfrm>
        </p:spPr>
        <p:txBody>
          <a:bodyPr>
            <a:noAutofit/>
          </a:bodyPr>
          <a:lstStyle/>
          <a:p>
            <a:r>
              <a:rPr lang="en-US" sz="3600" dirty="0"/>
              <a:t>Phylum </a:t>
            </a:r>
            <a:r>
              <a:rPr lang="en-US" sz="3600" dirty="0" err="1"/>
              <a:t>Chordata</a:t>
            </a:r>
            <a:endParaRPr lang="en-US" sz="3600" dirty="0"/>
          </a:p>
          <a:p>
            <a:pPr lvl="1"/>
            <a:r>
              <a:rPr lang="en-US" sz="3200" dirty="0"/>
              <a:t>a. Subphylum </a:t>
            </a:r>
            <a:r>
              <a:rPr lang="en-US" sz="3200" dirty="0" err="1"/>
              <a:t>Urochordata</a:t>
            </a:r>
            <a:r>
              <a:rPr lang="en-US" sz="3200" dirty="0"/>
              <a:t>-include tunicates and sea squirts; are chordates because they have a notochord; hollow, dorsal nerve chord and tail for a few days of development. Filter feeders and secrete cellulose (rare in animals)</a:t>
            </a:r>
          </a:p>
          <a:p>
            <a:pPr lvl="1"/>
            <a:r>
              <a:rPr lang="en-US" sz="3200" dirty="0"/>
              <a:t>b. Subphylum </a:t>
            </a:r>
            <a:r>
              <a:rPr lang="en-US" sz="3200" dirty="0" err="1"/>
              <a:t>Cephalachordata</a:t>
            </a:r>
            <a:r>
              <a:rPr lang="en-US" sz="3200" dirty="0"/>
              <a:t>-resemble fish and are filter feeders.</a:t>
            </a:r>
          </a:p>
          <a:p>
            <a:pPr lvl="1"/>
            <a:r>
              <a:rPr lang="en-US" sz="3200" dirty="0"/>
              <a:t>c. Subphylum vertebrata-further divided into 8 classes</a:t>
            </a:r>
          </a:p>
          <a:p>
            <a:endParaRPr lang="en-US" sz="2800" dirty="0"/>
          </a:p>
        </p:txBody>
      </p:sp>
    </p:spTree>
    <p:extLst>
      <p:ext uri="{BB962C8B-B14F-4D97-AF65-F5344CB8AC3E}">
        <p14:creationId xmlns:p14="http://schemas.microsoft.com/office/powerpoint/2010/main" val="2759789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27159"/>
            <a:ext cx="9720072" cy="1499616"/>
          </a:xfrm>
        </p:spPr>
        <p:txBody>
          <a:bodyPr>
            <a:normAutofit/>
          </a:bodyPr>
          <a:lstStyle/>
          <a:p>
            <a:r>
              <a:rPr lang="en-US" dirty="0"/>
              <a:t>8 traits common to all classes of subphyla </a:t>
            </a:r>
            <a:r>
              <a:rPr lang="en-US" dirty="0" smtClean="0"/>
              <a:t>vertebrata</a:t>
            </a:r>
            <a:endParaRPr lang="en-US" dirty="0"/>
          </a:p>
        </p:txBody>
      </p:sp>
      <p:sp>
        <p:nvSpPr>
          <p:cNvPr id="3" name="Content Placeholder 2"/>
          <p:cNvSpPr>
            <a:spLocks noGrp="1"/>
          </p:cNvSpPr>
          <p:nvPr>
            <p:ph idx="1"/>
          </p:nvPr>
        </p:nvSpPr>
        <p:spPr>
          <a:xfrm>
            <a:off x="1024127" y="2026775"/>
            <a:ext cx="9720073" cy="4023360"/>
          </a:xfrm>
        </p:spPr>
        <p:txBody>
          <a:bodyPr>
            <a:normAutofit/>
          </a:bodyPr>
          <a:lstStyle/>
          <a:p>
            <a:r>
              <a:rPr lang="en-US" sz="3600" dirty="0" smtClean="0"/>
              <a:t>1</a:t>
            </a:r>
            <a:r>
              <a:rPr lang="en-US" sz="3600" dirty="0"/>
              <a:t>. Backbone or </a:t>
            </a:r>
            <a:r>
              <a:rPr lang="en-US" sz="3600" dirty="0" err="1"/>
              <a:t>vetebral</a:t>
            </a:r>
            <a:r>
              <a:rPr lang="en-US" sz="3600" dirty="0"/>
              <a:t> column</a:t>
            </a:r>
          </a:p>
          <a:p>
            <a:r>
              <a:rPr lang="en-US" sz="3600" dirty="0"/>
              <a:t>2. Cranial brain development</a:t>
            </a:r>
          </a:p>
          <a:p>
            <a:r>
              <a:rPr lang="en-US" sz="3600" dirty="0"/>
              <a:t>3. Closed circulatory system</a:t>
            </a:r>
          </a:p>
          <a:p>
            <a:r>
              <a:rPr lang="en-US" sz="3600" dirty="0"/>
              <a:t>4. Gas exchange in lungs and </a:t>
            </a:r>
            <a:r>
              <a:rPr lang="en-US" sz="3600" dirty="0" smtClean="0"/>
              <a:t>gills</a:t>
            </a:r>
            <a:endParaRPr lang="en-US" sz="3600" dirty="0"/>
          </a:p>
        </p:txBody>
      </p:sp>
    </p:spTree>
    <p:extLst>
      <p:ext uri="{BB962C8B-B14F-4D97-AF65-F5344CB8AC3E}">
        <p14:creationId xmlns:p14="http://schemas.microsoft.com/office/powerpoint/2010/main" val="1382554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47485"/>
            <a:ext cx="9720073" cy="4023360"/>
          </a:xfrm>
        </p:spPr>
        <p:txBody>
          <a:bodyPr>
            <a:noAutofit/>
          </a:bodyPr>
          <a:lstStyle/>
          <a:p>
            <a:r>
              <a:rPr lang="en-US" sz="4400" smtClean="0"/>
              <a:t>6. Have </a:t>
            </a:r>
            <a:r>
              <a:rPr lang="en-US" sz="4400"/>
              <a:t>muscle and nervous tissue</a:t>
            </a:r>
          </a:p>
          <a:p>
            <a:r>
              <a:rPr lang="en-US" sz="4400"/>
              <a:t>7. Reproduce sexually with diploid phase being dominant.</a:t>
            </a:r>
          </a:p>
          <a:p>
            <a:r>
              <a:rPr lang="en-US" sz="4400"/>
              <a:t>8. Life cycles may include a larva phase.</a:t>
            </a:r>
          </a:p>
          <a:p>
            <a:r>
              <a:rPr lang="en-US" sz="4400"/>
              <a:t>9. Contain Hox genes that control development and gene expression, the more Hox genes, the more complex the animal.</a:t>
            </a:r>
          </a:p>
          <a:p>
            <a:endParaRPr lang="en-US" sz="4400"/>
          </a:p>
        </p:txBody>
      </p:sp>
    </p:spTree>
    <p:extLst>
      <p:ext uri="{BB962C8B-B14F-4D97-AF65-F5344CB8AC3E}">
        <p14:creationId xmlns:p14="http://schemas.microsoft.com/office/powerpoint/2010/main" val="2344320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335024"/>
            <a:ext cx="9720073" cy="4023360"/>
          </a:xfrm>
        </p:spPr>
        <p:txBody>
          <a:bodyPr>
            <a:normAutofit/>
          </a:bodyPr>
          <a:lstStyle/>
          <a:p>
            <a:r>
              <a:rPr lang="en-US" sz="4000" dirty="0"/>
              <a:t>5. Two pairs of limbs</a:t>
            </a:r>
          </a:p>
          <a:p>
            <a:r>
              <a:rPr lang="en-US" sz="4000" dirty="0"/>
              <a:t>6. One pair of image forming eyes</a:t>
            </a:r>
          </a:p>
          <a:p>
            <a:r>
              <a:rPr lang="en-US" sz="4000" dirty="0"/>
              <a:t>7. Excretory system consolidated in a pair of kidneys</a:t>
            </a:r>
          </a:p>
          <a:p>
            <a:r>
              <a:rPr lang="en-US" sz="4000" dirty="0"/>
              <a:t>8. Separate genders</a:t>
            </a:r>
          </a:p>
          <a:p>
            <a:endParaRPr lang="en-US" sz="4000" dirty="0"/>
          </a:p>
        </p:txBody>
      </p:sp>
    </p:spTree>
    <p:extLst>
      <p:ext uri="{BB962C8B-B14F-4D97-AF65-F5344CB8AC3E}">
        <p14:creationId xmlns:p14="http://schemas.microsoft.com/office/powerpoint/2010/main" val="3153748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 of </a:t>
            </a:r>
            <a:r>
              <a:rPr lang="en-US" dirty="0" smtClean="0"/>
              <a:t>Vertebrata</a:t>
            </a:r>
            <a:endParaRPr lang="en-US" dirty="0"/>
          </a:p>
        </p:txBody>
      </p:sp>
      <p:sp>
        <p:nvSpPr>
          <p:cNvPr id="3" name="Content Placeholder 2"/>
          <p:cNvSpPr>
            <a:spLocks noGrp="1"/>
          </p:cNvSpPr>
          <p:nvPr>
            <p:ph idx="1"/>
          </p:nvPr>
        </p:nvSpPr>
        <p:spPr>
          <a:xfrm>
            <a:off x="1024128" y="1734457"/>
            <a:ext cx="9720073" cy="4023360"/>
          </a:xfrm>
        </p:spPr>
        <p:txBody>
          <a:bodyPr>
            <a:noAutofit/>
          </a:bodyPr>
          <a:lstStyle/>
          <a:p>
            <a:r>
              <a:rPr lang="en-US" sz="3600" dirty="0" smtClean="0"/>
              <a:t>1</a:t>
            </a:r>
            <a:r>
              <a:rPr lang="en-US" sz="3600" dirty="0"/>
              <a:t>. Super class </a:t>
            </a:r>
            <a:r>
              <a:rPr lang="en-US" sz="3600" dirty="0" err="1"/>
              <a:t>Agnatha</a:t>
            </a:r>
            <a:r>
              <a:rPr lang="en-US" sz="3600" dirty="0"/>
              <a:t>: Jawless fish</a:t>
            </a:r>
          </a:p>
          <a:p>
            <a:pPr lvl="1"/>
            <a:r>
              <a:rPr lang="en-US" sz="3200" dirty="0" smtClean="0"/>
              <a:t>60 </a:t>
            </a:r>
            <a:r>
              <a:rPr lang="en-US" sz="3200" dirty="0"/>
              <a:t>modern species</a:t>
            </a:r>
          </a:p>
          <a:p>
            <a:pPr lvl="1"/>
            <a:r>
              <a:rPr lang="en-US" sz="3200" dirty="0" smtClean="0"/>
              <a:t>Some </a:t>
            </a:r>
            <a:r>
              <a:rPr lang="en-US" sz="3200" dirty="0"/>
              <a:t>suck up nutrients from sediments</a:t>
            </a:r>
          </a:p>
          <a:p>
            <a:pPr lvl="1"/>
            <a:r>
              <a:rPr lang="en-US" sz="3200" dirty="0" smtClean="0"/>
              <a:t>long </a:t>
            </a:r>
            <a:r>
              <a:rPr lang="en-US" sz="3200" dirty="0"/>
              <a:t>cylindrical bodies, simple fins</a:t>
            </a:r>
          </a:p>
          <a:p>
            <a:pPr lvl="1"/>
            <a:r>
              <a:rPr lang="en-US" sz="3200" dirty="0" smtClean="0"/>
              <a:t>2 </a:t>
            </a:r>
            <a:r>
              <a:rPr lang="en-US" sz="3200" dirty="0"/>
              <a:t>heart chambers</a:t>
            </a:r>
          </a:p>
          <a:p>
            <a:pPr lvl="1"/>
            <a:r>
              <a:rPr lang="en-US" sz="3200" dirty="0" smtClean="0"/>
              <a:t>ectothermic </a:t>
            </a:r>
            <a:r>
              <a:rPr lang="en-US" sz="3200" dirty="0"/>
              <a:t>(aka cold-blooded)</a:t>
            </a:r>
          </a:p>
          <a:p>
            <a:pPr lvl="1"/>
            <a:r>
              <a:rPr lang="en-US" sz="3200" dirty="0" smtClean="0"/>
              <a:t>oviparous </a:t>
            </a:r>
            <a:r>
              <a:rPr lang="en-US" sz="3200" dirty="0"/>
              <a:t>(aka external fertilization)</a:t>
            </a:r>
          </a:p>
          <a:p>
            <a:pPr lvl="1"/>
            <a:r>
              <a:rPr lang="en-US" sz="3200" dirty="0" smtClean="0"/>
              <a:t>Ex</a:t>
            </a:r>
            <a:r>
              <a:rPr lang="en-US" sz="3200" dirty="0"/>
              <a:t>. Lampreys and hagfish</a:t>
            </a:r>
          </a:p>
        </p:txBody>
      </p:sp>
    </p:spTree>
    <p:extLst>
      <p:ext uri="{BB962C8B-B14F-4D97-AF65-F5344CB8AC3E}">
        <p14:creationId xmlns:p14="http://schemas.microsoft.com/office/powerpoint/2010/main" val="4074824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156" y="805543"/>
            <a:ext cx="9720073" cy="4023360"/>
          </a:xfrm>
        </p:spPr>
        <p:txBody>
          <a:bodyPr>
            <a:noAutofit/>
          </a:bodyPr>
          <a:lstStyle/>
          <a:p>
            <a:r>
              <a:rPr lang="en-US" sz="4000" dirty="0" smtClean="0"/>
              <a:t>2. Superclass </a:t>
            </a:r>
            <a:r>
              <a:rPr lang="en-US" sz="4000" dirty="0" err="1" smtClean="0"/>
              <a:t>Gnathostomata</a:t>
            </a:r>
            <a:r>
              <a:rPr lang="en-US" sz="4000" dirty="0" smtClean="0"/>
              <a:t>: extinct jawed fish</a:t>
            </a:r>
          </a:p>
          <a:p>
            <a:r>
              <a:rPr lang="en-US" sz="4000" dirty="0" smtClean="0"/>
              <a:t>-</a:t>
            </a:r>
            <a:r>
              <a:rPr lang="en-US" sz="4000" dirty="0"/>
              <a:t>became extinct 150 million years ago</a:t>
            </a:r>
          </a:p>
          <a:p>
            <a:r>
              <a:rPr lang="en-US" sz="4000" dirty="0"/>
              <a:t>-armored group with hinged jaws</a:t>
            </a:r>
          </a:p>
          <a:p>
            <a:r>
              <a:rPr lang="en-US" sz="4000" dirty="0"/>
              <a:t>-could swim better than </a:t>
            </a:r>
            <a:r>
              <a:rPr lang="en-US" sz="4000" dirty="0" err="1"/>
              <a:t>aganathans</a:t>
            </a:r>
            <a:endParaRPr lang="en-US" sz="4000" dirty="0"/>
          </a:p>
          <a:p>
            <a:r>
              <a:rPr lang="en-US" sz="4000" dirty="0"/>
              <a:t>-predators</a:t>
            </a:r>
          </a:p>
          <a:p>
            <a:r>
              <a:rPr lang="en-US" sz="4000" dirty="0"/>
              <a:t>-ancestors to </a:t>
            </a:r>
            <a:r>
              <a:rPr lang="en-US" sz="4000" dirty="0" err="1"/>
              <a:t>chondrichthyes</a:t>
            </a:r>
            <a:r>
              <a:rPr lang="en-US" sz="4000" dirty="0"/>
              <a:t> and </a:t>
            </a:r>
            <a:r>
              <a:rPr lang="en-US" sz="4000" dirty="0" err="1"/>
              <a:t>osteichthyes</a:t>
            </a:r>
            <a:endParaRPr lang="en-US" sz="4000" dirty="0"/>
          </a:p>
        </p:txBody>
      </p:sp>
    </p:spTree>
    <p:extLst>
      <p:ext uri="{BB962C8B-B14F-4D97-AF65-F5344CB8AC3E}">
        <p14:creationId xmlns:p14="http://schemas.microsoft.com/office/powerpoint/2010/main" val="3138187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227" y="863600"/>
            <a:ext cx="9720073" cy="4023360"/>
          </a:xfrm>
        </p:spPr>
        <p:txBody>
          <a:bodyPr>
            <a:noAutofit/>
          </a:bodyPr>
          <a:lstStyle/>
          <a:p>
            <a:r>
              <a:rPr lang="en-US" sz="3600" dirty="0"/>
              <a:t>3. Class </a:t>
            </a:r>
            <a:r>
              <a:rPr lang="en-US" sz="3600" dirty="0" err="1"/>
              <a:t>Chondrichthyes</a:t>
            </a:r>
            <a:r>
              <a:rPr lang="en-US" sz="3600" dirty="0"/>
              <a:t> (sharks, skates and rays)</a:t>
            </a:r>
          </a:p>
          <a:p>
            <a:r>
              <a:rPr lang="en-US" sz="3600" dirty="0"/>
              <a:t>-Stiff caudal tail, dorsal fin stabilizer, pectoral and hind fins</a:t>
            </a:r>
          </a:p>
          <a:p>
            <a:r>
              <a:rPr lang="en-US" sz="3600" dirty="0"/>
              <a:t>-cartilaginous fish</a:t>
            </a:r>
          </a:p>
          <a:p>
            <a:r>
              <a:rPr lang="en-US" sz="3600" dirty="0"/>
              <a:t>-tough skin</a:t>
            </a:r>
          </a:p>
          <a:p>
            <a:r>
              <a:rPr lang="en-US" sz="3600" dirty="0"/>
              <a:t>-skin and teeth of sharks consist of </a:t>
            </a:r>
            <a:r>
              <a:rPr lang="en-US" sz="3600" dirty="0" err="1"/>
              <a:t>placoid</a:t>
            </a:r>
            <a:r>
              <a:rPr lang="en-US" sz="3600" dirty="0"/>
              <a:t> scales and are made </a:t>
            </a:r>
            <a:r>
              <a:rPr lang="en-US" sz="3600" dirty="0" smtClean="0"/>
              <a:t>continuously</a:t>
            </a:r>
            <a:endParaRPr lang="en-US" sz="3600" dirty="0"/>
          </a:p>
        </p:txBody>
      </p:sp>
    </p:spTree>
    <p:extLst>
      <p:ext uri="{BB962C8B-B14F-4D97-AF65-F5344CB8AC3E}">
        <p14:creationId xmlns:p14="http://schemas.microsoft.com/office/powerpoint/2010/main" val="2597196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805543"/>
            <a:ext cx="9720073" cy="4023360"/>
          </a:xfrm>
        </p:spPr>
        <p:txBody>
          <a:bodyPr>
            <a:noAutofit/>
          </a:bodyPr>
          <a:lstStyle/>
          <a:p>
            <a:r>
              <a:rPr lang="en-US" sz="3600" dirty="0"/>
              <a:t>-store oil in liver for buoyancy</a:t>
            </a:r>
          </a:p>
          <a:p>
            <a:r>
              <a:rPr lang="en-US" sz="3600" dirty="0"/>
              <a:t>-can smell prey up to 400 meters away and have a lateral line organ to pick up vibrations.</a:t>
            </a:r>
          </a:p>
          <a:p>
            <a:r>
              <a:rPr lang="en-US" sz="3600" dirty="0"/>
              <a:t>-must keep moving to move water through gills</a:t>
            </a:r>
          </a:p>
          <a:p>
            <a:r>
              <a:rPr lang="en-US" sz="3600" dirty="0"/>
              <a:t>-internal fertilization but then either oviparous (egg laying) or ovoviviparous (soft eggs that hatch inside female)</a:t>
            </a:r>
          </a:p>
          <a:p>
            <a:r>
              <a:rPr lang="en-US" sz="3600" dirty="0"/>
              <a:t>-2 heart chambers</a:t>
            </a:r>
          </a:p>
        </p:txBody>
      </p:sp>
    </p:spTree>
    <p:extLst>
      <p:ext uri="{BB962C8B-B14F-4D97-AF65-F5344CB8AC3E}">
        <p14:creationId xmlns:p14="http://schemas.microsoft.com/office/powerpoint/2010/main" val="1702354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47486"/>
            <a:ext cx="9720073" cy="4023360"/>
          </a:xfrm>
        </p:spPr>
        <p:txBody>
          <a:bodyPr>
            <a:noAutofit/>
          </a:bodyPr>
          <a:lstStyle/>
          <a:p>
            <a:r>
              <a:rPr lang="en-US" sz="3200" dirty="0"/>
              <a:t>4. Class </a:t>
            </a:r>
            <a:r>
              <a:rPr lang="en-US" sz="3200" dirty="0" err="1"/>
              <a:t>Osteichthyes</a:t>
            </a:r>
            <a:r>
              <a:rPr lang="en-US" sz="3200" dirty="0"/>
              <a:t>-bony fish</a:t>
            </a:r>
          </a:p>
          <a:p>
            <a:r>
              <a:rPr lang="en-US" sz="3200" dirty="0"/>
              <a:t>-more </a:t>
            </a:r>
            <a:r>
              <a:rPr lang="en-US" sz="3200" dirty="0" err="1"/>
              <a:t>maneuvarable</a:t>
            </a:r>
            <a:r>
              <a:rPr lang="en-US" sz="3200" dirty="0"/>
              <a:t> fins than </a:t>
            </a:r>
            <a:r>
              <a:rPr lang="en-US" sz="3200" dirty="0" err="1"/>
              <a:t>chondrichthyes</a:t>
            </a:r>
            <a:endParaRPr lang="en-US" sz="3200" dirty="0"/>
          </a:p>
          <a:p>
            <a:r>
              <a:rPr lang="en-US" sz="3200" dirty="0"/>
              <a:t>-air bladder to help fish remain stationary at any depth</a:t>
            </a:r>
          </a:p>
          <a:p>
            <a:r>
              <a:rPr lang="en-US" sz="3200" dirty="0"/>
              <a:t>-body covered with flattened scales</a:t>
            </a:r>
          </a:p>
          <a:p>
            <a:r>
              <a:rPr lang="en-US" sz="3200" dirty="0"/>
              <a:t>-numerous mucous glands to make fish slimy </a:t>
            </a:r>
          </a:p>
          <a:p>
            <a:r>
              <a:rPr lang="en-US" sz="3200" dirty="0"/>
              <a:t>-taste buds but unmovable tongues</a:t>
            </a:r>
          </a:p>
          <a:p>
            <a:r>
              <a:rPr lang="en-US" sz="3200" dirty="0"/>
              <a:t>-2 chambered heart</a:t>
            </a:r>
          </a:p>
          <a:p>
            <a:r>
              <a:rPr lang="en-US" sz="3200" dirty="0"/>
              <a:t>-</a:t>
            </a:r>
            <a:r>
              <a:rPr lang="en-US" sz="3200" dirty="0" err="1"/>
              <a:t>ectotherms</a:t>
            </a:r>
            <a:endParaRPr lang="en-US" sz="3200" dirty="0"/>
          </a:p>
          <a:p>
            <a:r>
              <a:rPr lang="en-US" sz="3200" dirty="0"/>
              <a:t>-oviparous but some are ovoviviparous</a:t>
            </a:r>
          </a:p>
        </p:txBody>
      </p:sp>
    </p:spTree>
    <p:extLst>
      <p:ext uri="{BB962C8B-B14F-4D97-AF65-F5344CB8AC3E}">
        <p14:creationId xmlns:p14="http://schemas.microsoft.com/office/powerpoint/2010/main" val="3739948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776514"/>
            <a:ext cx="9720073" cy="4023360"/>
          </a:xfrm>
        </p:spPr>
        <p:txBody>
          <a:bodyPr>
            <a:noAutofit/>
          </a:bodyPr>
          <a:lstStyle/>
          <a:p>
            <a:r>
              <a:rPr lang="en-US" sz="4000" dirty="0" smtClean="0"/>
              <a:t>5. </a:t>
            </a:r>
            <a:r>
              <a:rPr lang="en-US" sz="4000" dirty="0"/>
              <a:t>Class </a:t>
            </a:r>
            <a:r>
              <a:rPr lang="en-US" sz="4000" dirty="0" err="1"/>
              <a:t>Amphibia</a:t>
            </a:r>
            <a:r>
              <a:rPr lang="en-US" sz="4000" dirty="0"/>
              <a:t> (toads, frogs and salamanders)</a:t>
            </a:r>
          </a:p>
          <a:p>
            <a:r>
              <a:rPr lang="en-US" sz="4000" dirty="0"/>
              <a:t>-ectothermic</a:t>
            </a:r>
          </a:p>
          <a:p>
            <a:r>
              <a:rPr lang="en-US" sz="4000" dirty="0"/>
              <a:t>-most frogs and toads are external fertilizers; salamanders are internal fertilizers</a:t>
            </a:r>
          </a:p>
          <a:p>
            <a:r>
              <a:rPr lang="en-US" sz="4000" dirty="0"/>
              <a:t>-Born in water; live adult life on land.</a:t>
            </a:r>
          </a:p>
          <a:p>
            <a:r>
              <a:rPr lang="en-US" sz="4000" dirty="0"/>
              <a:t>-mainly breathe through skin</a:t>
            </a:r>
          </a:p>
          <a:p>
            <a:r>
              <a:rPr lang="en-US" sz="4000" dirty="0"/>
              <a:t>-3 chambered heart</a:t>
            </a:r>
          </a:p>
        </p:txBody>
      </p:sp>
    </p:spTree>
    <p:extLst>
      <p:ext uri="{BB962C8B-B14F-4D97-AF65-F5344CB8AC3E}">
        <p14:creationId xmlns:p14="http://schemas.microsoft.com/office/powerpoint/2010/main" val="2675578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62000"/>
            <a:ext cx="9720073" cy="4023360"/>
          </a:xfrm>
        </p:spPr>
        <p:txBody>
          <a:bodyPr>
            <a:noAutofit/>
          </a:bodyPr>
          <a:lstStyle/>
          <a:p>
            <a:r>
              <a:rPr lang="en-US" sz="3600" dirty="0"/>
              <a:t>Frogs:</a:t>
            </a:r>
          </a:p>
          <a:p>
            <a:r>
              <a:rPr lang="en-US" sz="3600" dirty="0"/>
              <a:t>Need to live near water</a:t>
            </a:r>
          </a:p>
          <a:p>
            <a:r>
              <a:rPr lang="en-US" sz="3600" dirty="0"/>
              <a:t>Have smooth, moist skin that makes them look “slimy”.</a:t>
            </a:r>
          </a:p>
          <a:p>
            <a:r>
              <a:rPr lang="en-US" sz="3600" dirty="0"/>
              <a:t>Have a narrow body </a:t>
            </a:r>
          </a:p>
          <a:p>
            <a:r>
              <a:rPr lang="en-US" sz="3600" dirty="0"/>
              <a:t>Have higher, rounder, bulgier eyes</a:t>
            </a:r>
          </a:p>
          <a:p>
            <a:r>
              <a:rPr lang="en-US" sz="3600" dirty="0"/>
              <a:t>Have longer hind legs </a:t>
            </a:r>
          </a:p>
          <a:p>
            <a:r>
              <a:rPr lang="en-US" sz="3600" dirty="0"/>
              <a:t>Take long high jumps</a:t>
            </a:r>
          </a:p>
          <a:p>
            <a:r>
              <a:rPr lang="en-US" sz="3600" dirty="0"/>
              <a:t>Have many predators</a:t>
            </a:r>
          </a:p>
        </p:txBody>
      </p:sp>
    </p:spTree>
    <p:extLst>
      <p:ext uri="{BB962C8B-B14F-4D97-AF65-F5344CB8AC3E}">
        <p14:creationId xmlns:p14="http://schemas.microsoft.com/office/powerpoint/2010/main" val="3017771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805543"/>
            <a:ext cx="9720073" cy="4023360"/>
          </a:xfrm>
        </p:spPr>
        <p:txBody>
          <a:bodyPr>
            <a:noAutofit/>
          </a:bodyPr>
          <a:lstStyle/>
          <a:p>
            <a:r>
              <a:rPr lang="en-US" sz="4000" dirty="0"/>
              <a:t>Toads:</a:t>
            </a:r>
          </a:p>
          <a:p>
            <a:r>
              <a:rPr lang="en-US" sz="4000" dirty="0"/>
              <a:t>Do not need to live near water to survive</a:t>
            </a:r>
          </a:p>
          <a:p>
            <a:r>
              <a:rPr lang="en-US" sz="4000" dirty="0"/>
              <a:t>Have rough, dry, bumpy skin</a:t>
            </a:r>
          </a:p>
          <a:p>
            <a:r>
              <a:rPr lang="en-US" sz="4000" dirty="0"/>
              <a:t>Have a wider body</a:t>
            </a:r>
          </a:p>
          <a:p>
            <a:r>
              <a:rPr lang="en-US" sz="4000" dirty="0"/>
              <a:t>Have lower, football shaped eyes</a:t>
            </a:r>
          </a:p>
          <a:p>
            <a:r>
              <a:rPr lang="en-US" sz="4000" dirty="0"/>
              <a:t>Have shorter, less powerful hind legs</a:t>
            </a:r>
          </a:p>
          <a:p>
            <a:r>
              <a:rPr lang="en-US" sz="4000" dirty="0"/>
              <a:t>Will run or take small hops rather than jump</a:t>
            </a:r>
          </a:p>
        </p:txBody>
      </p:sp>
    </p:spTree>
    <p:extLst>
      <p:ext uri="{BB962C8B-B14F-4D97-AF65-F5344CB8AC3E}">
        <p14:creationId xmlns:p14="http://schemas.microsoft.com/office/powerpoint/2010/main" val="3097240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820057"/>
            <a:ext cx="9720073" cy="4023360"/>
          </a:xfrm>
        </p:spPr>
        <p:txBody>
          <a:bodyPr>
            <a:noAutofit/>
          </a:bodyPr>
          <a:lstStyle/>
          <a:p>
            <a:r>
              <a:rPr lang="en-US" sz="4000" dirty="0"/>
              <a:t>6. Class </a:t>
            </a:r>
            <a:r>
              <a:rPr lang="en-US" sz="4000" dirty="0" err="1"/>
              <a:t>Reptilia</a:t>
            </a:r>
            <a:r>
              <a:rPr lang="en-US" sz="4000" dirty="0"/>
              <a:t> (turtles, snakes, lizards and crocodiles</a:t>
            </a:r>
          </a:p>
          <a:p>
            <a:r>
              <a:rPr lang="en-US" sz="4000" dirty="0"/>
              <a:t>-ectothermic</a:t>
            </a:r>
          </a:p>
          <a:p>
            <a:r>
              <a:rPr lang="en-US" sz="4000" dirty="0"/>
              <a:t>-internal fertilization and oviparous, ovoviviparous and viviparous</a:t>
            </a:r>
          </a:p>
          <a:p>
            <a:r>
              <a:rPr lang="en-US" sz="4000" dirty="0"/>
              <a:t>-dry skin with protective scales to reduce water loss</a:t>
            </a:r>
          </a:p>
          <a:p>
            <a:r>
              <a:rPr lang="en-US" sz="4000" dirty="0"/>
              <a:t>-most have a 3 or four chambered heart</a:t>
            </a:r>
          </a:p>
        </p:txBody>
      </p:sp>
    </p:spTree>
    <p:extLst>
      <p:ext uri="{BB962C8B-B14F-4D97-AF65-F5344CB8AC3E}">
        <p14:creationId xmlns:p14="http://schemas.microsoft.com/office/powerpoint/2010/main" val="3985768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83616"/>
            <a:ext cx="9720072" cy="1499616"/>
          </a:xfrm>
        </p:spPr>
        <p:txBody>
          <a:bodyPr/>
          <a:lstStyle/>
          <a:p>
            <a:r>
              <a:rPr lang="en-US" smtClean="0"/>
              <a:t>Symmetry</a:t>
            </a:r>
            <a:endParaRPr lang="en-US"/>
          </a:p>
        </p:txBody>
      </p:sp>
      <p:sp>
        <p:nvSpPr>
          <p:cNvPr id="3" name="Content Placeholder 2"/>
          <p:cNvSpPr>
            <a:spLocks noGrp="1"/>
          </p:cNvSpPr>
          <p:nvPr>
            <p:ph idx="1"/>
          </p:nvPr>
        </p:nvSpPr>
        <p:spPr>
          <a:xfrm>
            <a:off x="1024127" y="1591347"/>
            <a:ext cx="9720073" cy="4023360"/>
          </a:xfrm>
        </p:spPr>
        <p:txBody>
          <a:bodyPr>
            <a:normAutofit/>
          </a:bodyPr>
          <a:lstStyle/>
          <a:p>
            <a:r>
              <a:rPr lang="en-US" sz="4000" dirty="0" smtClean="0"/>
              <a:t>1</a:t>
            </a:r>
            <a:r>
              <a:rPr lang="en-US" sz="4000" dirty="0"/>
              <a:t>. Radial-body parts are arranged around a central axis like spokes around the hub of a wheel. These organisms have no top, bottom, front, back, left or right.</a:t>
            </a:r>
          </a:p>
          <a:p>
            <a:r>
              <a:rPr lang="en-US" sz="4000" dirty="0"/>
              <a:t/>
            </a:r>
            <a:br>
              <a:rPr lang="en-US" sz="4000" dirty="0"/>
            </a:br>
            <a:endParaRPr lang="en-US" sz="4000" dirty="0"/>
          </a:p>
        </p:txBody>
      </p:sp>
      <p:pic>
        <p:nvPicPr>
          <p:cNvPr id="4" name="Picture 3"/>
          <p:cNvPicPr>
            <a:picLocks noChangeAspect="1"/>
          </p:cNvPicPr>
          <p:nvPr/>
        </p:nvPicPr>
        <p:blipFill>
          <a:blip r:embed="rId2"/>
          <a:stretch>
            <a:fillRect/>
          </a:stretch>
        </p:blipFill>
        <p:spPr>
          <a:xfrm>
            <a:off x="8106105" y="3280229"/>
            <a:ext cx="2638095" cy="3321952"/>
          </a:xfrm>
          <a:prstGeom prst="rect">
            <a:avLst/>
          </a:prstGeom>
        </p:spPr>
      </p:pic>
    </p:spTree>
    <p:extLst>
      <p:ext uri="{BB962C8B-B14F-4D97-AF65-F5344CB8AC3E}">
        <p14:creationId xmlns:p14="http://schemas.microsoft.com/office/powerpoint/2010/main" val="3985709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820057"/>
            <a:ext cx="10601816" cy="4023360"/>
          </a:xfrm>
        </p:spPr>
        <p:txBody>
          <a:bodyPr>
            <a:noAutofit/>
          </a:bodyPr>
          <a:lstStyle/>
          <a:p>
            <a:r>
              <a:rPr lang="en-US" sz="3200" dirty="0"/>
              <a:t>7. Class Aves: birds</a:t>
            </a:r>
          </a:p>
          <a:p>
            <a:r>
              <a:rPr lang="en-US" sz="3200" dirty="0"/>
              <a:t>-skeleton made of hollow bones</a:t>
            </a:r>
          </a:p>
          <a:p>
            <a:r>
              <a:rPr lang="en-US" sz="3200" dirty="0"/>
              <a:t>-beaks, long flexible necks, bones of the trunk are fused together, breastbone is enlarged to act like a keel for flight muscles, small tail, legs adapted for perching and grasping</a:t>
            </a:r>
          </a:p>
          <a:p>
            <a:r>
              <a:rPr lang="en-US" sz="3200" dirty="0"/>
              <a:t>-feathers</a:t>
            </a:r>
          </a:p>
          <a:p>
            <a:r>
              <a:rPr lang="en-US" sz="3200" dirty="0"/>
              <a:t>-complicated respiratory system and four-chambered heart.</a:t>
            </a:r>
          </a:p>
          <a:p>
            <a:r>
              <a:rPr lang="en-US" sz="3200" dirty="0"/>
              <a:t>-no urinary bladder; solid and liquid wastes are added together</a:t>
            </a:r>
          </a:p>
          <a:p>
            <a:r>
              <a:rPr lang="en-US" sz="3200" dirty="0"/>
              <a:t>-endothermic</a:t>
            </a:r>
          </a:p>
        </p:txBody>
      </p:sp>
    </p:spTree>
    <p:extLst>
      <p:ext uri="{BB962C8B-B14F-4D97-AF65-F5344CB8AC3E}">
        <p14:creationId xmlns:p14="http://schemas.microsoft.com/office/powerpoint/2010/main" val="4259737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1124857"/>
            <a:ext cx="9720073" cy="4023360"/>
          </a:xfrm>
        </p:spPr>
        <p:txBody>
          <a:bodyPr>
            <a:noAutofit/>
          </a:bodyPr>
          <a:lstStyle/>
          <a:p>
            <a:r>
              <a:rPr lang="en-US" sz="4000" dirty="0"/>
              <a:t>8. Class </a:t>
            </a:r>
            <a:r>
              <a:rPr lang="en-US" sz="4000" dirty="0" err="1"/>
              <a:t>mammalia</a:t>
            </a:r>
            <a:r>
              <a:rPr lang="en-US" sz="4000" dirty="0"/>
              <a:t> </a:t>
            </a:r>
          </a:p>
          <a:p>
            <a:r>
              <a:rPr lang="en-US" sz="4000" dirty="0"/>
              <a:t>-furry or hairy animals</a:t>
            </a:r>
          </a:p>
          <a:p>
            <a:r>
              <a:rPr lang="en-US" sz="4000" dirty="0"/>
              <a:t>-produce milk using modified sweat glands</a:t>
            </a:r>
          </a:p>
          <a:p>
            <a:r>
              <a:rPr lang="en-US" sz="4000" dirty="0"/>
              <a:t>-endothermic</a:t>
            </a:r>
          </a:p>
          <a:p>
            <a:r>
              <a:rPr lang="en-US" sz="4000" dirty="0"/>
              <a:t>-four heart chambers</a:t>
            </a:r>
          </a:p>
          <a:p>
            <a:r>
              <a:rPr lang="en-US" sz="4000" dirty="0"/>
              <a:t/>
            </a:r>
            <a:br>
              <a:rPr lang="en-US" sz="4000" dirty="0"/>
            </a:br>
            <a:endParaRPr lang="en-US" sz="4000" dirty="0"/>
          </a:p>
        </p:txBody>
      </p:sp>
    </p:spTree>
    <p:extLst>
      <p:ext uri="{BB962C8B-B14F-4D97-AF65-F5344CB8AC3E}">
        <p14:creationId xmlns:p14="http://schemas.microsoft.com/office/powerpoint/2010/main" val="3791582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Animal Behavior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0022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071" y="631371"/>
            <a:ext cx="9720073" cy="4023360"/>
          </a:xfrm>
        </p:spPr>
        <p:txBody>
          <a:bodyPr>
            <a:noAutofit/>
          </a:bodyPr>
          <a:lstStyle/>
          <a:p>
            <a:r>
              <a:rPr lang="en-US" sz="4400" dirty="0"/>
              <a:t>Innate Behavior-Behavior patterns an animal is born knowing how to do. </a:t>
            </a:r>
          </a:p>
          <a:p>
            <a:r>
              <a:rPr lang="en-US" sz="4400" dirty="0" smtClean="0"/>
              <a:t>2 </a:t>
            </a:r>
            <a:r>
              <a:rPr lang="en-US" sz="4400" dirty="0"/>
              <a:t>types: </a:t>
            </a:r>
          </a:p>
          <a:p>
            <a:pPr lvl="1"/>
            <a:r>
              <a:rPr lang="en-US" sz="4000" dirty="0" smtClean="0"/>
              <a:t>1</a:t>
            </a:r>
            <a:r>
              <a:rPr lang="en-US" sz="4000" dirty="0"/>
              <a:t>. Reflex-quick automatic response with no conscious control. </a:t>
            </a:r>
          </a:p>
          <a:p>
            <a:pPr lvl="1"/>
            <a:r>
              <a:rPr lang="en-US" sz="4000" dirty="0" smtClean="0"/>
              <a:t>2</a:t>
            </a:r>
            <a:r>
              <a:rPr lang="en-US" sz="4000" dirty="0"/>
              <a:t>. Instinct-longer more complex pattern of behavior. ex. flying south for the winter</a:t>
            </a:r>
          </a:p>
        </p:txBody>
      </p:sp>
    </p:spTree>
    <p:extLst>
      <p:ext uri="{BB962C8B-B14F-4D97-AF65-F5344CB8AC3E}">
        <p14:creationId xmlns:p14="http://schemas.microsoft.com/office/powerpoint/2010/main" val="26548377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Instincts</a:t>
            </a:r>
            <a:endParaRPr lang="en-US" dirty="0"/>
          </a:p>
        </p:txBody>
      </p:sp>
      <p:sp>
        <p:nvSpPr>
          <p:cNvPr id="3" name="Content Placeholder 2"/>
          <p:cNvSpPr>
            <a:spLocks noGrp="1"/>
          </p:cNvSpPr>
          <p:nvPr>
            <p:ph idx="1"/>
          </p:nvPr>
        </p:nvSpPr>
        <p:spPr>
          <a:xfrm>
            <a:off x="1024128" y="1858296"/>
            <a:ext cx="9720073" cy="4023360"/>
          </a:xfrm>
        </p:spPr>
        <p:txBody>
          <a:bodyPr>
            <a:noAutofit/>
          </a:bodyPr>
          <a:lstStyle/>
          <a:p>
            <a:r>
              <a:rPr lang="en-US" sz="4400" dirty="0"/>
              <a:t>Estivation-Occurs during the summer; a state of reduced metabolism which occurs in animals living in intense heat.</a:t>
            </a:r>
          </a:p>
          <a:p>
            <a:r>
              <a:rPr lang="en-US" sz="4400" dirty="0" smtClean="0"/>
              <a:t>Hibernation-Occurs </a:t>
            </a:r>
            <a:r>
              <a:rPr lang="en-US" sz="4400" dirty="0"/>
              <a:t>during the winter; state of reduced body temperature, decreased oxygen consumption, and decrease breathing rates.</a:t>
            </a:r>
          </a:p>
        </p:txBody>
      </p:sp>
    </p:spTree>
    <p:extLst>
      <p:ext uri="{BB962C8B-B14F-4D97-AF65-F5344CB8AC3E}">
        <p14:creationId xmlns:p14="http://schemas.microsoft.com/office/powerpoint/2010/main" val="2318320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Instincts</a:t>
            </a:r>
            <a:endParaRPr lang="en-US" dirty="0"/>
          </a:p>
        </p:txBody>
      </p:sp>
      <p:sp>
        <p:nvSpPr>
          <p:cNvPr id="3" name="Content Placeholder 2"/>
          <p:cNvSpPr>
            <a:spLocks noGrp="1"/>
          </p:cNvSpPr>
          <p:nvPr>
            <p:ph idx="1"/>
          </p:nvPr>
        </p:nvSpPr>
        <p:spPr/>
        <p:txBody>
          <a:bodyPr>
            <a:normAutofit/>
          </a:bodyPr>
          <a:lstStyle/>
          <a:p>
            <a:pPr lvl="1"/>
            <a:r>
              <a:rPr lang="en-US" sz="4000" dirty="0"/>
              <a:t>Circadian Rhythm-the natural hormone cycles that result in your most alert/active times and less alert/active time. </a:t>
            </a:r>
          </a:p>
          <a:p>
            <a:pPr lvl="1"/>
            <a:r>
              <a:rPr lang="en-US" sz="4000" dirty="0"/>
              <a:t>Mimicry:  superficially matching phenotypes with that of another species</a:t>
            </a:r>
          </a:p>
          <a:p>
            <a:endParaRPr lang="en-US" sz="3200" dirty="0"/>
          </a:p>
        </p:txBody>
      </p:sp>
    </p:spTree>
    <p:extLst>
      <p:ext uri="{BB962C8B-B14F-4D97-AF65-F5344CB8AC3E}">
        <p14:creationId xmlns:p14="http://schemas.microsoft.com/office/powerpoint/2010/main" val="2066360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Instincts</a:t>
            </a:r>
            <a:endParaRPr lang="en-US" dirty="0"/>
          </a:p>
        </p:txBody>
      </p:sp>
      <p:sp>
        <p:nvSpPr>
          <p:cNvPr id="3" name="Content Placeholder 2"/>
          <p:cNvSpPr>
            <a:spLocks noGrp="1"/>
          </p:cNvSpPr>
          <p:nvPr>
            <p:ph idx="1"/>
          </p:nvPr>
        </p:nvSpPr>
        <p:spPr/>
        <p:txBody>
          <a:bodyPr/>
          <a:lstStyle/>
          <a:p>
            <a:r>
              <a:rPr lang="en-US" sz="3600" dirty="0"/>
              <a:t>Imprinting-When an organism forms a social attachment during early childhood. </a:t>
            </a:r>
          </a:p>
          <a:p>
            <a:pPr lvl="1"/>
            <a:r>
              <a:rPr lang="en-US" sz="3600" dirty="0"/>
              <a:t>Ex. geese thinking first thing they see is their </a:t>
            </a:r>
            <a:r>
              <a:rPr lang="en-US" sz="3600" dirty="0" smtClean="0"/>
              <a:t>mother.</a:t>
            </a:r>
          </a:p>
          <a:p>
            <a:r>
              <a:rPr lang="en-US" sz="3600" dirty="0" err="1" smtClean="0"/>
              <a:t>Heirarchy</a:t>
            </a:r>
            <a:r>
              <a:rPr lang="en-US" sz="3600" dirty="0"/>
              <a:t>:  Social ranking system that helps reduce fighting among members of the group</a:t>
            </a:r>
          </a:p>
          <a:p>
            <a:pPr lvl="1"/>
            <a:endParaRPr lang="en-US" sz="3200" dirty="0"/>
          </a:p>
          <a:p>
            <a:endParaRPr lang="en-US" dirty="0"/>
          </a:p>
        </p:txBody>
      </p:sp>
    </p:spTree>
    <p:extLst>
      <p:ext uri="{BB962C8B-B14F-4D97-AF65-F5344CB8AC3E}">
        <p14:creationId xmlns:p14="http://schemas.microsoft.com/office/powerpoint/2010/main" val="635379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Instincts</a:t>
            </a:r>
            <a:endParaRPr lang="en-US" dirty="0"/>
          </a:p>
        </p:txBody>
      </p:sp>
      <p:sp>
        <p:nvSpPr>
          <p:cNvPr id="3" name="Content Placeholder 2"/>
          <p:cNvSpPr>
            <a:spLocks noGrp="1"/>
          </p:cNvSpPr>
          <p:nvPr>
            <p:ph idx="1"/>
          </p:nvPr>
        </p:nvSpPr>
        <p:spPr>
          <a:xfrm>
            <a:off x="1024128" y="1976283"/>
            <a:ext cx="9720073" cy="4023360"/>
          </a:xfrm>
        </p:spPr>
        <p:txBody>
          <a:bodyPr>
            <a:noAutofit/>
          </a:bodyPr>
          <a:lstStyle/>
          <a:p>
            <a:pPr lvl="1"/>
            <a:r>
              <a:rPr lang="en-US" sz="3600" dirty="0" smtClean="0"/>
              <a:t>Fight </a:t>
            </a:r>
            <a:r>
              <a:rPr lang="en-US" sz="3600" dirty="0"/>
              <a:t>or Flight Response-Response controlled by hormones that prepares the body for danger. </a:t>
            </a:r>
            <a:endParaRPr lang="en-US" sz="3600" dirty="0" smtClean="0"/>
          </a:p>
          <a:p>
            <a:pPr lvl="1"/>
            <a:r>
              <a:rPr lang="en-US" sz="3600" dirty="0" smtClean="0"/>
              <a:t>Territorial </a:t>
            </a:r>
            <a:r>
              <a:rPr lang="en-US" sz="3600" dirty="0"/>
              <a:t>behavior-Defending of a physical space or mate from one organism to another. </a:t>
            </a:r>
            <a:endParaRPr lang="en-US" sz="3600" dirty="0" smtClean="0"/>
          </a:p>
          <a:p>
            <a:pPr lvl="1"/>
            <a:r>
              <a:rPr lang="en-US" sz="3600" dirty="0" smtClean="0"/>
              <a:t>Dominance </a:t>
            </a:r>
            <a:r>
              <a:rPr lang="en-US" sz="3600" dirty="0"/>
              <a:t>hierarchy-Social ranking within a group in which some individuals are subordinate than others . . also known as pecking order. Actually seems to reduce actual fighting.</a:t>
            </a:r>
          </a:p>
        </p:txBody>
      </p:sp>
    </p:spTree>
    <p:extLst>
      <p:ext uri="{BB962C8B-B14F-4D97-AF65-F5344CB8AC3E}">
        <p14:creationId xmlns:p14="http://schemas.microsoft.com/office/powerpoint/2010/main" val="3031344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Instincts</a:t>
            </a:r>
            <a:endParaRPr lang="en-US" dirty="0"/>
          </a:p>
        </p:txBody>
      </p:sp>
      <p:sp>
        <p:nvSpPr>
          <p:cNvPr id="3" name="Content Placeholder 2"/>
          <p:cNvSpPr>
            <a:spLocks noGrp="1"/>
          </p:cNvSpPr>
          <p:nvPr>
            <p:ph idx="1"/>
          </p:nvPr>
        </p:nvSpPr>
        <p:spPr/>
        <p:txBody>
          <a:bodyPr>
            <a:noAutofit/>
          </a:bodyPr>
          <a:lstStyle/>
          <a:p>
            <a:r>
              <a:rPr lang="en-US" sz="4400" dirty="0" smtClean="0"/>
              <a:t>Mating </a:t>
            </a:r>
            <a:r>
              <a:rPr lang="en-US" sz="4400" dirty="0"/>
              <a:t>Behaviors:</a:t>
            </a:r>
          </a:p>
          <a:p>
            <a:pPr lvl="1"/>
            <a:r>
              <a:rPr lang="en-US" sz="4000" dirty="0" smtClean="0"/>
              <a:t>Pheromones-Chemical </a:t>
            </a:r>
            <a:r>
              <a:rPr lang="en-US" sz="4000" dirty="0"/>
              <a:t>signals given off by animals that signal others to engage in specific behaviors</a:t>
            </a:r>
            <a:r>
              <a:rPr lang="en-US" sz="4000" dirty="0" smtClean="0"/>
              <a:t>.</a:t>
            </a:r>
          </a:p>
          <a:p>
            <a:pPr lvl="1"/>
            <a:r>
              <a:rPr lang="en-US" sz="4000" dirty="0" smtClean="0"/>
              <a:t>Courtship </a:t>
            </a:r>
            <a:r>
              <a:rPr lang="en-US" sz="4000" dirty="0"/>
              <a:t>behaviors-Behaviors carried about by partners prior to mating. </a:t>
            </a:r>
          </a:p>
        </p:txBody>
      </p:sp>
    </p:spTree>
    <p:extLst>
      <p:ext uri="{BB962C8B-B14F-4D97-AF65-F5344CB8AC3E}">
        <p14:creationId xmlns:p14="http://schemas.microsoft.com/office/powerpoint/2010/main" val="1888355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Behaviors</a:t>
            </a:r>
            <a:endParaRPr lang="en-US" dirty="0"/>
          </a:p>
        </p:txBody>
      </p:sp>
      <p:sp>
        <p:nvSpPr>
          <p:cNvPr id="3" name="Content Placeholder 2"/>
          <p:cNvSpPr>
            <a:spLocks noGrp="1"/>
          </p:cNvSpPr>
          <p:nvPr>
            <p:ph idx="1"/>
          </p:nvPr>
        </p:nvSpPr>
        <p:spPr>
          <a:xfrm>
            <a:off x="1024128" y="2212258"/>
            <a:ext cx="9720073" cy="4023360"/>
          </a:xfrm>
        </p:spPr>
        <p:txBody>
          <a:bodyPr>
            <a:normAutofit/>
          </a:bodyPr>
          <a:lstStyle/>
          <a:p>
            <a:r>
              <a:rPr lang="en-US" sz="3600" dirty="0" smtClean="0"/>
              <a:t>Learned behaviors have a basis in genetics as organisms need to be able to learn but they are skills/actions that organisms pick up from observing others or determining themselves</a:t>
            </a:r>
          </a:p>
          <a:p>
            <a:r>
              <a:rPr lang="en-US" sz="3600" dirty="0" smtClean="0"/>
              <a:t>Habituation</a:t>
            </a:r>
            <a:r>
              <a:rPr lang="en-US" sz="3600" dirty="0"/>
              <a:t>: Occurs when an animal is repeatedly given a stimulus with no punishment or reward so they begin to ignore stimulus. </a:t>
            </a:r>
          </a:p>
        </p:txBody>
      </p:sp>
    </p:spTree>
    <p:extLst>
      <p:ext uri="{BB962C8B-B14F-4D97-AF65-F5344CB8AC3E}">
        <p14:creationId xmlns:p14="http://schemas.microsoft.com/office/powerpoint/2010/main" val="124092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1557" y="776514"/>
            <a:ext cx="9720073" cy="4023360"/>
          </a:xfrm>
        </p:spPr>
        <p:txBody>
          <a:bodyPr>
            <a:normAutofit/>
          </a:bodyPr>
          <a:lstStyle/>
          <a:p>
            <a:r>
              <a:rPr lang="en-US" sz="4400" dirty="0"/>
              <a:t>2. Bilateral symmetry-animals have a top and a bottom, a dorsal and ventral surface and a left and right. Most bilateral animals have a distinct head and tail or anterior and posterior. </a:t>
            </a:r>
          </a:p>
          <a:p>
            <a:endParaRPr lang="en-US" sz="4400" dirty="0"/>
          </a:p>
        </p:txBody>
      </p:sp>
      <p:pic>
        <p:nvPicPr>
          <p:cNvPr id="4" name="Picture 3"/>
          <p:cNvPicPr>
            <a:picLocks noChangeAspect="1"/>
          </p:cNvPicPr>
          <p:nvPr/>
        </p:nvPicPr>
        <p:blipFill>
          <a:blip r:embed="rId2"/>
          <a:stretch>
            <a:fillRect/>
          </a:stretch>
        </p:blipFill>
        <p:spPr>
          <a:xfrm>
            <a:off x="7056877" y="3614057"/>
            <a:ext cx="3390476" cy="2908962"/>
          </a:xfrm>
          <a:prstGeom prst="rect">
            <a:avLst/>
          </a:prstGeom>
        </p:spPr>
      </p:pic>
    </p:spTree>
    <p:extLst>
      <p:ext uri="{BB962C8B-B14F-4D97-AF65-F5344CB8AC3E}">
        <p14:creationId xmlns:p14="http://schemas.microsoft.com/office/powerpoint/2010/main" val="854920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Learned Behaviors</a:t>
            </a:r>
            <a:endParaRPr lang="en-US"/>
          </a:p>
        </p:txBody>
      </p:sp>
      <p:sp>
        <p:nvSpPr>
          <p:cNvPr id="3" name="Content Placeholder 2"/>
          <p:cNvSpPr>
            <a:spLocks noGrp="1"/>
          </p:cNvSpPr>
          <p:nvPr>
            <p:ph idx="1"/>
          </p:nvPr>
        </p:nvSpPr>
        <p:spPr/>
        <p:txBody>
          <a:bodyPr/>
          <a:lstStyle/>
          <a:p>
            <a:r>
              <a:rPr lang="en-US" sz="3600" dirty="0"/>
              <a:t>Classical Conditioning: Learning by association.  Animals are rewarded or punished for their response to an arbitrary stimulus</a:t>
            </a:r>
          </a:p>
          <a:p>
            <a:pPr lvl="1"/>
            <a:r>
              <a:rPr lang="en-US" sz="3200" dirty="0"/>
              <a:t>Ex. Pavlov's dogs</a:t>
            </a:r>
          </a:p>
          <a:p>
            <a:r>
              <a:rPr lang="en-US" sz="3600" dirty="0"/>
              <a:t>Operant Conditioning:  Learning by reward and punishment through trial and error</a:t>
            </a:r>
          </a:p>
          <a:p>
            <a:endParaRPr lang="en-US" dirty="0"/>
          </a:p>
        </p:txBody>
      </p:sp>
    </p:spTree>
    <p:extLst>
      <p:ext uri="{BB962C8B-B14F-4D97-AF65-F5344CB8AC3E}">
        <p14:creationId xmlns:p14="http://schemas.microsoft.com/office/powerpoint/2010/main" val="971965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Body Systems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18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Endocrine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163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143" y="1600200"/>
            <a:ext cx="10515600" cy="3502706"/>
          </a:xfrm>
        </p:spPr>
        <p:txBody>
          <a:bodyPr>
            <a:noAutofit/>
          </a:bodyPr>
          <a:lstStyle/>
          <a:p>
            <a:r>
              <a:rPr lang="en-US" sz="4000" dirty="0"/>
              <a:t>Hormones: are chemical messengers that are formed by endocrine glands in one part of the body and travel to other parts of the body and cause chemical changes</a:t>
            </a:r>
            <a:r>
              <a:rPr lang="en-US" sz="4000" dirty="0" smtClean="0"/>
              <a:t>.</a:t>
            </a:r>
            <a:endParaRPr lang="en-US" sz="4000" dirty="0" smtClean="0">
              <a:effectLst/>
            </a:endParaRPr>
          </a:p>
        </p:txBody>
      </p:sp>
    </p:spTree>
    <p:extLst>
      <p:ext uri="{BB962C8B-B14F-4D97-AF65-F5344CB8AC3E}">
        <p14:creationId xmlns:p14="http://schemas.microsoft.com/office/powerpoint/2010/main" val="417301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a:t>There are 50 known hormones. Hormones are a specific shape that will only bind with their target cell. Many hormones have an antagonistic hormone that will reverse their action.</a:t>
            </a:r>
          </a:p>
          <a:p>
            <a:pPr lvl="1"/>
            <a:r>
              <a:rPr lang="en-US" sz="3600" dirty="0"/>
              <a:t>Ex. insulin removes glucose while glucagon adds glucose to the blood. </a:t>
            </a:r>
          </a:p>
          <a:p>
            <a:endParaRPr lang="en-US" dirty="0"/>
          </a:p>
        </p:txBody>
      </p:sp>
    </p:spTree>
    <p:extLst>
      <p:ext uri="{BB962C8B-B14F-4D97-AF65-F5344CB8AC3E}">
        <p14:creationId xmlns:p14="http://schemas.microsoft.com/office/powerpoint/2010/main" val="38302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3 groups of hormones</a:t>
            </a:r>
            <a:endParaRPr lang="en-US" dirty="0"/>
          </a:p>
        </p:txBody>
      </p:sp>
      <p:sp>
        <p:nvSpPr>
          <p:cNvPr id="3" name="Content Placeholder 2"/>
          <p:cNvSpPr>
            <a:spLocks noGrp="1"/>
          </p:cNvSpPr>
          <p:nvPr>
            <p:ph idx="1"/>
          </p:nvPr>
        </p:nvSpPr>
        <p:spPr>
          <a:xfrm>
            <a:off x="863600" y="1549853"/>
            <a:ext cx="10515600" cy="4351338"/>
          </a:xfrm>
        </p:spPr>
        <p:txBody>
          <a:bodyPr>
            <a:normAutofit/>
          </a:bodyPr>
          <a:lstStyle/>
          <a:p>
            <a:r>
              <a:rPr lang="en-US" sz="4000" dirty="0" smtClean="0"/>
              <a:t>Steroids</a:t>
            </a:r>
            <a:endParaRPr lang="en-US" sz="4000" dirty="0" smtClean="0">
              <a:effectLst/>
            </a:endParaRPr>
          </a:p>
          <a:p>
            <a:pPr lvl="1"/>
            <a:r>
              <a:rPr lang="en-US" sz="3600" dirty="0" smtClean="0"/>
              <a:t>four-ring </a:t>
            </a:r>
            <a:r>
              <a:rPr lang="en-US" sz="3600" dirty="0"/>
              <a:t>structure, each ring with a different side group</a:t>
            </a:r>
            <a:endParaRPr lang="en-US" sz="3600" dirty="0" smtClean="0">
              <a:effectLst/>
            </a:endParaRPr>
          </a:p>
          <a:p>
            <a:pPr lvl="1"/>
            <a:r>
              <a:rPr lang="en-US" sz="3600" dirty="0" smtClean="0"/>
              <a:t>derived </a:t>
            </a:r>
            <a:r>
              <a:rPr lang="en-US" sz="3600" dirty="0"/>
              <a:t>from cholesterol</a:t>
            </a:r>
            <a:endParaRPr lang="en-US" sz="3600" dirty="0" smtClean="0">
              <a:effectLst/>
            </a:endParaRPr>
          </a:p>
          <a:p>
            <a:pPr lvl="1"/>
            <a:r>
              <a:rPr lang="en-US" sz="3600" dirty="0" smtClean="0"/>
              <a:t>includes</a:t>
            </a:r>
            <a:r>
              <a:rPr lang="en-US" sz="3600" dirty="0"/>
              <a:t>: sex hormones progesterone, testosterone, estrogen, aldosterone, </a:t>
            </a:r>
            <a:r>
              <a:rPr lang="en-US" sz="3600" dirty="0" err="1"/>
              <a:t>corticosterone</a:t>
            </a:r>
            <a:r>
              <a:rPr lang="en-US" sz="3600" dirty="0"/>
              <a:t>, and cortisol</a:t>
            </a:r>
            <a:r>
              <a:rPr lang="en-US" sz="3600" dirty="0" smtClean="0"/>
              <a:t>.</a:t>
            </a:r>
            <a:endParaRPr lang="en-US" sz="3600" dirty="0" smtClean="0">
              <a:effectLst/>
            </a:endParaRPr>
          </a:p>
        </p:txBody>
      </p:sp>
    </p:spTree>
    <p:extLst>
      <p:ext uri="{BB962C8B-B14F-4D97-AF65-F5344CB8AC3E}">
        <p14:creationId xmlns:p14="http://schemas.microsoft.com/office/powerpoint/2010/main" val="4933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10515600" cy="4351338"/>
          </a:xfrm>
        </p:spPr>
        <p:txBody>
          <a:bodyPr>
            <a:normAutofit/>
          </a:bodyPr>
          <a:lstStyle/>
          <a:p>
            <a:r>
              <a:rPr lang="en-US" sz="4000" dirty="0" smtClean="0"/>
              <a:t>Peptides</a:t>
            </a:r>
            <a:endParaRPr lang="en-US" sz="4000" dirty="0" smtClean="0">
              <a:effectLst/>
            </a:endParaRPr>
          </a:p>
          <a:p>
            <a:pPr lvl="1"/>
            <a:r>
              <a:rPr lang="en-US" sz="3600" dirty="0" smtClean="0"/>
              <a:t>composed of amino acid chains</a:t>
            </a:r>
            <a:endParaRPr lang="en-US" sz="3600" dirty="0" smtClean="0">
              <a:effectLst/>
            </a:endParaRPr>
          </a:p>
          <a:p>
            <a:pPr lvl="1"/>
            <a:r>
              <a:rPr lang="en-US" sz="3600" dirty="0" smtClean="0"/>
              <a:t>includes ADH and oxytocin-each made of 9 amino acids, as well as insulin that has 51 amino acids.</a:t>
            </a:r>
            <a:endParaRPr lang="en-US" sz="3600" dirty="0" smtClean="0">
              <a:effectLst/>
            </a:endParaRPr>
          </a:p>
          <a:p>
            <a:r>
              <a:rPr lang="en-US" sz="4000" dirty="0" smtClean="0"/>
              <a:t>Modified amino acids</a:t>
            </a:r>
          </a:p>
          <a:p>
            <a:pPr lvl="1"/>
            <a:r>
              <a:rPr lang="en-US" sz="3600" dirty="0" smtClean="0"/>
              <a:t>Only a few of these</a:t>
            </a:r>
            <a:endParaRPr lang="en-US" sz="3600" dirty="0" smtClean="0">
              <a:effectLst/>
            </a:endParaRPr>
          </a:p>
          <a:p>
            <a:pPr lvl="1"/>
            <a:r>
              <a:rPr lang="en-US" sz="3600" dirty="0" smtClean="0"/>
              <a:t>includes epinephrine, norepinephrine and tyrosine</a:t>
            </a:r>
          </a:p>
          <a:p>
            <a:endParaRPr lang="en-US" sz="4000" dirty="0"/>
          </a:p>
        </p:txBody>
      </p:sp>
    </p:spTree>
    <p:extLst>
      <p:ext uri="{BB962C8B-B14F-4D97-AF65-F5344CB8AC3E}">
        <p14:creationId xmlns:p14="http://schemas.microsoft.com/office/powerpoint/2010/main" val="31166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23771" y="119237"/>
            <a:ext cx="5273539" cy="6296077"/>
          </a:xfrm>
          <a:prstGeom prst="rect">
            <a:avLst/>
          </a:prstGeom>
        </p:spPr>
      </p:pic>
    </p:spTree>
    <p:extLst>
      <p:ext uri="{BB962C8B-B14F-4D97-AF65-F5344CB8AC3E}">
        <p14:creationId xmlns:p14="http://schemas.microsoft.com/office/powerpoint/2010/main" val="294262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 of the Endocrine System</a:t>
            </a:r>
            <a:endParaRPr lang="en-US" dirty="0"/>
          </a:p>
        </p:txBody>
      </p:sp>
      <p:sp>
        <p:nvSpPr>
          <p:cNvPr id="3" name="Content Placeholder 2"/>
          <p:cNvSpPr>
            <a:spLocks noGrp="1"/>
          </p:cNvSpPr>
          <p:nvPr>
            <p:ph idx="1"/>
          </p:nvPr>
        </p:nvSpPr>
        <p:spPr>
          <a:xfrm>
            <a:off x="838200" y="1981200"/>
            <a:ext cx="10515600" cy="4351338"/>
          </a:xfrm>
        </p:spPr>
        <p:txBody>
          <a:bodyPr>
            <a:noAutofit/>
          </a:bodyPr>
          <a:lstStyle/>
          <a:p>
            <a:r>
              <a:rPr lang="en-US" sz="3600" dirty="0" smtClean="0"/>
              <a:t>Hypothalamus</a:t>
            </a:r>
            <a:r>
              <a:rPr lang="en-US" sz="3600" dirty="0"/>
              <a:t>: Manufactures hormones such as oxytocin and ADH for the pituitary and releasing factors which control the release of hormone from the </a:t>
            </a:r>
            <a:r>
              <a:rPr lang="en-US" sz="3600" dirty="0" smtClean="0"/>
              <a:t>pituitary </a:t>
            </a:r>
            <a:r>
              <a:rPr lang="en-US" sz="3600" dirty="0"/>
              <a:t>gland. </a:t>
            </a:r>
          </a:p>
        </p:txBody>
      </p:sp>
    </p:spTree>
    <p:extLst>
      <p:ext uri="{BB962C8B-B14F-4D97-AF65-F5344CB8AC3E}">
        <p14:creationId xmlns:p14="http://schemas.microsoft.com/office/powerpoint/2010/main" val="327036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Endocrine System</a:t>
            </a:r>
          </a:p>
        </p:txBody>
      </p:sp>
      <p:sp>
        <p:nvSpPr>
          <p:cNvPr id="3" name="Content Placeholder 2"/>
          <p:cNvSpPr>
            <a:spLocks noGrp="1"/>
          </p:cNvSpPr>
          <p:nvPr>
            <p:ph idx="1"/>
          </p:nvPr>
        </p:nvSpPr>
        <p:spPr/>
        <p:txBody>
          <a:bodyPr>
            <a:normAutofit/>
          </a:bodyPr>
          <a:lstStyle/>
          <a:p>
            <a:r>
              <a:rPr lang="en-US" sz="3600" dirty="0" smtClean="0"/>
              <a:t>Pituitary </a:t>
            </a:r>
            <a:r>
              <a:rPr lang="en-US" sz="3600" dirty="0"/>
              <a:t>gland-Called the master gland, divided into anterior (produces 7 important hormones) and posterior hormones that does not manufacture hormones but stores oxytocin and ADH. Anterior pituitary produces growth hormone, prolactin, follicle stimulating hormone, luteinizing hormone and others.</a:t>
            </a:r>
          </a:p>
          <a:p>
            <a:endParaRPr lang="en-US" sz="3600" dirty="0"/>
          </a:p>
        </p:txBody>
      </p:sp>
    </p:spTree>
    <p:extLst>
      <p:ext uri="{BB962C8B-B14F-4D97-AF65-F5344CB8AC3E}">
        <p14:creationId xmlns:p14="http://schemas.microsoft.com/office/powerpoint/2010/main" val="114514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Animal Phyla</a:t>
            </a:r>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2841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Endocrine System</a:t>
            </a:r>
          </a:p>
        </p:txBody>
      </p:sp>
      <p:sp>
        <p:nvSpPr>
          <p:cNvPr id="3" name="Content Placeholder 2"/>
          <p:cNvSpPr>
            <a:spLocks noGrp="1"/>
          </p:cNvSpPr>
          <p:nvPr>
            <p:ph idx="1"/>
          </p:nvPr>
        </p:nvSpPr>
        <p:spPr>
          <a:xfrm>
            <a:off x="457200" y="1828799"/>
            <a:ext cx="11353800" cy="4572001"/>
          </a:xfrm>
        </p:spPr>
        <p:txBody>
          <a:bodyPr>
            <a:noAutofit/>
          </a:bodyPr>
          <a:lstStyle/>
          <a:p>
            <a:r>
              <a:rPr lang="en-US" sz="3600" dirty="0" smtClean="0"/>
              <a:t>Thyroid </a:t>
            </a:r>
            <a:r>
              <a:rPr lang="en-US" sz="3600" dirty="0"/>
              <a:t>gland-Plays a huge role in the development and maturation. Maintains normal blood pressure, heart rate, muscle tone, digestion and reproduction. It can increase oxygen consumption and metabolism.</a:t>
            </a:r>
            <a:endParaRPr lang="en-US" sz="3600" dirty="0" smtClean="0">
              <a:effectLst/>
            </a:endParaRPr>
          </a:p>
          <a:p>
            <a:pPr lvl="1"/>
            <a:r>
              <a:rPr lang="en-US" sz="3200" dirty="0" smtClean="0"/>
              <a:t>An </a:t>
            </a:r>
            <a:r>
              <a:rPr lang="en-US" sz="3200" dirty="0"/>
              <a:t>overactive thyroid-hyperthyroidism-causes </a:t>
            </a:r>
            <a:r>
              <a:rPr lang="en-US" sz="3200" dirty="0" err="1"/>
              <a:t>symptons</a:t>
            </a:r>
            <a:r>
              <a:rPr lang="en-US" sz="3200" dirty="0"/>
              <a:t> such as nervousness, hyperactivity, insomnia and weight loss.</a:t>
            </a:r>
            <a:endParaRPr lang="en-US" sz="3200" dirty="0" smtClean="0">
              <a:effectLst/>
            </a:endParaRPr>
          </a:p>
          <a:p>
            <a:pPr lvl="1"/>
            <a:r>
              <a:rPr lang="en-US" sz="3200" dirty="0" smtClean="0"/>
              <a:t>An </a:t>
            </a:r>
            <a:r>
              <a:rPr lang="en-US" sz="3200" dirty="0"/>
              <a:t>underactive thyroid-hypothyroidism causes fatigue, weight gain, irritability and depression.</a:t>
            </a:r>
          </a:p>
        </p:txBody>
      </p:sp>
    </p:spTree>
    <p:extLst>
      <p:ext uri="{BB962C8B-B14F-4D97-AF65-F5344CB8AC3E}">
        <p14:creationId xmlns:p14="http://schemas.microsoft.com/office/powerpoint/2010/main" val="103572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Endocrine System</a:t>
            </a:r>
          </a:p>
        </p:txBody>
      </p:sp>
      <p:sp>
        <p:nvSpPr>
          <p:cNvPr id="3" name="Content Placeholder 2"/>
          <p:cNvSpPr>
            <a:spLocks noGrp="1"/>
          </p:cNvSpPr>
          <p:nvPr>
            <p:ph idx="1"/>
          </p:nvPr>
        </p:nvSpPr>
        <p:spPr/>
        <p:txBody>
          <a:bodyPr>
            <a:noAutofit/>
          </a:bodyPr>
          <a:lstStyle/>
          <a:p>
            <a:r>
              <a:rPr lang="en-US" sz="4000" dirty="0" smtClean="0"/>
              <a:t>Parathyroid-4 </a:t>
            </a:r>
            <a:r>
              <a:rPr lang="en-US" sz="4000" dirty="0"/>
              <a:t>pea-sized bodies embedded in the thyroid that release parathyroid hormone that increases calcium concentration</a:t>
            </a:r>
            <a:r>
              <a:rPr lang="en-US" sz="4000" dirty="0" smtClean="0"/>
              <a:t>.</a:t>
            </a:r>
            <a:endParaRPr lang="en-US" sz="4000" dirty="0" smtClean="0">
              <a:effectLst/>
            </a:endParaRPr>
          </a:p>
        </p:txBody>
      </p:sp>
    </p:spTree>
    <p:extLst>
      <p:ext uri="{BB962C8B-B14F-4D97-AF65-F5344CB8AC3E}">
        <p14:creationId xmlns:p14="http://schemas.microsoft.com/office/powerpoint/2010/main" val="255104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Endocrine System</a:t>
            </a:r>
          </a:p>
        </p:txBody>
      </p:sp>
      <p:sp>
        <p:nvSpPr>
          <p:cNvPr id="3" name="Content Placeholder 2"/>
          <p:cNvSpPr>
            <a:spLocks noGrp="1"/>
          </p:cNvSpPr>
          <p:nvPr>
            <p:ph idx="1"/>
          </p:nvPr>
        </p:nvSpPr>
        <p:spPr/>
        <p:txBody>
          <a:bodyPr>
            <a:normAutofit fontScale="92500"/>
          </a:bodyPr>
          <a:lstStyle/>
          <a:p>
            <a:r>
              <a:rPr lang="en-US" sz="4000" dirty="0" smtClean="0"/>
              <a:t>Pancreas-produces </a:t>
            </a:r>
            <a:r>
              <a:rPr lang="en-US" sz="4000" dirty="0"/>
              <a:t>digestive enzymes for the small intestine and insulin and glucagon.</a:t>
            </a:r>
          </a:p>
          <a:p>
            <a:pPr lvl="1"/>
            <a:r>
              <a:rPr lang="en-US" sz="3600" dirty="0"/>
              <a:t>hypoglycemia-abnormally low blood sugar</a:t>
            </a:r>
          </a:p>
          <a:p>
            <a:pPr lvl="1"/>
            <a:r>
              <a:rPr lang="en-US" sz="3600" dirty="0"/>
              <a:t>diabetes-abnormally high blood sugar</a:t>
            </a:r>
          </a:p>
          <a:p>
            <a:pPr lvl="2"/>
            <a:r>
              <a:rPr lang="en-US" sz="3200" dirty="0"/>
              <a:t>type 1-autoimmune disorder where pancreatic cells are attacked requiring daily injects of insulin.</a:t>
            </a:r>
          </a:p>
          <a:p>
            <a:pPr lvl="2"/>
            <a:r>
              <a:rPr lang="en-US" sz="3200" dirty="0"/>
              <a:t>type 2-caused by target cell responding less to insulin or the production of less insulin. Can be treated through diet.</a:t>
            </a:r>
          </a:p>
          <a:p>
            <a:endParaRPr lang="en-US" dirty="0"/>
          </a:p>
        </p:txBody>
      </p:sp>
    </p:spTree>
    <p:extLst>
      <p:ext uri="{BB962C8B-B14F-4D97-AF65-F5344CB8AC3E}">
        <p14:creationId xmlns:p14="http://schemas.microsoft.com/office/powerpoint/2010/main" val="14845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Endocrine System</a:t>
            </a:r>
          </a:p>
        </p:txBody>
      </p:sp>
      <p:sp>
        <p:nvSpPr>
          <p:cNvPr id="3" name="Content Placeholder 2"/>
          <p:cNvSpPr>
            <a:spLocks noGrp="1"/>
          </p:cNvSpPr>
          <p:nvPr>
            <p:ph idx="1"/>
          </p:nvPr>
        </p:nvSpPr>
        <p:spPr>
          <a:xfrm>
            <a:off x="609600" y="1828799"/>
            <a:ext cx="10058400" cy="4572001"/>
          </a:xfrm>
        </p:spPr>
        <p:txBody>
          <a:bodyPr>
            <a:noAutofit/>
          </a:bodyPr>
          <a:lstStyle/>
          <a:p>
            <a:r>
              <a:rPr lang="en-US" sz="4000" dirty="0" smtClean="0"/>
              <a:t>Adrenal </a:t>
            </a:r>
            <a:r>
              <a:rPr lang="en-US" sz="4000" dirty="0"/>
              <a:t>glands-located on top of the kidney and releases adrenaline, aldosterone to increase electrolyte uptake and cortisol that increases glucose, protein and fat metabolism.</a:t>
            </a:r>
            <a:endParaRPr lang="en-US" sz="4000" dirty="0" smtClean="0">
              <a:effectLst/>
            </a:endParaRPr>
          </a:p>
          <a:p>
            <a:endParaRPr lang="en-US" sz="4000" dirty="0"/>
          </a:p>
          <a:p>
            <a:endParaRPr lang="en-US" sz="4000" dirty="0"/>
          </a:p>
        </p:txBody>
      </p:sp>
    </p:spTree>
    <p:extLst>
      <p:ext uri="{BB962C8B-B14F-4D97-AF65-F5344CB8AC3E}">
        <p14:creationId xmlns:p14="http://schemas.microsoft.com/office/powerpoint/2010/main" val="25219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Endocrine System</a:t>
            </a:r>
          </a:p>
        </p:txBody>
      </p:sp>
      <p:sp>
        <p:nvSpPr>
          <p:cNvPr id="3" name="Content Placeholder 2"/>
          <p:cNvSpPr>
            <a:spLocks noGrp="1"/>
          </p:cNvSpPr>
          <p:nvPr>
            <p:ph idx="1"/>
          </p:nvPr>
        </p:nvSpPr>
        <p:spPr>
          <a:xfrm>
            <a:off x="457200" y="1828799"/>
            <a:ext cx="10210800" cy="4572001"/>
          </a:xfrm>
        </p:spPr>
        <p:txBody>
          <a:bodyPr/>
          <a:lstStyle/>
          <a:p>
            <a:r>
              <a:rPr lang="en-US" sz="4000" dirty="0" smtClean="0"/>
              <a:t>Ovaries </a:t>
            </a:r>
            <a:r>
              <a:rPr lang="en-US" sz="4000" dirty="0"/>
              <a:t>and Testes-</a:t>
            </a:r>
          </a:p>
          <a:p>
            <a:pPr lvl="1"/>
            <a:r>
              <a:rPr lang="en-US" sz="3600" dirty="0"/>
              <a:t>Ovary-releases estrogen and progesterone.</a:t>
            </a:r>
          </a:p>
          <a:p>
            <a:pPr lvl="1"/>
            <a:r>
              <a:rPr lang="en-US" sz="3600" dirty="0"/>
              <a:t>Testes-releases testosterone</a:t>
            </a:r>
          </a:p>
          <a:p>
            <a:pPr lvl="1"/>
            <a:r>
              <a:rPr lang="en-US" sz="3600" dirty="0"/>
              <a:t>Important in reproduction and bone lengthening.</a:t>
            </a:r>
          </a:p>
          <a:p>
            <a:endParaRPr lang="en-US" dirty="0"/>
          </a:p>
        </p:txBody>
      </p:sp>
    </p:spTree>
    <p:extLst>
      <p:ext uri="{BB962C8B-B14F-4D97-AF65-F5344CB8AC3E}">
        <p14:creationId xmlns:p14="http://schemas.microsoft.com/office/powerpoint/2010/main" val="225427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Endocrine System</a:t>
            </a:r>
          </a:p>
        </p:txBody>
      </p:sp>
      <p:sp>
        <p:nvSpPr>
          <p:cNvPr id="3" name="Content Placeholder 2"/>
          <p:cNvSpPr>
            <a:spLocks noGrp="1"/>
          </p:cNvSpPr>
          <p:nvPr>
            <p:ph idx="1"/>
          </p:nvPr>
        </p:nvSpPr>
        <p:spPr>
          <a:xfrm>
            <a:off x="685800" y="1828799"/>
            <a:ext cx="10744200" cy="4572001"/>
          </a:xfrm>
        </p:spPr>
        <p:txBody>
          <a:bodyPr>
            <a:normAutofit/>
          </a:bodyPr>
          <a:lstStyle/>
          <a:p>
            <a:r>
              <a:rPr lang="en-US" sz="4000" dirty="0" smtClean="0"/>
              <a:t>Pineal body-located above brain stem and secretes melatonin and is tied to our biological clock. </a:t>
            </a:r>
            <a:endParaRPr lang="en-US" sz="4000" dirty="0" smtClean="0">
              <a:effectLst/>
            </a:endParaRPr>
          </a:p>
          <a:p>
            <a:r>
              <a:rPr lang="en-US" sz="4000" dirty="0" smtClean="0"/>
              <a:t>Thymus-At puberty the thymus begins to diminish and almost disappears by adulthood. Secretes </a:t>
            </a:r>
            <a:r>
              <a:rPr lang="en-US" sz="4000" dirty="0" err="1" smtClean="0"/>
              <a:t>thymosin</a:t>
            </a:r>
            <a:r>
              <a:rPr lang="en-US" sz="4000" dirty="0" smtClean="0"/>
              <a:t> which place a role in making lymphocytes.</a:t>
            </a:r>
            <a:endParaRPr lang="en-US" sz="4000" dirty="0"/>
          </a:p>
        </p:txBody>
      </p:sp>
    </p:spTree>
    <p:extLst>
      <p:ext uri="{BB962C8B-B14F-4D97-AF65-F5344CB8AC3E}">
        <p14:creationId xmlns:p14="http://schemas.microsoft.com/office/powerpoint/2010/main" val="384693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Feedback Regulation of the Endocrine System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731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11658600" cy="4351338"/>
          </a:xfrm>
        </p:spPr>
        <p:txBody>
          <a:bodyPr>
            <a:noAutofit/>
          </a:bodyPr>
          <a:lstStyle/>
          <a:p>
            <a:r>
              <a:rPr lang="en-US" sz="4000" dirty="0" smtClean="0"/>
              <a:t>A </a:t>
            </a:r>
            <a:r>
              <a:rPr lang="en-US" sz="4000" dirty="0"/>
              <a:t>negative feedback loop reduces the response of the target cell.</a:t>
            </a:r>
          </a:p>
          <a:p>
            <a:r>
              <a:rPr lang="en-US" sz="4000" dirty="0"/>
              <a:t>A positive feedback loop increases the </a:t>
            </a:r>
            <a:r>
              <a:rPr lang="en-US" sz="4000" dirty="0" smtClean="0"/>
              <a:t>response </a:t>
            </a:r>
            <a:r>
              <a:rPr lang="en-US" sz="4000" dirty="0"/>
              <a:t>of the target cell.</a:t>
            </a:r>
          </a:p>
          <a:p>
            <a:pPr lvl="1"/>
            <a:r>
              <a:rPr lang="en-US" sz="3600" dirty="0"/>
              <a:t>For example, in mammals oxytocin causes the release of milk. This triggers a greater suckling response in offspring. The suckling of offspring increases the release of oxytocin. </a:t>
            </a:r>
          </a:p>
        </p:txBody>
      </p:sp>
    </p:spTree>
    <p:extLst>
      <p:ext uri="{BB962C8B-B14F-4D97-AF65-F5344CB8AC3E}">
        <p14:creationId xmlns:p14="http://schemas.microsoft.com/office/powerpoint/2010/main" val="405281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6971" y="90190"/>
            <a:ext cx="5036457" cy="6545576"/>
          </a:xfrm>
          <a:prstGeom prst="rect">
            <a:avLst/>
          </a:prstGeom>
        </p:spPr>
      </p:pic>
    </p:spTree>
    <p:extLst>
      <p:ext uri="{BB962C8B-B14F-4D97-AF65-F5344CB8AC3E}">
        <p14:creationId xmlns:p14="http://schemas.microsoft.com/office/powerpoint/2010/main" val="37911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Tissues for Insulin &amp; Glucagon</a:t>
            </a:r>
            <a:endParaRPr lang="en-US" dirty="0"/>
          </a:p>
        </p:txBody>
      </p:sp>
      <p:sp>
        <p:nvSpPr>
          <p:cNvPr id="3" name="Content Placeholder 2"/>
          <p:cNvSpPr>
            <a:spLocks noGrp="1"/>
          </p:cNvSpPr>
          <p:nvPr>
            <p:ph idx="1"/>
          </p:nvPr>
        </p:nvSpPr>
        <p:spPr>
          <a:xfrm>
            <a:off x="457200" y="1828799"/>
            <a:ext cx="10972800" cy="4572001"/>
          </a:xfrm>
        </p:spPr>
        <p:txBody>
          <a:bodyPr>
            <a:noAutofit/>
          </a:bodyPr>
          <a:lstStyle/>
          <a:p>
            <a:r>
              <a:rPr lang="en-US" sz="4400" dirty="0" smtClean="0"/>
              <a:t>Insulin </a:t>
            </a:r>
            <a:r>
              <a:rPr lang="en-US" sz="4400" dirty="0"/>
              <a:t>reduced blood glucose levels by</a:t>
            </a:r>
          </a:p>
          <a:p>
            <a:pPr lvl="1"/>
            <a:r>
              <a:rPr lang="en-US" sz="4000" dirty="0" smtClean="0"/>
              <a:t>Promoting </a:t>
            </a:r>
            <a:r>
              <a:rPr lang="en-US" sz="4000" dirty="0"/>
              <a:t>the uptake of glucose by the liver.</a:t>
            </a:r>
            <a:endParaRPr lang="en-US" sz="4000" dirty="0" smtClean="0">
              <a:effectLst/>
            </a:endParaRPr>
          </a:p>
          <a:p>
            <a:pPr lvl="1"/>
            <a:r>
              <a:rPr lang="en-US" sz="4000" dirty="0" smtClean="0"/>
              <a:t>Promoting </a:t>
            </a:r>
            <a:r>
              <a:rPr lang="en-US" sz="4000" dirty="0"/>
              <a:t>the body cells to take up more </a:t>
            </a:r>
            <a:r>
              <a:rPr lang="en-US" sz="4000" dirty="0" err="1"/>
              <a:t>gluocose</a:t>
            </a:r>
            <a:r>
              <a:rPr lang="en-US" sz="4000" dirty="0"/>
              <a:t>.</a:t>
            </a:r>
            <a:endParaRPr lang="en-US" sz="4000" dirty="0" smtClean="0">
              <a:effectLst/>
            </a:endParaRPr>
          </a:p>
          <a:p>
            <a:pPr lvl="1"/>
            <a:r>
              <a:rPr lang="en-US" sz="4000" dirty="0" smtClean="0"/>
              <a:t>Causing </a:t>
            </a:r>
            <a:r>
              <a:rPr lang="en-US" sz="4000" dirty="0"/>
              <a:t>a </a:t>
            </a:r>
            <a:r>
              <a:rPr lang="en-US" sz="4000" dirty="0" smtClean="0"/>
              <a:t>conversion </a:t>
            </a:r>
            <a:r>
              <a:rPr lang="en-US" sz="4000" dirty="0"/>
              <a:t>of glucose to glycogen where energy can be stored for later use.</a:t>
            </a:r>
          </a:p>
        </p:txBody>
      </p:sp>
    </p:spTree>
    <p:extLst>
      <p:ext uri="{BB962C8B-B14F-4D97-AF65-F5344CB8AC3E}">
        <p14:creationId xmlns:p14="http://schemas.microsoft.com/office/powerpoint/2010/main" val="393072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1024128" y="1573480"/>
            <a:ext cx="9720073" cy="4023360"/>
          </a:xfrm>
        </p:spPr>
        <p:txBody>
          <a:bodyPr>
            <a:noAutofit/>
          </a:bodyPr>
          <a:lstStyle/>
          <a:p>
            <a:r>
              <a:rPr lang="en-US" sz="3600" dirty="0" smtClean="0"/>
              <a:t>Cephalization:  Increased mass of nerve cells towards the anterior end of the organism that can form the brain of the organism if it grows large enough</a:t>
            </a:r>
          </a:p>
          <a:p>
            <a:r>
              <a:rPr lang="en-US" sz="3600" dirty="0" smtClean="0"/>
              <a:t>Cold-blooded (Ectotherm):  organism that cannot maintain a body temperature through metabolic activity</a:t>
            </a:r>
          </a:p>
          <a:p>
            <a:r>
              <a:rPr lang="en-US" sz="3600" dirty="0" smtClean="0"/>
              <a:t>Warm-blooded (Endotherm):  organism that can maintain a body temperature through metabolic activity</a:t>
            </a:r>
          </a:p>
          <a:p>
            <a:endParaRPr lang="en-US" sz="3600" dirty="0"/>
          </a:p>
        </p:txBody>
      </p:sp>
    </p:spTree>
    <p:extLst>
      <p:ext uri="{BB962C8B-B14F-4D97-AF65-F5344CB8AC3E}">
        <p14:creationId xmlns:p14="http://schemas.microsoft.com/office/powerpoint/2010/main" val="18235083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Tissues for Insulin &amp; Glucagon</a:t>
            </a:r>
          </a:p>
        </p:txBody>
      </p:sp>
      <p:sp>
        <p:nvSpPr>
          <p:cNvPr id="3" name="Content Placeholder 2"/>
          <p:cNvSpPr>
            <a:spLocks noGrp="1"/>
          </p:cNvSpPr>
          <p:nvPr>
            <p:ph idx="1"/>
          </p:nvPr>
        </p:nvSpPr>
        <p:spPr/>
        <p:txBody>
          <a:bodyPr>
            <a:normAutofit/>
          </a:bodyPr>
          <a:lstStyle/>
          <a:p>
            <a:r>
              <a:rPr lang="en-US" sz="4400" dirty="0"/>
              <a:t>Glucagon increases glucose levels </a:t>
            </a:r>
            <a:r>
              <a:rPr lang="en-US" sz="4400" dirty="0" smtClean="0"/>
              <a:t>by </a:t>
            </a:r>
            <a:r>
              <a:rPr lang="en-US" sz="4000" dirty="0" smtClean="0"/>
              <a:t>stimulating </a:t>
            </a:r>
            <a:r>
              <a:rPr lang="en-US" sz="4000" dirty="0"/>
              <a:t>the conversion of glycogen to glucose.</a:t>
            </a:r>
          </a:p>
        </p:txBody>
      </p:sp>
    </p:spTree>
    <p:extLst>
      <p:ext uri="{BB962C8B-B14F-4D97-AF65-F5344CB8AC3E}">
        <p14:creationId xmlns:p14="http://schemas.microsoft.com/office/powerpoint/2010/main" val="153128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Tissues for Insulin &amp; Glucagon</a:t>
            </a:r>
          </a:p>
        </p:txBody>
      </p:sp>
      <p:sp>
        <p:nvSpPr>
          <p:cNvPr id="3" name="Content Placeholder 2"/>
          <p:cNvSpPr>
            <a:spLocks noGrp="1"/>
          </p:cNvSpPr>
          <p:nvPr>
            <p:ph idx="1"/>
          </p:nvPr>
        </p:nvSpPr>
        <p:spPr/>
        <p:txBody>
          <a:bodyPr>
            <a:noAutofit/>
          </a:bodyPr>
          <a:lstStyle/>
          <a:p>
            <a:r>
              <a:rPr lang="en-US" sz="4400" dirty="0"/>
              <a:t>Diabetes mellitus is perhaps the best known endocrine disorder.</a:t>
            </a:r>
            <a:endParaRPr lang="en-US" sz="4400" dirty="0" smtClean="0">
              <a:effectLst/>
            </a:endParaRPr>
          </a:p>
          <a:p>
            <a:r>
              <a:rPr lang="en-US" sz="4400" dirty="0"/>
              <a:t>It is caused by a deficiency of insulin or a decreased response to insulin in target tissues.</a:t>
            </a:r>
          </a:p>
          <a:p>
            <a:r>
              <a:rPr lang="en-US" sz="4400" dirty="0"/>
              <a:t>It is marked by elevated blood glucose levels.</a:t>
            </a:r>
          </a:p>
        </p:txBody>
      </p:sp>
    </p:spTree>
    <p:extLst>
      <p:ext uri="{BB962C8B-B14F-4D97-AF65-F5344CB8AC3E}">
        <p14:creationId xmlns:p14="http://schemas.microsoft.com/office/powerpoint/2010/main" val="7953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Tissues for Insulin &amp; Glucagon</a:t>
            </a:r>
          </a:p>
        </p:txBody>
      </p:sp>
      <p:sp>
        <p:nvSpPr>
          <p:cNvPr id="3" name="Content Placeholder 2"/>
          <p:cNvSpPr>
            <a:spLocks noGrp="1"/>
          </p:cNvSpPr>
          <p:nvPr>
            <p:ph idx="1"/>
          </p:nvPr>
        </p:nvSpPr>
        <p:spPr>
          <a:xfrm>
            <a:off x="609600" y="1828799"/>
            <a:ext cx="11125200" cy="4572001"/>
          </a:xfrm>
        </p:spPr>
        <p:txBody>
          <a:bodyPr>
            <a:noAutofit/>
          </a:bodyPr>
          <a:lstStyle/>
          <a:p>
            <a:r>
              <a:rPr lang="en-US" sz="4000" dirty="0"/>
              <a:t>Type 1 diabetes mellitus (insulin-dependent) generally is found in children and results in an inability to produce insulin causing the body to maintain levels of glucose that are too high.</a:t>
            </a:r>
            <a:endParaRPr lang="en-US" sz="4000" dirty="0" smtClean="0">
              <a:effectLst/>
            </a:endParaRPr>
          </a:p>
          <a:p>
            <a:r>
              <a:rPr lang="en-US" sz="4000" dirty="0" smtClean="0"/>
              <a:t>Type </a:t>
            </a:r>
            <a:r>
              <a:rPr lang="en-US" sz="4000" dirty="0"/>
              <a:t>2 diabetes mellitus (non-insulin dependent) the body stops responding to insulin appropriately caused by extreme glucose levels.</a:t>
            </a:r>
          </a:p>
        </p:txBody>
      </p:sp>
    </p:spTree>
    <p:extLst>
      <p:ext uri="{BB962C8B-B14F-4D97-AF65-F5344CB8AC3E}">
        <p14:creationId xmlns:p14="http://schemas.microsoft.com/office/powerpoint/2010/main" val="332378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Immune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813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immune system</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The purpose of the immune system is to prevent foreign bodies from entering the body and removing them if they do.</a:t>
            </a:r>
          </a:p>
          <a:p>
            <a:pPr lvl="1"/>
            <a:r>
              <a:rPr lang="en-US" sz="2800" dirty="0" smtClean="0"/>
              <a:t>Antigens:  term describing proteins on foreign bodies that will trigger an immune response</a:t>
            </a:r>
          </a:p>
          <a:p>
            <a:r>
              <a:rPr lang="en-US" sz="3200" dirty="0" smtClean="0"/>
              <a:t>Your regular cells are protected against immune responses because of a protein that is found on the surface of all your cells called the MHC1.  (Major </a:t>
            </a:r>
            <a:r>
              <a:rPr lang="en-US" sz="3200" dirty="0" err="1" smtClean="0"/>
              <a:t>Histocompatability</a:t>
            </a:r>
            <a:r>
              <a:rPr lang="en-US" sz="3200" dirty="0" smtClean="0"/>
              <a:t> Complex 1)</a:t>
            </a:r>
            <a:endParaRPr lang="en-US" sz="3200" dirty="0"/>
          </a:p>
        </p:txBody>
      </p:sp>
    </p:spTree>
    <p:extLst>
      <p:ext uri="{BB962C8B-B14F-4D97-AF65-F5344CB8AC3E}">
        <p14:creationId xmlns:p14="http://schemas.microsoft.com/office/powerpoint/2010/main" val="328535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Defenses</a:t>
            </a:r>
            <a:endParaRPr lang="en-US" dirty="0"/>
          </a:p>
        </p:txBody>
      </p:sp>
      <p:sp>
        <p:nvSpPr>
          <p:cNvPr id="3" name="Content Placeholder 2"/>
          <p:cNvSpPr>
            <a:spLocks noGrp="1"/>
          </p:cNvSpPr>
          <p:nvPr>
            <p:ph idx="1"/>
          </p:nvPr>
        </p:nvSpPr>
        <p:spPr/>
        <p:txBody>
          <a:bodyPr>
            <a:noAutofit/>
          </a:bodyPr>
          <a:lstStyle/>
          <a:p>
            <a:r>
              <a:rPr lang="en-US" sz="4400" dirty="0" smtClean="0"/>
              <a:t>1st </a:t>
            </a:r>
            <a:r>
              <a:rPr lang="en-US" sz="4400" dirty="0"/>
              <a:t>line of defense-external barriers</a:t>
            </a:r>
            <a:endParaRPr lang="en-US" sz="4400" dirty="0" smtClean="0">
              <a:effectLst/>
            </a:endParaRPr>
          </a:p>
          <a:p>
            <a:r>
              <a:rPr lang="en-US" sz="4400" dirty="0" smtClean="0"/>
              <a:t>2nd </a:t>
            </a:r>
            <a:r>
              <a:rPr lang="en-US" sz="4400" dirty="0"/>
              <a:t>line of defense-non-specific internal </a:t>
            </a:r>
            <a:r>
              <a:rPr lang="en-US" sz="4400" dirty="0" smtClean="0"/>
              <a:t>defenses </a:t>
            </a:r>
            <a:r>
              <a:rPr lang="en-US" sz="4400" dirty="0"/>
              <a:t>such as phagocytes that engulf foreign matter</a:t>
            </a:r>
            <a:r>
              <a:rPr lang="en-US" sz="4400" dirty="0" smtClean="0"/>
              <a:t>.</a:t>
            </a:r>
          </a:p>
          <a:p>
            <a:pPr lvl="1"/>
            <a:r>
              <a:rPr lang="en-US" sz="4200" dirty="0" smtClean="0">
                <a:effectLst/>
              </a:rPr>
              <a:t>Natural Killer Cells!</a:t>
            </a:r>
          </a:p>
        </p:txBody>
      </p:sp>
    </p:spTree>
    <p:extLst>
      <p:ext uri="{BB962C8B-B14F-4D97-AF65-F5344CB8AC3E}">
        <p14:creationId xmlns:p14="http://schemas.microsoft.com/office/powerpoint/2010/main" val="8853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Defenses</a:t>
            </a:r>
          </a:p>
        </p:txBody>
      </p:sp>
      <p:sp>
        <p:nvSpPr>
          <p:cNvPr id="3" name="Content Placeholder 2"/>
          <p:cNvSpPr>
            <a:spLocks noGrp="1"/>
          </p:cNvSpPr>
          <p:nvPr>
            <p:ph idx="1"/>
          </p:nvPr>
        </p:nvSpPr>
        <p:spPr>
          <a:xfrm>
            <a:off x="838200" y="1752600"/>
            <a:ext cx="9144000" cy="4572001"/>
          </a:xfrm>
        </p:spPr>
        <p:txBody>
          <a:bodyPr>
            <a:normAutofit/>
          </a:bodyPr>
          <a:lstStyle/>
          <a:p>
            <a:r>
              <a:rPr lang="en-US" sz="4000" dirty="0" smtClean="0"/>
              <a:t>3rd </a:t>
            </a:r>
            <a:r>
              <a:rPr lang="en-US" sz="4000" dirty="0"/>
              <a:t>line of defense-inflammation-increase blood flow and allows healing to begin.</a:t>
            </a:r>
          </a:p>
          <a:p>
            <a:r>
              <a:rPr lang="en-US" sz="4000" dirty="0" smtClean="0"/>
              <a:t>4</a:t>
            </a:r>
            <a:r>
              <a:rPr lang="en-US" sz="4000" baseline="30000" dirty="0" smtClean="0"/>
              <a:t>th</a:t>
            </a:r>
            <a:r>
              <a:rPr lang="en-US" sz="4000" dirty="0" smtClean="0"/>
              <a:t> Fever</a:t>
            </a:r>
            <a:endParaRPr lang="en-US" sz="4000" dirty="0"/>
          </a:p>
          <a:p>
            <a:endParaRPr lang="en-US" sz="4000" dirty="0"/>
          </a:p>
        </p:txBody>
      </p:sp>
    </p:spTree>
    <p:extLst>
      <p:ext uri="{BB962C8B-B14F-4D97-AF65-F5344CB8AC3E}">
        <p14:creationId xmlns:p14="http://schemas.microsoft.com/office/powerpoint/2010/main" val="341557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layer of response.  Active Immunity</a:t>
            </a:r>
            <a:endParaRPr lang="en-US" dirty="0"/>
          </a:p>
        </p:txBody>
      </p:sp>
      <p:sp>
        <p:nvSpPr>
          <p:cNvPr id="3" name="Content Placeholder 2"/>
          <p:cNvSpPr>
            <a:spLocks noGrp="1"/>
          </p:cNvSpPr>
          <p:nvPr>
            <p:ph idx="1"/>
          </p:nvPr>
        </p:nvSpPr>
        <p:spPr/>
        <p:txBody>
          <a:bodyPr>
            <a:normAutofit/>
          </a:bodyPr>
          <a:lstStyle/>
          <a:p>
            <a:r>
              <a:rPr lang="en-US" sz="4400" dirty="0" smtClean="0"/>
              <a:t>B-cells and T-cells: B-cells attack toxins, free bacteria and free viruses before you are infected. T-cells attack bacteria, viruses, fungi, </a:t>
            </a:r>
            <a:r>
              <a:rPr lang="en-US" sz="4400" dirty="0" err="1" smtClean="0"/>
              <a:t>protist</a:t>
            </a:r>
            <a:r>
              <a:rPr lang="en-US" sz="4400" dirty="0" smtClean="0"/>
              <a:t>, worms and cancer after you are infected.</a:t>
            </a:r>
          </a:p>
          <a:p>
            <a:endParaRPr lang="en-US" sz="4400" dirty="0"/>
          </a:p>
        </p:txBody>
      </p:sp>
    </p:spTree>
    <p:extLst>
      <p:ext uri="{BB962C8B-B14F-4D97-AF65-F5344CB8AC3E}">
        <p14:creationId xmlns:p14="http://schemas.microsoft.com/office/powerpoint/2010/main" val="188558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disorders</a:t>
            </a:r>
            <a:endParaRPr lang="en-US" dirty="0"/>
          </a:p>
        </p:txBody>
      </p:sp>
      <p:sp>
        <p:nvSpPr>
          <p:cNvPr id="3" name="Content Placeholder 2"/>
          <p:cNvSpPr>
            <a:spLocks noGrp="1"/>
          </p:cNvSpPr>
          <p:nvPr>
            <p:ph idx="1"/>
          </p:nvPr>
        </p:nvSpPr>
        <p:spPr>
          <a:xfrm>
            <a:off x="381000" y="1828799"/>
            <a:ext cx="11506200" cy="4572001"/>
          </a:xfrm>
        </p:spPr>
        <p:txBody>
          <a:bodyPr>
            <a:noAutofit/>
          </a:bodyPr>
          <a:lstStyle/>
          <a:p>
            <a:r>
              <a:rPr lang="en-US" sz="4000" u="sng" dirty="0" smtClean="0"/>
              <a:t>Rheumatoid </a:t>
            </a:r>
            <a:r>
              <a:rPr lang="en-US" sz="4000" u="sng" dirty="0"/>
              <a:t>arthritis</a:t>
            </a:r>
            <a:r>
              <a:rPr lang="en-US" sz="4000" dirty="0"/>
              <a:t>-attacks joints</a:t>
            </a:r>
            <a:endParaRPr lang="en-US" sz="4000" dirty="0" smtClean="0">
              <a:effectLst/>
            </a:endParaRPr>
          </a:p>
          <a:p>
            <a:r>
              <a:rPr lang="en-US" sz="4000" u="sng" dirty="0"/>
              <a:t>Insulin dependent diabetes</a:t>
            </a:r>
            <a:r>
              <a:rPr lang="en-US" sz="4000" dirty="0"/>
              <a:t>-attack pancreatic cells</a:t>
            </a:r>
            <a:endParaRPr lang="en-US" sz="4000" dirty="0" smtClean="0">
              <a:effectLst/>
            </a:endParaRPr>
          </a:p>
          <a:p>
            <a:r>
              <a:rPr lang="en-US" sz="4000" u="sng" dirty="0"/>
              <a:t>Rheumatic fever</a:t>
            </a:r>
            <a:r>
              <a:rPr lang="en-US" sz="4000" dirty="0"/>
              <a:t>-attacks heart muscles and valves</a:t>
            </a:r>
            <a:endParaRPr lang="en-US" sz="4000" dirty="0" smtClean="0">
              <a:effectLst/>
            </a:endParaRPr>
          </a:p>
          <a:p>
            <a:r>
              <a:rPr lang="en-US" sz="4000" u="sng" dirty="0"/>
              <a:t>Graves disease</a:t>
            </a:r>
            <a:r>
              <a:rPr lang="en-US" sz="4000" dirty="0"/>
              <a:t>-attacks thyroid producing too much of the thyroid hormones.</a:t>
            </a:r>
            <a:endParaRPr lang="en-US" sz="4000" dirty="0" smtClean="0">
              <a:effectLst/>
            </a:endParaRPr>
          </a:p>
          <a:p>
            <a:r>
              <a:rPr lang="en-US" sz="4000" u="sng" dirty="0"/>
              <a:t>Lupus</a:t>
            </a:r>
            <a:r>
              <a:rPr lang="en-US" sz="4000" dirty="0"/>
              <a:t>-systematic autoimmune </a:t>
            </a:r>
            <a:r>
              <a:rPr lang="en-US" sz="4000" dirty="0" smtClean="0"/>
              <a:t>response</a:t>
            </a:r>
            <a:endParaRPr lang="en-US" sz="4000" dirty="0" smtClean="0">
              <a:effectLst/>
            </a:endParaRPr>
          </a:p>
        </p:txBody>
      </p:sp>
    </p:spTree>
    <p:extLst>
      <p:ext uri="{BB962C8B-B14F-4D97-AF65-F5344CB8AC3E}">
        <p14:creationId xmlns:p14="http://schemas.microsoft.com/office/powerpoint/2010/main" val="78233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disorders</a:t>
            </a:r>
            <a:endParaRPr lang="en-US" b="1" dirty="0"/>
          </a:p>
        </p:txBody>
      </p:sp>
      <p:sp>
        <p:nvSpPr>
          <p:cNvPr id="3" name="Content Placeholder 2"/>
          <p:cNvSpPr>
            <a:spLocks noGrp="1"/>
          </p:cNvSpPr>
          <p:nvPr>
            <p:ph idx="1"/>
          </p:nvPr>
        </p:nvSpPr>
        <p:spPr>
          <a:xfrm>
            <a:off x="533400" y="1676400"/>
            <a:ext cx="11353800" cy="4572001"/>
          </a:xfrm>
        </p:spPr>
        <p:txBody>
          <a:bodyPr>
            <a:noAutofit/>
          </a:bodyPr>
          <a:lstStyle/>
          <a:p>
            <a:r>
              <a:rPr lang="en-US" sz="3600" u="sng" dirty="0" smtClean="0"/>
              <a:t>Multiple sclerosis</a:t>
            </a:r>
            <a:r>
              <a:rPr lang="en-US" sz="3600" dirty="0" smtClean="0"/>
              <a:t>-T cells </a:t>
            </a:r>
            <a:r>
              <a:rPr lang="en-US" sz="3600" dirty="0" err="1" smtClean="0"/>
              <a:t>atack</a:t>
            </a:r>
            <a:r>
              <a:rPr lang="en-US" sz="3600" dirty="0" smtClean="0"/>
              <a:t> the myelin sheath of neurons that cause the nerves to short circuit.</a:t>
            </a:r>
            <a:endParaRPr lang="en-US" sz="3600" dirty="0" smtClean="0">
              <a:effectLst/>
            </a:endParaRPr>
          </a:p>
          <a:p>
            <a:r>
              <a:rPr lang="en-US" sz="3600" u="sng" dirty="0" smtClean="0"/>
              <a:t>Allergies</a:t>
            </a:r>
            <a:r>
              <a:rPr lang="en-US" sz="3600" dirty="0" smtClean="0"/>
              <a:t>-hypersensitivity to environmental factors that triggers the release of histamine </a:t>
            </a:r>
            <a:r>
              <a:rPr lang="en-US" sz="3600" dirty="0" err="1" smtClean="0"/>
              <a:t>aht</a:t>
            </a:r>
            <a:r>
              <a:rPr lang="en-US" sz="3600" dirty="0" smtClean="0"/>
              <a:t> causes </a:t>
            </a:r>
            <a:r>
              <a:rPr lang="en-US" sz="3600" dirty="0" err="1" smtClean="0"/>
              <a:t>dilatin</a:t>
            </a:r>
            <a:r>
              <a:rPr lang="en-US" sz="3600" dirty="0" smtClean="0"/>
              <a:t> of blood </a:t>
            </a:r>
            <a:r>
              <a:rPr lang="en-US" sz="3600" dirty="0" err="1" smtClean="0"/>
              <a:t>vesselsm</a:t>
            </a:r>
            <a:r>
              <a:rPr lang="en-US" sz="3600" dirty="0" smtClean="0"/>
              <a:t>, sneezing, runny nose, smooth muscle contracts, and difficulty breathing.</a:t>
            </a:r>
            <a:endParaRPr lang="en-US" sz="3600" dirty="0" smtClean="0">
              <a:effectLst/>
            </a:endParaRPr>
          </a:p>
          <a:p>
            <a:r>
              <a:rPr lang="en-US" sz="3600" u="sng" dirty="0" smtClean="0"/>
              <a:t>Immunodeficiency</a:t>
            </a:r>
            <a:r>
              <a:rPr lang="en-US" sz="3600" dirty="0" smtClean="0"/>
              <a:t>-deficiency of immune system</a:t>
            </a:r>
            <a:endParaRPr lang="en-US" sz="3600" dirty="0" smtClean="0">
              <a:effectLst/>
            </a:endParaRPr>
          </a:p>
          <a:p>
            <a:r>
              <a:rPr lang="en-US" sz="3600" u="sng" dirty="0" err="1" smtClean="0"/>
              <a:t>Hodkin's</a:t>
            </a:r>
            <a:r>
              <a:rPr lang="en-US" sz="3600" u="sng" dirty="0" smtClean="0"/>
              <a:t> disease</a:t>
            </a:r>
            <a:r>
              <a:rPr lang="en-US" sz="3600" dirty="0" smtClean="0"/>
              <a:t>-damages lymph system.</a:t>
            </a:r>
          </a:p>
          <a:p>
            <a:endParaRPr lang="en-US" sz="3600" dirty="0"/>
          </a:p>
        </p:txBody>
      </p:sp>
    </p:spTree>
    <p:extLst>
      <p:ext uri="{BB962C8B-B14F-4D97-AF65-F5344CB8AC3E}">
        <p14:creationId xmlns:p14="http://schemas.microsoft.com/office/powerpoint/2010/main" val="28372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normAutofit/>
          </a:bodyPr>
          <a:lstStyle/>
          <a:p>
            <a:r>
              <a:rPr lang="en-US" sz="4000" dirty="0"/>
              <a:t>Endoskeleton:  having an internal skeleton made of bones</a:t>
            </a:r>
          </a:p>
          <a:p>
            <a:r>
              <a:rPr lang="en-US" sz="4000" dirty="0"/>
              <a:t>Exoskeleton:  having a hard outer covering typically made of chitin</a:t>
            </a:r>
          </a:p>
          <a:p>
            <a:endParaRPr lang="en-US" sz="3600" dirty="0"/>
          </a:p>
        </p:txBody>
      </p:sp>
    </p:spTree>
    <p:extLst>
      <p:ext uri="{BB962C8B-B14F-4D97-AF65-F5344CB8AC3E}">
        <p14:creationId xmlns:p14="http://schemas.microsoft.com/office/powerpoint/2010/main" val="4061704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Reproductive System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35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85800" y="1676400"/>
          <a:ext cx="10337799" cy="6024676"/>
        </p:xfrm>
        <a:graphic>
          <a:graphicData uri="http://schemas.openxmlformats.org/drawingml/2006/table">
            <a:tbl>
              <a:tblPr/>
              <a:tblGrid>
                <a:gridCol w="10337799">
                  <a:extLst>
                    <a:ext uri="{9D8B030D-6E8A-4147-A177-3AD203B41FA5}">
                      <a16:colId xmlns:a16="http://schemas.microsoft.com/office/drawing/2014/main" val="20000"/>
                    </a:ext>
                  </a:extLst>
                </a:gridCol>
              </a:tblGrid>
              <a:tr h="4351338">
                <a:tc>
                  <a:txBody>
                    <a:bodyPr/>
                    <a:lstStyle/>
                    <a:p>
                      <a:r>
                        <a:rPr lang="en-US" sz="2800" dirty="0">
                          <a:solidFill>
                            <a:schemeClr val="tx1"/>
                          </a:solidFill>
                          <a:effectLst/>
                        </a:rPr>
                        <a:t>Male Reproductive system:</a:t>
                      </a:r>
                      <a:endParaRPr lang="en-US" sz="1400" dirty="0">
                        <a:solidFill>
                          <a:schemeClr val="tx1"/>
                        </a:solidFill>
                        <a:effectLst/>
                      </a:endParaRPr>
                    </a:p>
                    <a:p>
                      <a:r>
                        <a:rPr lang="en-US" sz="2800" dirty="0" smtClean="0">
                          <a:solidFill>
                            <a:schemeClr val="tx1"/>
                          </a:solidFill>
                          <a:effectLst/>
                        </a:rPr>
                        <a:t>-</a:t>
                      </a:r>
                      <a:r>
                        <a:rPr lang="en-US" sz="2800" dirty="0">
                          <a:solidFill>
                            <a:schemeClr val="tx1"/>
                          </a:solidFill>
                          <a:effectLst/>
                        </a:rPr>
                        <a:t>Testes produce sperm and sex </a:t>
                      </a:r>
                      <a:endParaRPr lang="en-US" sz="1400" dirty="0">
                        <a:solidFill>
                          <a:schemeClr val="tx1"/>
                        </a:solidFill>
                        <a:effectLst/>
                      </a:endParaRPr>
                    </a:p>
                    <a:p>
                      <a:r>
                        <a:rPr lang="en-US" sz="2800" dirty="0">
                          <a:solidFill>
                            <a:schemeClr val="tx1"/>
                          </a:solidFill>
                          <a:effectLst/>
                        </a:rPr>
                        <a:t>hormones. Sperm develop at about </a:t>
                      </a:r>
                      <a:endParaRPr lang="en-US" sz="1400" dirty="0">
                        <a:solidFill>
                          <a:schemeClr val="tx1"/>
                        </a:solidFill>
                        <a:effectLst/>
                      </a:endParaRPr>
                    </a:p>
                    <a:p>
                      <a:r>
                        <a:rPr lang="en-US" sz="2800" dirty="0">
                          <a:solidFill>
                            <a:schemeClr val="tx1"/>
                          </a:solidFill>
                          <a:effectLst/>
                        </a:rPr>
                        <a:t>2 degrees Celsius (</a:t>
                      </a:r>
                      <a:r>
                        <a:rPr lang="en-US" sz="2800" dirty="0" err="1">
                          <a:solidFill>
                            <a:schemeClr val="tx1"/>
                          </a:solidFill>
                          <a:effectLst/>
                        </a:rPr>
                        <a:t>approx</a:t>
                      </a:r>
                      <a:r>
                        <a:rPr lang="en-US" sz="2800" dirty="0">
                          <a:solidFill>
                            <a:schemeClr val="tx1"/>
                          </a:solidFill>
                          <a:effectLst/>
                        </a:rPr>
                        <a:t> 36 degrees</a:t>
                      </a:r>
                      <a:endParaRPr lang="en-US" sz="1400" dirty="0">
                        <a:solidFill>
                          <a:schemeClr val="tx1"/>
                        </a:solidFill>
                        <a:effectLst/>
                      </a:endParaRPr>
                    </a:p>
                    <a:p>
                      <a:r>
                        <a:rPr lang="en-US" sz="2800" dirty="0">
                          <a:solidFill>
                            <a:schemeClr val="tx1"/>
                          </a:solidFill>
                          <a:effectLst/>
                        </a:rPr>
                        <a:t>Fahrenheit). Testes move closer to the </a:t>
                      </a:r>
                      <a:endParaRPr lang="en-US" sz="1400" dirty="0">
                        <a:solidFill>
                          <a:schemeClr val="tx1"/>
                        </a:solidFill>
                        <a:effectLst/>
                      </a:endParaRPr>
                    </a:p>
                    <a:p>
                      <a:r>
                        <a:rPr lang="en-US" sz="2800" dirty="0">
                          <a:solidFill>
                            <a:schemeClr val="tx1"/>
                          </a:solidFill>
                          <a:effectLst/>
                        </a:rPr>
                        <a:t>body as external temperature drops to preserve the ideal temperature.</a:t>
                      </a:r>
                      <a:endParaRPr lang="en-US" sz="1400" dirty="0">
                        <a:solidFill>
                          <a:schemeClr val="tx1"/>
                        </a:solidFill>
                        <a:effectLst/>
                      </a:endParaRPr>
                    </a:p>
                    <a:p>
                      <a:r>
                        <a:rPr lang="en-US" sz="2800" dirty="0">
                          <a:solidFill>
                            <a:schemeClr val="tx1"/>
                          </a:solidFill>
                          <a:effectLst/>
                        </a:rPr>
                        <a:t>-Inside the testes are 2 highly coiled seminiferous tubules. These coils make up the epididymis that stores sperm. The sperm mature, become mobile and fertile here. The cells that make up the tubules produce the sperm.</a:t>
                      </a:r>
                      <a:endParaRPr lang="en-US" sz="1400" dirty="0">
                        <a:solidFill>
                          <a:schemeClr val="tx1"/>
                        </a:solidFill>
                        <a:effectLst/>
                      </a:endParaRPr>
                    </a:p>
                    <a:p>
                      <a:r>
                        <a:rPr lang="en-US" sz="2800" dirty="0">
                          <a:solidFill>
                            <a:schemeClr val="tx1"/>
                          </a:solidFill>
                          <a:effectLst/>
                        </a:rPr>
                        <a:t/>
                      </a:r>
                      <a:br>
                        <a:rPr lang="en-US" sz="2800" dirty="0">
                          <a:solidFill>
                            <a:schemeClr val="tx1"/>
                          </a:solidFill>
                          <a:effectLst/>
                        </a:rPr>
                      </a:br>
                      <a:endParaRPr lang="en-US" sz="2800" dirty="0">
                        <a:solidFill>
                          <a:schemeClr val="tx1"/>
                        </a:solidFill>
                        <a:effectLst/>
                      </a:endParaRPr>
                    </a:p>
                    <a:p>
                      <a:r>
                        <a:rPr lang="en-US" sz="2800" dirty="0">
                          <a:solidFill>
                            <a:schemeClr val="tx1"/>
                          </a:solidFill>
                          <a:effectLst/>
                        </a:rPr>
                        <a:t/>
                      </a:r>
                      <a:br>
                        <a:rPr lang="en-US" sz="2800" dirty="0">
                          <a:solidFill>
                            <a:schemeClr val="tx1"/>
                          </a:solidFill>
                          <a:effectLst/>
                        </a:rPr>
                      </a:br>
                      <a:endParaRPr lang="en-US" sz="2800" dirty="0">
                        <a:solidFill>
                          <a:schemeClr val="tx1"/>
                        </a:solidFill>
                        <a:effectLst/>
                      </a:endParaRPr>
                    </a:p>
                  </a:txBody>
                  <a:tcPr marL="50597" marR="50597" marT="25298" marB="25298"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0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Testes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One </a:t>
            </a:r>
            <a:r>
              <a:rPr lang="en-US" sz="3600" dirty="0"/>
              <a:t>vas deferens (tube for sperm transport) leaves each testis, goes over the pubic bone and then join together under the bladder. They are joined at the seminal vesicle duct. </a:t>
            </a:r>
            <a:endParaRPr lang="en-US" sz="3600" dirty="0" smtClean="0">
              <a:effectLst/>
            </a:endParaRPr>
          </a:p>
          <a:p>
            <a:r>
              <a:rPr lang="en-US" sz="3600" dirty="0" smtClean="0"/>
              <a:t>The </a:t>
            </a:r>
            <a:r>
              <a:rPr lang="en-US" sz="3600" dirty="0"/>
              <a:t>seminal vesicle produces 60% of semen which contains fructose, amino acids, and proteins. Semen also contains buffering materials and prostaglandins which signal the uterus to contract</a:t>
            </a:r>
            <a:r>
              <a:rPr lang="en-US" sz="3600" dirty="0" smtClean="0"/>
              <a:t>.</a:t>
            </a:r>
            <a:endParaRPr lang="en-US" sz="3600" dirty="0" smtClean="0">
              <a:effectLst/>
            </a:endParaRPr>
          </a:p>
        </p:txBody>
      </p:sp>
    </p:spTree>
    <p:extLst>
      <p:ext uri="{BB962C8B-B14F-4D97-AF65-F5344CB8AC3E}">
        <p14:creationId xmlns:p14="http://schemas.microsoft.com/office/powerpoint/2010/main" val="36800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10515600" cy="4351338"/>
          </a:xfrm>
        </p:spPr>
        <p:txBody>
          <a:bodyPr>
            <a:noAutofit/>
          </a:bodyPr>
          <a:lstStyle/>
          <a:p>
            <a:r>
              <a:rPr lang="en-US" sz="3600" dirty="0" smtClean="0"/>
              <a:t>Leaving the seminal vesicle the sperm enter the urethra which is surrounded by the prostate gland. </a:t>
            </a:r>
            <a:r>
              <a:rPr lang="en-US" sz="3200" dirty="0" smtClean="0"/>
              <a:t>The</a:t>
            </a:r>
            <a:r>
              <a:rPr lang="en-US" sz="3600" dirty="0" smtClean="0"/>
              <a:t> prostate gland increases the pH of the semen. This increase activates sperm and protects them from the acid environment of the female body. </a:t>
            </a:r>
            <a:endParaRPr lang="en-US" sz="3600" dirty="0" smtClean="0">
              <a:effectLst/>
            </a:endParaRPr>
          </a:p>
          <a:p>
            <a:r>
              <a:rPr lang="en-US" sz="3600" dirty="0" smtClean="0"/>
              <a:t>Below the prostate is the bulbourethral gland that adds mucus to lubricate sperm. </a:t>
            </a:r>
            <a:endParaRPr lang="en-US" sz="3600" dirty="0" smtClean="0">
              <a:effectLst/>
            </a:endParaRPr>
          </a:p>
          <a:p>
            <a:r>
              <a:rPr lang="en-US" sz="3600" dirty="0" smtClean="0"/>
              <a:t>The urethra takes sperm out of the body.</a:t>
            </a:r>
          </a:p>
          <a:p>
            <a:endParaRPr lang="en-US" sz="3600" dirty="0"/>
          </a:p>
        </p:txBody>
      </p:sp>
    </p:spTree>
    <p:extLst>
      <p:ext uri="{BB962C8B-B14F-4D97-AF65-F5344CB8AC3E}">
        <p14:creationId xmlns:p14="http://schemas.microsoft.com/office/powerpoint/2010/main" val="116659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Sperm structure</a:t>
            </a:r>
            <a:endParaRPr lang="en-US" dirty="0"/>
          </a:p>
        </p:txBody>
      </p:sp>
      <p:sp>
        <p:nvSpPr>
          <p:cNvPr id="3" name="Content Placeholder 2"/>
          <p:cNvSpPr>
            <a:spLocks noGrp="1"/>
          </p:cNvSpPr>
          <p:nvPr>
            <p:ph idx="1"/>
          </p:nvPr>
        </p:nvSpPr>
        <p:spPr/>
        <p:txBody>
          <a:bodyPr/>
          <a:lstStyle/>
          <a:p>
            <a:r>
              <a:rPr lang="en-US" dirty="0" smtClean="0"/>
              <a:t>Each </a:t>
            </a:r>
            <a:r>
              <a:rPr lang="en-US" dirty="0"/>
              <a:t>male ejaculation contains 50-130 million sperm in 2 to 5 ml of semen.</a:t>
            </a:r>
            <a:endParaRPr lang="en-US" dirty="0" smtClean="0">
              <a:effectLst/>
            </a:endParaRPr>
          </a:p>
          <a:p>
            <a:r>
              <a:rPr lang="en-US" dirty="0" smtClean="0"/>
              <a:t>The </a:t>
            </a:r>
            <a:r>
              <a:rPr lang="en-US" dirty="0"/>
              <a:t>head of the sperm is an acrosome, an enzyme cap topped with </a:t>
            </a:r>
            <a:r>
              <a:rPr lang="en-US" dirty="0" err="1"/>
              <a:t>bindin</a:t>
            </a:r>
            <a:r>
              <a:rPr lang="en-US" dirty="0"/>
              <a:t> receptors to bind to egg.</a:t>
            </a:r>
            <a:endParaRPr lang="en-US" dirty="0" smtClean="0">
              <a:effectLst/>
            </a:endParaRPr>
          </a:p>
          <a:p>
            <a:r>
              <a:rPr lang="en-US" dirty="0" smtClean="0"/>
              <a:t>the </a:t>
            </a:r>
            <a:r>
              <a:rPr lang="en-US" dirty="0"/>
              <a:t>middle part of the sperm has numerous mitochondria to provide energy for the sperm's travel. </a:t>
            </a:r>
          </a:p>
        </p:txBody>
      </p:sp>
    </p:spTree>
    <p:extLst>
      <p:ext uri="{BB962C8B-B14F-4D97-AF65-F5344CB8AC3E}">
        <p14:creationId xmlns:p14="http://schemas.microsoft.com/office/powerpoint/2010/main" val="412332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Reproductive System:</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643759" y="1828800"/>
            <a:ext cx="10515600" cy="4351338"/>
          </a:xfrm>
        </p:spPr>
        <p:txBody>
          <a:bodyPr>
            <a:noAutofit/>
          </a:bodyPr>
          <a:lstStyle/>
          <a:p>
            <a:r>
              <a:rPr lang="en-US" sz="3200" dirty="0" smtClean="0"/>
              <a:t>Outer </a:t>
            </a:r>
            <a:r>
              <a:rPr lang="en-US" sz="3200" dirty="0"/>
              <a:t>genitalia:</a:t>
            </a:r>
            <a:endParaRPr lang="en-US" sz="3200" dirty="0" smtClean="0">
              <a:effectLst/>
            </a:endParaRPr>
          </a:p>
          <a:p>
            <a:pPr lvl="1"/>
            <a:r>
              <a:rPr lang="en-US" sz="2800" dirty="0"/>
              <a:t>collectively known </a:t>
            </a:r>
            <a:r>
              <a:rPr lang="en-US" sz="2800" dirty="0" smtClean="0"/>
              <a:t>as </a:t>
            </a:r>
            <a:r>
              <a:rPr lang="en-US" sz="2800" dirty="0"/>
              <a:t>the vulva </a:t>
            </a:r>
            <a:r>
              <a:rPr lang="en-US" sz="2800" dirty="0" smtClean="0"/>
              <a:t>surround </a:t>
            </a:r>
            <a:r>
              <a:rPr lang="en-US" sz="2800" dirty="0"/>
              <a:t>the clitoris, </a:t>
            </a:r>
            <a:r>
              <a:rPr lang="en-US" sz="2800" dirty="0" smtClean="0"/>
              <a:t>urethral </a:t>
            </a:r>
            <a:r>
              <a:rPr lang="en-US" sz="2800" dirty="0"/>
              <a:t>opening and </a:t>
            </a:r>
            <a:r>
              <a:rPr lang="en-US" sz="2800" dirty="0" smtClean="0"/>
              <a:t>vaginal </a:t>
            </a:r>
            <a:r>
              <a:rPr lang="en-US" sz="2800" dirty="0"/>
              <a:t>opening.</a:t>
            </a:r>
            <a:endParaRPr lang="en-US" sz="2800" dirty="0" smtClean="0">
              <a:effectLst/>
            </a:endParaRPr>
          </a:p>
          <a:p>
            <a:r>
              <a:rPr lang="en-US" sz="3200" dirty="0" smtClean="0"/>
              <a:t>Inner </a:t>
            </a:r>
            <a:r>
              <a:rPr lang="en-US" sz="3200" dirty="0"/>
              <a:t>genitalia:</a:t>
            </a:r>
            <a:endParaRPr lang="en-US" sz="3200" dirty="0" smtClean="0">
              <a:effectLst/>
            </a:endParaRPr>
          </a:p>
          <a:p>
            <a:pPr lvl="1"/>
            <a:r>
              <a:rPr lang="en-US" sz="2800" dirty="0"/>
              <a:t>vagina-muscular tube about 7-8 cm long. Usually contains "good" bacteria which are responsible for keeping the environment acidic and preventing growth of harmful bacteria </a:t>
            </a:r>
            <a:r>
              <a:rPr lang="en-US" sz="2800" dirty="0" err="1"/>
              <a:t>nd</a:t>
            </a:r>
            <a:r>
              <a:rPr lang="en-US" sz="2800" dirty="0"/>
              <a:t> yeast. </a:t>
            </a:r>
            <a:endParaRPr lang="en-US" sz="2800" dirty="0" smtClean="0">
              <a:effectLst/>
            </a:endParaRPr>
          </a:p>
          <a:p>
            <a:pPr lvl="1"/>
            <a:r>
              <a:rPr lang="en-US" sz="2800" dirty="0"/>
              <a:t>Uterus-about 7cm long and 4-5 cm wide in a female who has never been pregnant . The cervix surround the opening between vagina and uterus. </a:t>
            </a:r>
          </a:p>
        </p:txBody>
      </p:sp>
    </p:spTree>
    <p:extLst>
      <p:ext uri="{BB962C8B-B14F-4D97-AF65-F5344CB8AC3E}">
        <p14:creationId xmlns:p14="http://schemas.microsoft.com/office/powerpoint/2010/main" val="407083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genitalia, </a:t>
            </a:r>
            <a:r>
              <a:rPr lang="en-US" dirty="0" err="1" smtClean="0"/>
              <a:t>cont</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smtClean="0"/>
              <a:t>Oviducts-twice </a:t>
            </a:r>
            <a:r>
              <a:rPr lang="en-US" dirty="0"/>
              <a:t>the diameter of a human hair, emerge from each side at the upper end of the uterus. The oviducts are ciliated to help move the egg to the uterus. Eggs are fertilized in the oviduct and implant in the uterus. If the egg implants in the oviduct it is an ectopic pregnancy and can lead to sterilization or death from internal bleeding. Oviduct ends in fimbriae. </a:t>
            </a:r>
            <a:endParaRPr lang="en-US" dirty="0" smtClean="0">
              <a:effectLst/>
            </a:endParaRPr>
          </a:p>
          <a:p>
            <a:r>
              <a:rPr lang="en-US" dirty="0"/>
              <a:t>Ovaries at the end of each oviduct. Eggs are stored in prophase I, undergo meiosis 1 while traveling to uterus. After fertilization go through meiosis 2. </a:t>
            </a:r>
          </a:p>
        </p:txBody>
      </p:sp>
    </p:spTree>
    <p:extLst>
      <p:ext uri="{BB962C8B-B14F-4D97-AF65-F5344CB8AC3E}">
        <p14:creationId xmlns:p14="http://schemas.microsoft.com/office/powerpoint/2010/main" val="171808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cycle</a:t>
            </a:r>
            <a:endParaRPr lang="en-US" dirty="0"/>
          </a:p>
        </p:txBody>
      </p:sp>
      <p:sp>
        <p:nvSpPr>
          <p:cNvPr id="3" name="Content Placeholder 2"/>
          <p:cNvSpPr>
            <a:spLocks noGrp="1"/>
          </p:cNvSpPr>
          <p:nvPr>
            <p:ph idx="1"/>
          </p:nvPr>
        </p:nvSpPr>
        <p:spPr>
          <a:xfrm>
            <a:off x="838200" y="1520825"/>
            <a:ext cx="10515600" cy="4351338"/>
          </a:xfrm>
        </p:spPr>
        <p:txBody>
          <a:bodyPr>
            <a:normAutofit/>
          </a:bodyPr>
          <a:lstStyle/>
          <a:p>
            <a:r>
              <a:rPr lang="en-US" dirty="0" smtClean="0"/>
              <a:t>Day </a:t>
            </a:r>
            <a:r>
              <a:rPr lang="en-US" dirty="0"/>
              <a:t>1-3 to 4: uterine lining is shed AKA menstruation</a:t>
            </a:r>
            <a:endParaRPr lang="en-US" dirty="0" smtClean="0">
              <a:effectLst/>
            </a:endParaRPr>
          </a:p>
          <a:p>
            <a:r>
              <a:rPr lang="en-US" dirty="0"/>
              <a:t>Days 1-14 one follicle (pre-egg) grows steadily for 14 days. During the 14th day the ovum bursts and the ovary travels down the oviduct. This is ovulation. This is the phase where the uterine lining is stimulated to thicken and the cervix creates an alkaline fluid which makes the female system more hospitable to sperm. </a:t>
            </a:r>
            <a:endParaRPr lang="en-US" dirty="0" smtClean="0">
              <a:effectLst/>
            </a:endParaRPr>
          </a:p>
          <a:p>
            <a:r>
              <a:rPr lang="en-US" dirty="0"/>
              <a:t>Day 14-25/26- </a:t>
            </a:r>
            <a:r>
              <a:rPr lang="en-US" dirty="0" err="1"/>
              <a:t>Lutenizing</a:t>
            </a:r>
            <a:r>
              <a:rPr lang="en-US" dirty="0"/>
              <a:t> </a:t>
            </a:r>
            <a:r>
              <a:rPr lang="en-US" dirty="0" err="1"/>
              <a:t>horomones</a:t>
            </a:r>
            <a:r>
              <a:rPr lang="en-US" dirty="0"/>
              <a:t> causes lining to thicken preparing a hospitable environment for a fertilized egg. Uterus is receptive to allowing an egg to attach until around day 25 or 26, after this the lining is sloughed off along with any unattached eggs.</a:t>
            </a:r>
          </a:p>
        </p:txBody>
      </p:sp>
    </p:spTree>
    <p:extLst>
      <p:ext uri="{BB962C8B-B14F-4D97-AF65-F5344CB8AC3E}">
        <p14:creationId xmlns:p14="http://schemas.microsoft.com/office/powerpoint/2010/main" val="355759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10515600" cy="4351338"/>
          </a:xfrm>
        </p:spPr>
        <p:txBody>
          <a:bodyPr>
            <a:normAutofit/>
          </a:bodyPr>
          <a:lstStyle/>
          <a:p>
            <a:r>
              <a:rPr lang="en-US" sz="4000" dirty="0"/>
              <a:t>If a sperm reaches an egg the </a:t>
            </a:r>
            <a:r>
              <a:rPr lang="en-US" sz="4000" dirty="0" err="1"/>
              <a:t>bindin</a:t>
            </a:r>
            <a:r>
              <a:rPr lang="en-US" sz="4000" dirty="0"/>
              <a:t> helps to bind to egg and acrosome helps bore into the egg. Once the happens the egg:</a:t>
            </a:r>
            <a:endParaRPr lang="en-US" sz="4000" dirty="0" smtClean="0">
              <a:effectLst/>
            </a:endParaRPr>
          </a:p>
          <a:p>
            <a:pPr lvl="1"/>
            <a:r>
              <a:rPr lang="en-US" sz="3600" dirty="0"/>
              <a:t>1. produces a barrier to prevent </a:t>
            </a:r>
            <a:r>
              <a:rPr lang="en-US" sz="3600" dirty="0" err="1"/>
              <a:t>polyspermy</a:t>
            </a:r>
            <a:endParaRPr lang="en-US" sz="3600" dirty="0" smtClean="0">
              <a:effectLst/>
            </a:endParaRPr>
          </a:p>
          <a:p>
            <a:pPr lvl="1"/>
            <a:r>
              <a:rPr lang="en-US" sz="3600" dirty="0"/>
              <a:t>2. Egg cytoplasm surrounds sperm detaching head and neck from middle section. </a:t>
            </a:r>
            <a:endParaRPr lang="en-US" sz="3600" dirty="0" smtClean="0">
              <a:effectLst/>
            </a:endParaRPr>
          </a:p>
          <a:p>
            <a:r>
              <a:rPr lang="en-US" sz="4000" dirty="0" smtClean="0"/>
              <a:t>Mitosis </a:t>
            </a:r>
            <a:r>
              <a:rPr lang="en-US" sz="4000" dirty="0"/>
              <a:t>begins to produce the child.</a:t>
            </a:r>
          </a:p>
        </p:txBody>
      </p:sp>
    </p:spTree>
    <p:extLst>
      <p:ext uri="{BB962C8B-B14F-4D97-AF65-F5344CB8AC3E}">
        <p14:creationId xmlns:p14="http://schemas.microsoft.com/office/powerpoint/2010/main" val="9724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Nervous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825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589</TotalTime>
  <Words>4059</Words>
  <Application>Microsoft Office PowerPoint</Application>
  <PresentationFormat>Widescreen</PresentationFormat>
  <Paragraphs>410</Paragraphs>
  <Slides>107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Tw Cen MT</vt:lpstr>
      <vt:lpstr>Tw Cen MT Condensed</vt:lpstr>
      <vt:lpstr>Wingdings 3</vt:lpstr>
      <vt:lpstr>Integral</vt:lpstr>
      <vt:lpstr>Animals</vt:lpstr>
      <vt:lpstr>Basic Layout</vt:lpstr>
      <vt:lpstr>Animal Characteristics</vt:lpstr>
      <vt:lpstr>PowerPoint Presentation</vt:lpstr>
      <vt:lpstr>Symmetry</vt:lpstr>
      <vt:lpstr>PowerPoint Presentation</vt:lpstr>
      <vt:lpstr>Animal Phyla</vt:lpstr>
      <vt:lpstr>Terms</vt:lpstr>
      <vt:lpstr>Terms</vt:lpstr>
      <vt:lpstr>Invertebrates</vt:lpstr>
      <vt:lpstr>Phylum Porifera AKA the sponges</vt:lpstr>
      <vt:lpstr>Sponges</vt:lpstr>
      <vt:lpstr>Phylum Cnidaria (Coelenterata)</vt:lpstr>
      <vt:lpstr>PowerPoint Presentation</vt:lpstr>
      <vt:lpstr>Cnidarian Life Forms</vt:lpstr>
      <vt:lpstr>Cnidaria</vt:lpstr>
      <vt:lpstr>PowerPoint Presentation</vt:lpstr>
      <vt:lpstr>Dermal Tissues</vt:lpstr>
      <vt:lpstr>PowerPoint Presentation</vt:lpstr>
      <vt:lpstr>Body Cavities</vt:lpstr>
      <vt:lpstr>Phylum Platyhelminthes: Flatworms</vt:lpstr>
      <vt:lpstr>Flatworm</vt:lpstr>
      <vt:lpstr>Phylum Nematoda: Roundworms</vt:lpstr>
      <vt:lpstr>Roundworm</vt:lpstr>
      <vt:lpstr>Phylum Annelida: Segmented worms</vt:lpstr>
      <vt:lpstr>Earthworm</vt:lpstr>
      <vt:lpstr>Phylum Mollusca: Soft-bodied</vt:lpstr>
      <vt:lpstr>mollusk</vt:lpstr>
      <vt:lpstr>Phylum Arthropoda: jointed appendages</vt:lpstr>
      <vt:lpstr>Open vs. Closed Circulatory System</vt:lpstr>
      <vt:lpstr>PowerPoint Presentation</vt:lpstr>
      <vt:lpstr>Phylum Echinoderms: spiny-skinned</vt:lpstr>
      <vt:lpstr>Vertebrates</vt:lpstr>
      <vt:lpstr>Characteristics</vt:lpstr>
      <vt:lpstr>4 structures</vt:lpstr>
      <vt:lpstr>PowerPoint Presentation</vt:lpstr>
      <vt:lpstr>Organization of chordates</vt:lpstr>
      <vt:lpstr>PowerPoint Presentation</vt:lpstr>
      <vt:lpstr>8 traits common to all classes of subphyla vertebrata</vt:lpstr>
      <vt:lpstr>PowerPoint Presentation</vt:lpstr>
      <vt:lpstr>Classes of Vertebrata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Animal Behavior</vt:lpstr>
      <vt:lpstr>PowerPoint Presentation</vt:lpstr>
      <vt:lpstr>Instincts</vt:lpstr>
      <vt:lpstr>Instincts</vt:lpstr>
      <vt:lpstr>Instincts</vt:lpstr>
      <vt:lpstr>Instincts</vt:lpstr>
      <vt:lpstr>Instincts</vt:lpstr>
      <vt:lpstr>Learned Behaviors</vt:lpstr>
      <vt:lpstr>Learned Behaviors</vt:lpstr>
      <vt:lpstr>Animal Body Systems</vt:lpstr>
      <vt:lpstr>Endocrine</vt:lpstr>
      <vt:lpstr>PowerPoint Presentation</vt:lpstr>
      <vt:lpstr>PowerPoint Presentation</vt:lpstr>
      <vt:lpstr>There are 3 groups of hormones</vt:lpstr>
      <vt:lpstr>PowerPoint Presentation</vt:lpstr>
      <vt:lpstr>PowerPoint Presentation</vt:lpstr>
      <vt:lpstr>Organs of the Endocrine System</vt:lpstr>
      <vt:lpstr>Organs of the Endocrine System</vt:lpstr>
      <vt:lpstr>Organs of the Endocrine System</vt:lpstr>
      <vt:lpstr>Organs of the Endocrine System</vt:lpstr>
      <vt:lpstr>Organs of the Endocrine System</vt:lpstr>
      <vt:lpstr>Organs of the Endocrine System</vt:lpstr>
      <vt:lpstr>Organs of the Endocrine System</vt:lpstr>
      <vt:lpstr>Organs of the Endocrine System</vt:lpstr>
      <vt:lpstr>Feedback Regulation of the Endocrine System</vt:lpstr>
      <vt:lpstr>PowerPoint Presentation</vt:lpstr>
      <vt:lpstr>PowerPoint Presentation</vt:lpstr>
      <vt:lpstr>Target Tissues for Insulin &amp; Glucagon</vt:lpstr>
      <vt:lpstr>Target Tissues for Insulin &amp; Glucagon</vt:lpstr>
      <vt:lpstr>Target Tissues for Insulin &amp; Glucagon</vt:lpstr>
      <vt:lpstr>Target Tissues for Insulin &amp; Glucagon</vt:lpstr>
      <vt:lpstr>Immune</vt:lpstr>
      <vt:lpstr>Purpose of the immune system</vt:lpstr>
      <vt:lpstr>Layers of Defenses</vt:lpstr>
      <vt:lpstr>Layers of Defenses</vt:lpstr>
      <vt:lpstr>3rd layer of response.  Active Immunity</vt:lpstr>
      <vt:lpstr>Immune system disorders</vt:lpstr>
      <vt:lpstr>Immune system disorders</vt:lpstr>
      <vt:lpstr>Reproductive System</vt:lpstr>
      <vt:lpstr>PowerPoint Presentation</vt:lpstr>
      <vt:lpstr>Parts of the Testes</vt:lpstr>
      <vt:lpstr>PowerPoint Presentation</vt:lpstr>
      <vt:lpstr>Sperm structure</vt:lpstr>
      <vt:lpstr>Female Reproductive System: </vt:lpstr>
      <vt:lpstr>Inner genitalia, cont</vt:lpstr>
      <vt:lpstr>Menstrual cycle</vt:lpstr>
      <vt:lpstr>PowerPoint Presentation</vt:lpstr>
      <vt:lpstr>Nervous</vt:lpstr>
      <vt:lpstr>Neuron Structure</vt:lpstr>
      <vt:lpstr>PowerPoint Presentation</vt:lpstr>
      <vt:lpstr>3 types of neurons</vt:lpstr>
      <vt:lpstr>Neurons send electrical impulses</vt:lpstr>
      <vt:lpstr>PowerPoint Presentation</vt:lpstr>
      <vt:lpstr>PowerPoint Presentation</vt:lpstr>
      <vt:lpstr>Nervous system divisions: </vt:lpstr>
      <vt:lpstr>Human Brain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dc:title>
  <dc:creator>Nebel, Eric T.</dc:creator>
  <cp:lastModifiedBy>Nebel, Eric T.</cp:lastModifiedBy>
  <cp:revision>29</cp:revision>
  <dcterms:created xsi:type="dcterms:W3CDTF">2017-04-17T10:32:22Z</dcterms:created>
  <dcterms:modified xsi:type="dcterms:W3CDTF">2019-03-20T14:52:56Z</dcterms:modified>
</cp:coreProperties>
</file>